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74" r:id="rId11"/>
    <p:sldId id="265" r:id="rId12"/>
    <p:sldId id="267" r:id="rId13"/>
    <p:sldId id="268" r:id="rId14"/>
    <p:sldId id="269" r:id="rId15"/>
    <p:sldId id="277" r:id="rId16"/>
    <p:sldId id="273" r:id="rId17"/>
    <p:sldId id="275" r:id="rId18"/>
    <p:sldId id="276" r:id="rId19"/>
    <p:sldId id="278" r:id="rId20"/>
    <p:sldId id="279" r:id="rId21"/>
    <p:sldId id="270" r:id="rId22"/>
    <p:sldId id="271" r:id="rId23"/>
    <p:sldId id="272" r:id="rId24"/>
    <p:sldId id="25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D73B4A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34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advClick="0" advTm="4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2332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9" name="Рисунок 8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781050" cy="952500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0" y="4857760"/>
            <a:ext cx="9144000" cy="2000240"/>
            <a:chOff x="0" y="4724400"/>
            <a:chExt cx="9144000" cy="2133600"/>
          </a:xfrm>
        </p:grpSpPr>
        <p:pic>
          <p:nvPicPr>
            <p:cNvPr id="7" name="Рисунок 6" descr="мордва 1.jpg"/>
            <p:cNvPicPr>
              <a:picLocks noChangeAspect="1"/>
            </p:cNvPicPr>
            <p:nvPr userDrawn="1"/>
          </p:nvPicPr>
          <p:blipFill>
            <a:blip r:embed="rId4">
              <a:lum bright="10000"/>
            </a:blip>
            <a:srcRect l="11112"/>
            <a:stretch>
              <a:fillRect/>
            </a:stretch>
          </p:blipFill>
          <p:spPr>
            <a:xfrm>
              <a:off x="0" y="4724400"/>
              <a:ext cx="4571964" cy="2133600"/>
            </a:xfrm>
            <a:prstGeom prst="rect">
              <a:avLst/>
            </a:prstGeom>
          </p:spPr>
        </p:pic>
        <p:pic>
          <p:nvPicPr>
            <p:cNvPr id="10" name="Рисунок 9" descr="мордва 1.jpg"/>
            <p:cNvPicPr>
              <a:picLocks noChangeAspect="1"/>
            </p:cNvPicPr>
            <p:nvPr userDrawn="1"/>
          </p:nvPicPr>
          <p:blipFill>
            <a:blip r:embed="rId4">
              <a:lum bright="10000"/>
            </a:blip>
            <a:srcRect r="11111"/>
            <a:stretch>
              <a:fillRect/>
            </a:stretch>
          </p:blipFill>
          <p:spPr>
            <a:xfrm>
              <a:off x="4572000" y="4724400"/>
              <a:ext cx="4572000" cy="21336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advClick="0" advTm="4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ps4\omko\knyazeva.ev\&#1052;&#1086;&#1080;%20&#1076;&#1086;&#1082;&#1091;&#1084;&#1077;&#1085;&#1090;&#1099;\&#1042;%20&#1056;&#1040;&#1041;&#1054;&#1058;&#1045;\&#1055;&#1056;&#1045;&#1047;&#1045;&#1053;&#1058;&#1040;&#1062;&#1048;&#1048;%20&#1053;&#1050;&#1054;\+%20&#1043;&#1054;&#1058;&#1054;&#1042;&#1054;%20&#1084;&#1086;&#1088;&#1076;&#1086;&#1074;&#1089;&#1082;&#1080;&#1081;%20&#1082;&#1091;&#1083;&#1100;&#1090;&#1091;&#1088;&#1085;&#1099;&#1081;%20&#1094;&#1077;&#1085;&#1090;&#1088;%20=\4f5f9b1fa49c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mk-center@yandex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260648"/>
            <a:ext cx="5470376" cy="792088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384376"/>
          </a:xfrm>
        </p:spPr>
        <p:txBody>
          <a:bodyPr>
            <a:normAutofit fontScale="92500"/>
          </a:bodyPr>
          <a:lstStyle/>
          <a:p>
            <a:endParaRPr lang="ru-RU" b="1" dirty="0" smtClean="0"/>
          </a:p>
          <a:p>
            <a:r>
              <a:rPr lang="ru-RU" b="1" dirty="0" smtClean="0">
                <a:solidFill>
                  <a:srgbClr val="D73B4A"/>
                </a:solidFill>
              </a:rPr>
              <a:t>АВТОНОМНАЯ НЕКОММЕРЧЕСКАЯ ОРГАНИЗАЦИЯ </a:t>
            </a:r>
          </a:p>
          <a:p>
            <a:r>
              <a:rPr lang="ru-RU" sz="3500" b="1" dirty="0" smtClean="0">
                <a:solidFill>
                  <a:srgbClr val="D73B4A"/>
                </a:solidFill>
              </a:rPr>
              <a:t>«МОРДОВСКИЙ КУЛЬТУРНЫЙ ЦЕНТР» </a:t>
            </a:r>
          </a:p>
          <a:p>
            <a:r>
              <a:rPr lang="ru-RU" sz="3500" b="1" dirty="0" smtClean="0">
                <a:solidFill>
                  <a:srgbClr val="D73B4A"/>
                </a:solidFill>
              </a:rPr>
              <a:t>Г.ТОЛЬЯТТИ</a:t>
            </a:r>
          </a:p>
          <a:p>
            <a:endParaRPr lang="ru-RU" b="1" dirty="0" smtClean="0">
              <a:solidFill>
                <a:srgbClr val="D73B4A"/>
              </a:solidFill>
            </a:endParaRPr>
          </a:p>
          <a:p>
            <a:r>
              <a:rPr lang="ru-RU" sz="2200" b="1" dirty="0" smtClean="0">
                <a:solidFill>
                  <a:srgbClr val="D73B4A"/>
                </a:solidFill>
              </a:rPr>
              <a:t>Зарегистрирована 16 мая 2013 года.</a:t>
            </a:r>
          </a:p>
          <a:p>
            <a:endParaRPr lang="ru-RU" sz="1600" b="1" dirty="0" smtClean="0">
              <a:solidFill>
                <a:srgbClr val="D73B4A"/>
              </a:solidFill>
            </a:endParaRPr>
          </a:p>
        </p:txBody>
      </p:sp>
      <p:pic>
        <p:nvPicPr>
          <p:cNvPr id="5" name="4f5f9b1fa49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0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260648"/>
            <a:ext cx="5470376" cy="792088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 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4563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D73B4A"/>
                </a:solidFill>
              </a:rPr>
              <a:t>ДОСТИЖЕНИЯ ОРГАНИЗАЦИИ:</a:t>
            </a:r>
          </a:p>
          <a:p>
            <a:pPr algn="just"/>
            <a:r>
              <a:rPr lang="ru-RU" sz="2600" dirty="0" smtClean="0">
                <a:solidFill>
                  <a:srgbClr val="D73B4A"/>
                </a:solidFill>
              </a:rPr>
              <a:t>Получена субсидия на реализацию социально-значимых мероприятий, направленных на развитие межнационального сотрудничества, сохранение и защиту самобытности, культуры, языков и традиций народов РФ в городском округе Тольятти в 2019 году.</a:t>
            </a:r>
          </a:p>
          <a:p>
            <a:r>
              <a:rPr lang="ru-RU" sz="2600" b="1" dirty="0" smtClean="0">
                <a:solidFill>
                  <a:srgbClr val="D73B4A"/>
                </a:solidFill>
              </a:rPr>
              <a:t>ПРОЕКТ: «</a:t>
            </a:r>
            <a:r>
              <a:rPr lang="ru-RU" sz="2800" b="1" dirty="0" smtClean="0">
                <a:solidFill>
                  <a:srgbClr val="D73B4A"/>
                </a:solidFill>
              </a:rPr>
              <a:t>20 лет АНО </a:t>
            </a:r>
            <a:r>
              <a:rPr lang="en-US" sz="2800" b="1" dirty="0" smtClean="0">
                <a:solidFill>
                  <a:srgbClr val="D73B4A"/>
                </a:solidFill>
              </a:rPr>
              <a:t>“</a:t>
            </a:r>
            <a:r>
              <a:rPr lang="ru-RU" sz="2800" b="1" dirty="0" smtClean="0">
                <a:solidFill>
                  <a:srgbClr val="D73B4A"/>
                </a:solidFill>
              </a:rPr>
              <a:t>Мордовский культурный центр</a:t>
            </a:r>
            <a:r>
              <a:rPr lang="en-US" sz="2800" b="1" smtClean="0">
                <a:solidFill>
                  <a:srgbClr val="D73B4A"/>
                </a:solidFill>
              </a:rPr>
              <a:t>”</a:t>
            </a:r>
            <a:r>
              <a:rPr lang="ru-RU" sz="2800" b="1" smtClean="0">
                <a:solidFill>
                  <a:srgbClr val="D73B4A"/>
                </a:solidFill>
              </a:rPr>
              <a:t>»</a:t>
            </a:r>
            <a:endParaRPr lang="ru-RU" sz="2600" b="1" dirty="0" smtClean="0">
              <a:solidFill>
                <a:srgbClr val="D73B4A"/>
              </a:solidFill>
            </a:endParaRPr>
          </a:p>
        </p:txBody>
      </p:sp>
    </p:spTree>
  </p:cSld>
  <p:clrMapOvr>
    <a:masterClrMapping/>
  </p:clrMapOvr>
  <p:transition advClick="0" advTm="4000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260648"/>
            <a:ext cx="5470376" cy="792088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 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4563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D73B4A"/>
                </a:solidFill>
              </a:rPr>
              <a:t>МОЛОДЕЖНОЕ ДВИЖЕНИЕ:</a:t>
            </a:r>
          </a:p>
          <a:p>
            <a:endParaRPr lang="ru-RU" sz="2000" dirty="0" smtClean="0">
              <a:solidFill>
                <a:srgbClr val="D73B4A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600" dirty="0" smtClean="0">
                <a:solidFill>
                  <a:srgbClr val="D73B4A"/>
                </a:solidFill>
              </a:rPr>
              <a:t> </a:t>
            </a:r>
            <a:r>
              <a:rPr lang="ru-RU" sz="2400" dirty="0" smtClean="0">
                <a:solidFill>
                  <a:srgbClr val="D73B4A"/>
                </a:solidFill>
              </a:rPr>
              <a:t>молодежное движение «</a:t>
            </a:r>
            <a:r>
              <a:rPr lang="ru-RU" sz="2400" dirty="0" err="1" smtClean="0">
                <a:solidFill>
                  <a:srgbClr val="D73B4A"/>
                </a:solidFill>
              </a:rPr>
              <a:t>Ялгат</a:t>
            </a:r>
            <a:r>
              <a:rPr lang="ru-RU" sz="2400" dirty="0" smtClean="0">
                <a:solidFill>
                  <a:srgbClr val="D73B4A"/>
                </a:solidFill>
              </a:rPr>
              <a:t>» </a:t>
            </a:r>
          </a:p>
          <a:p>
            <a:pPr algn="l"/>
            <a:r>
              <a:rPr lang="ru-RU" sz="2400" dirty="0" smtClean="0">
                <a:solidFill>
                  <a:srgbClr val="D73B4A"/>
                </a:solidFill>
              </a:rPr>
              <a:t>(руководитель Алексей Еремеев);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D73B4A"/>
                </a:solidFill>
              </a:rPr>
              <a:t> молодежное движение </a:t>
            </a:r>
          </a:p>
          <a:p>
            <a:pPr algn="l"/>
            <a:r>
              <a:rPr lang="ru-RU" sz="2400" dirty="0" smtClean="0">
                <a:solidFill>
                  <a:srgbClr val="D73B4A"/>
                </a:solidFill>
              </a:rPr>
              <a:t>«Молодая Мордовия» </a:t>
            </a:r>
          </a:p>
          <a:p>
            <a:pPr algn="l"/>
            <a:r>
              <a:rPr lang="ru-RU" sz="2400" dirty="0" smtClean="0">
                <a:solidFill>
                  <a:srgbClr val="D73B4A"/>
                </a:solidFill>
              </a:rPr>
              <a:t>(руководитель Евгений </a:t>
            </a:r>
            <a:r>
              <a:rPr lang="ru-RU" sz="2400" dirty="0" err="1" smtClean="0">
                <a:solidFill>
                  <a:srgbClr val="D73B4A"/>
                </a:solidFill>
              </a:rPr>
              <a:t>Тюргашкин</a:t>
            </a:r>
            <a:r>
              <a:rPr lang="ru-RU" sz="2400" dirty="0" smtClean="0">
                <a:solidFill>
                  <a:srgbClr val="D73B4A"/>
                </a:solidFill>
              </a:rPr>
              <a:t>).</a:t>
            </a:r>
            <a:endParaRPr lang="ru-RU" sz="2400" dirty="0">
              <a:solidFill>
                <a:srgbClr val="D73B4A"/>
              </a:solidFill>
            </a:endParaRPr>
          </a:p>
        </p:txBody>
      </p:sp>
      <p:pic>
        <p:nvPicPr>
          <p:cNvPr id="6" name="Рисунок 5" descr="Мероприятия МКЦ (11).JPG"/>
          <p:cNvPicPr>
            <a:picLocks noChangeAspect="1"/>
          </p:cNvPicPr>
          <p:nvPr/>
        </p:nvPicPr>
        <p:blipFill>
          <a:blip r:embed="rId2">
            <a:lum bright="10000" contrast="10000"/>
          </a:blip>
          <a:srcRect l="10156" t="5294" r="24219" b="15882"/>
          <a:stretch>
            <a:fillRect/>
          </a:stretch>
        </p:blipFill>
        <p:spPr>
          <a:xfrm>
            <a:off x="5429256" y="1928802"/>
            <a:ext cx="3286148" cy="26210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000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260648"/>
            <a:ext cx="5470376" cy="792088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rgbClr val="0066CC"/>
                </a:solidFill>
              </a:rPr>
              <a:t> 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589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D73B4A"/>
                </a:solidFill>
              </a:rPr>
              <a:t>ТВОРЧЕСКИЕ КОЛЛЕКТИВЫ ОРГАНИЗАЦИИ:</a:t>
            </a:r>
          </a:p>
          <a:p>
            <a:endParaRPr lang="ru-RU" sz="2800" b="1" dirty="0" smtClean="0">
              <a:solidFill>
                <a:srgbClr val="D73B4A"/>
              </a:solidFill>
            </a:endParaRPr>
          </a:p>
          <a:p>
            <a:pPr algn="r"/>
            <a:r>
              <a:rPr lang="ru-RU" sz="2800" dirty="0" smtClean="0">
                <a:solidFill>
                  <a:srgbClr val="D73B4A"/>
                </a:solidFill>
              </a:rPr>
              <a:t>Мордовский ансамбль </a:t>
            </a:r>
          </a:p>
          <a:p>
            <a:pPr algn="r"/>
            <a:r>
              <a:rPr lang="ru-RU" sz="2800" dirty="0" smtClean="0">
                <a:solidFill>
                  <a:srgbClr val="D73B4A"/>
                </a:solidFill>
              </a:rPr>
              <a:t>народной песни </a:t>
            </a:r>
          </a:p>
          <a:p>
            <a:pPr algn="r"/>
            <a:r>
              <a:rPr lang="ru-RU" sz="2800" dirty="0" smtClean="0">
                <a:solidFill>
                  <a:srgbClr val="D73B4A"/>
                </a:solidFill>
              </a:rPr>
              <a:t>«Лайме </a:t>
            </a:r>
            <a:r>
              <a:rPr lang="ru-RU" sz="2800" dirty="0" err="1" smtClean="0">
                <a:solidFill>
                  <a:srgbClr val="D73B4A"/>
                </a:solidFill>
              </a:rPr>
              <a:t>порась</a:t>
            </a:r>
            <a:r>
              <a:rPr lang="ru-RU" sz="2800" dirty="0" smtClean="0">
                <a:solidFill>
                  <a:srgbClr val="D73B4A"/>
                </a:solidFill>
              </a:rPr>
              <a:t>» </a:t>
            </a:r>
          </a:p>
          <a:p>
            <a:pPr algn="r"/>
            <a:r>
              <a:rPr lang="ru-RU" sz="2800" dirty="0" smtClean="0">
                <a:solidFill>
                  <a:srgbClr val="D73B4A"/>
                </a:solidFill>
              </a:rPr>
              <a:t>(«Ветка черемухи»).</a:t>
            </a:r>
          </a:p>
        </p:txBody>
      </p:sp>
      <p:pic>
        <p:nvPicPr>
          <p:cNvPr id="5" name="Рисунок 4" descr="Мордовский ансамбль народной песни «Лайме порась»; (2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928802"/>
            <a:ext cx="3857652" cy="2893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000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260648"/>
            <a:ext cx="5470376" cy="792088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 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4563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D73B4A"/>
                </a:solidFill>
              </a:rPr>
              <a:t>ТВОРЧЕСКИЕ КОЛЛЕКТИВЫ ОРГАНИЗАЦИИ:</a:t>
            </a:r>
          </a:p>
          <a:p>
            <a:endParaRPr lang="ru-RU" sz="2800" b="1" dirty="0" smtClean="0">
              <a:solidFill>
                <a:srgbClr val="D73B4A"/>
              </a:solidFill>
            </a:endParaRPr>
          </a:p>
          <a:p>
            <a:pPr algn="l"/>
            <a:r>
              <a:rPr lang="ru-RU" sz="2800" dirty="0" smtClean="0">
                <a:solidFill>
                  <a:srgbClr val="D73B4A"/>
                </a:solidFill>
              </a:rPr>
              <a:t>Детский </a:t>
            </a:r>
          </a:p>
          <a:p>
            <a:pPr algn="l"/>
            <a:r>
              <a:rPr lang="ru-RU" sz="2800" dirty="0" smtClean="0">
                <a:solidFill>
                  <a:srgbClr val="D73B4A"/>
                </a:solidFill>
              </a:rPr>
              <a:t>танцевально-песенный </a:t>
            </a:r>
          </a:p>
          <a:p>
            <a:pPr algn="l"/>
            <a:r>
              <a:rPr lang="ru-RU" sz="2800" dirty="0" smtClean="0">
                <a:solidFill>
                  <a:srgbClr val="D73B4A"/>
                </a:solidFill>
              </a:rPr>
              <a:t>коллектив «</a:t>
            </a:r>
            <a:r>
              <a:rPr lang="ru-RU" sz="2800" dirty="0" err="1" smtClean="0">
                <a:solidFill>
                  <a:srgbClr val="D73B4A"/>
                </a:solidFill>
              </a:rPr>
              <a:t>Пайгонят</a:t>
            </a:r>
            <a:r>
              <a:rPr lang="ru-RU" sz="2800" dirty="0" smtClean="0">
                <a:solidFill>
                  <a:srgbClr val="D73B4A"/>
                </a:solidFill>
              </a:rPr>
              <a:t>» </a:t>
            </a:r>
          </a:p>
          <a:p>
            <a:pPr algn="l"/>
            <a:r>
              <a:rPr lang="ru-RU" sz="2800" dirty="0" smtClean="0">
                <a:solidFill>
                  <a:srgbClr val="D73B4A"/>
                </a:solidFill>
              </a:rPr>
              <a:t>(«Колокольчики»).</a:t>
            </a:r>
            <a:endParaRPr lang="ru-RU" sz="2800" dirty="0">
              <a:solidFill>
                <a:srgbClr val="D73B4A"/>
              </a:solidFill>
            </a:endParaRPr>
          </a:p>
        </p:txBody>
      </p:sp>
      <p:pic>
        <p:nvPicPr>
          <p:cNvPr id="4" name="Рисунок 3" descr="Детский танцевально-песенный коллектив «Пайгонят» (2).jpeg"/>
          <p:cNvPicPr>
            <a:picLocks noChangeAspect="1"/>
          </p:cNvPicPr>
          <p:nvPr/>
        </p:nvPicPr>
        <p:blipFill>
          <a:blip r:embed="rId2">
            <a:lum bright="20000" contrast="10000"/>
          </a:blip>
          <a:srcRect l="3906" t="12463" r="4687" b="8944"/>
          <a:stretch>
            <a:fillRect/>
          </a:stretch>
        </p:blipFill>
        <p:spPr>
          <a:xfrm>
            <a:off x="4071934" y="2000240"/>
            <a:ext cx="4615748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000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Мероприятия МКЦ (26).jpg"/>
          <p:cNvPicPr>
            <a:picLocks noChangeAspect="1"/>
          </p:cNvPicPr>
          <p:nvPr/>
        </p:nvPicPr>
        <p:blipFill>
          <a:blip r:embed="rId2" cstate="print"/>
          <a:srcRect l="10156" t="25787" r="15625"/>
          <a:stretch>
            <a:fillRect/>
          </a:stretch>
        </p:blipFill>
        <p:spPr>
          <a:xfrm>
            <a:off x="3571868" y="2071678"/>
            <a:ext cx="2690268" cy="17359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260648"/>
            <a:ext cx="5470376" cy="792088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 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78198" cy="3589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D73B4A"/>
                </a:solidFill>
              </a:rPr>
              <a:t>СПОРТИВНЫЕ КОЛЛЕКТИВЫ ОРГАНИЗАЦИИ:</a:t>
            </a:r>
          </a:p>
          <a:p>
            <a:pPr algn="r"/>
            <a:r>
              <a:rPr lang="ru-RU" sz="2400" dirty="0" smtClean="0">
                <a:solidFill>
                  <a:srgbClr val="D73B4A"/>
                </a:solidFill>
              </a:rPr>
              <a:t>Футбольная, </a:t>
            </a:r>
          </a:p>
          <a:p>
            <a:pPr algn="r"/>
            <a:r>
              <a:rPr lang="ru-RU" sz="2400" dirty="0" smtClean="0">
                <a:solidFill>
                  <a:srgbClr val="D73B4A"/>
                </a:solidFill>
              </a:rPr>
              <a:t>волейбольная, </a:t>
            </a:r>
          </a:p>
          <a:p>
            <a:pPr algn="r"/>
            <a:r>
              <a:rPr lang="ru-RU" sz="2400" dirty="0" smtClean="0">
                <a:solidFill>
                  <a:srgbClr val="D73B4A"/>
                </a:solidFill>
              </a:rPr>
              <a:t>легкоатлетическая </a:t>
            </a:r>
          </a:p>
          <a:p>
            <a:pPr algn="r"/>
            <a:r>
              <a:rPr lang="ru-RU" sz="2400" dirty="0" smtClean="0">
                <a:solidFill>
                  <a:srgbClr val="D73B4A"/>
                </a:solidFill>
              </a:rPr>
              <a:t>команды; </a:t>
            </a:r>
          </a:p>
          <a:p>
            <a:pPr algn="r"/>
            <a:r>
              <a:rPr lang="ru-RU" sz="2400" dirty="0" smtClean="0">
                <a:solidFill>
                  <a:srgbClr val="D73B4A"/>
                </a:solidFill>
              </a:rPr>
              <a:t>команды </a:t>
            </a:r>
            <a:r>
              <a:rPr lang="ru-RU" sz="2400" dirty="0" err="1" smtClean="0">
                <a:solidFill>
                  <a:srgbClr val="D73B4A"/>
                </a:solidFill>
              </a:rPr>
              <a:t>рэгби</a:t>
            </a:r>
            <a:r>
              <a:rPr lang="ru-RU" sz="2400" dirty="0" smtClean="0">
                <a:solidFill>
                  <a:srgbClr val="D73B4A"/>
                </a:solidFill>
              </a:rPr>
              <a:t> </a:t>
            </a:r>
          </a:p>
          <a:p>
            <a:pPr algn="r"/>
            <a:r>
              <a:rPr lang="ru-RU" sz="2400" dirty="0" smtClean="0">
                <a:solidFill>
                  <a:srgbClr val="D73B4A"/>
                </a:solidFill>
              </a:rPr>
              <a:t>и бегунов.</a:t>
            </a:r>
            <a:endParaRPr lang="ru-RU" sz="2400" dirty="0">
              <a:solidFill>
                <a:srgbClr val="D73B4A"/>
              </a:solidFill>
            </a:endParaRPr>
          </a:p>
        </p:txBody>
      </p:sp>
      <p:pic>
        <p:nvPicPr>
          <p:cNvPr id="6" name="Рисунок 5" descr="Мероприятия МКЦ.jpg"/>
          <p:cNvPicPr>
            <a:picLocks noChangeAspect="1"/>
          </p:cNvPicPr>
          <p:nvPr/>
        </p:nvPicPr>
        <p:blipFill>
          <a:blip r:embed="rId3"/>
          <a:srcRect l="10937" t="14583" r="7812" b="14583"/>
          <a:stretch>
            <a:fillRect/>
          </a:stretch>
        </p:blipFill>
        <p:spPr>
          <a:xfrm>
            <a:off x="214282" y="1928802"/>
            <a:ext cx="3929089" cy="25690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турнир по футболу между национальными командами.jpeg"/>
          <p:cNvPicPr>
            <a:picLocks noChangeAspect="1"/>
          </p:cNvPicPr>
          <p:nvPr/>
        </p:nvPicPr>
        <p:blipFill>
          <a:blip r:embed="rId4" cstate="print"/>
          <a:srcRect l="1562" t="6250" r="2343" b="3125"/>
          <a:stretch>
            <a:fillRect/>
          </a:stretch>
        </p:blipFill>
        <p:spPr>
          <a:xfrm>
            <a:off x="3571868" y="3357562"/>
            <a:ext cx="2123433" cy="1501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000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азднования 20-летия АНО Мордовский культурный центр3.jpeg"/>
          <p:cNvPicPr>
            <a:picLocks noChangeAspect="1"/>
          </p:cNvPicPr>
          <p:nvPr/>
        </p:nvPicPr>
        <p:blipFill>
          <a:blip r:embed="rId2" cstate="print"/>
          <a:srcRect l="5468" t="4689" r="17187" b="2696"/>
          <a:stretch>
            <a:fillRect/>
          </a:stretch>
        </p:blipFill>
        <p:spPr>
          <a:xfrm rot="656296">
            <a:off x="6036819" y="2521332"/>
            <a:ext cx="2685707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260648"/>
            <a:ext cx="5470376" cy="792088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 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42984"/>
            <a:ext cx="8640960" cy="371477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D73B4A"/>
                </a:solidFill>
              </a:rPr>
              <a:t>ПРАЗДНИКИ И МЕРОПРИЯТИЯ:</a:t>
            </a:r>
          </a:p>
          <a:p>
            <a:pPr algn="l"/>
            <a:r>
              <a:rPr lang="ru-RU" sz="2800" dirty="0" smtClean="0">
                <a:solidFill>
                  <a:srgbClr val="D73B4A"/>
                </a:solidFill>
              </a:rPr>
              <a:t>20-летие АНО «Мордовский культурный центр»</a:t>
            </a:r>
          </a:p>
        </p:txBody>
      </p:sp>
      <p:pic>
        <p:nvPicPr>
          <p:cNvPr id="4" name="Рисунок 3" descr="празднования 20-летия АНО «Мордовский культурный цент.jpeg"/>
          <p:cNvPicPr>
            <a:picLocks noChangeAspect="1"/>
          </p:cNvPicPr>
          <p:nvPr/>
        </p:nvPicPr>
        <p:blipFill>
          <a:blip r:embed="rId3"/>
          <a:srcRect t="14583" b="6250"/>
          <a:stretch>
            <a:fillRect/>
          </a:stretch>
        </p:blipFill>
        <p:spPr>
          <a:xfrm>
            <a:off x="2571736" y="2571744"/>
            <a:ext cx="3786182" cy="22480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празднования 20-летия АНО «Мордовский культурный центр»1.jpeg"/>
          <p:cNvPicPr>
            <a:picLocks noChangeAspect="1"/>
          </p:cNvPicPr>
          <p:nvPr/>
        </p:nvPicPr>
        <p:blipFill>
          <a:blip r:embed="rId4" cstate="print"/>
          <a:srcRect l="28905" t="19519" r="20313" b="3106"/>
          <a:stretch>
            <a:fillRect/>
          </a:stretch>
        </p:blipFill>
        <p:spPr>
          <a:xfrm rot="21340829">
            <a:off x="288049" y="2276313"/>
            <a:ext cx="2450261" cy="24879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000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260648"/>
            <a:ext cx="5470376" cy="792088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 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589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D73B4A"/>
                </a:solidFill>
              </a:rPr>
              <a:t>ПРАЗДНИКИ И МЕРОПРИЯТИЯ:</a:t>
            </a:r>
          </a:p>
          <a:p>
            <a:pPr algn="r"/>
            <a:endParaRPr lang="ru-RU" sz="2800" b="1" dirty="0" smtClean="0">
              <a:solidFill>
                <a:srgbClr val="D73B4A"/>
              </a:solidFill>
            </a:endParaRPr>
          </a:p>
          <a:p>
            <a:pPr algn="r"/>
            <a:r>
              <a:rPr lang="ru-RU" sz="3000" dirty="0" smtClean="0">
                <a:solidFill>
                  <a:srgbClr val="D73B4A"/>
                </a:solidFill>
              </a:rPr>
              <a:t>День </a:t>
            </a:r>
          </a:p>
          <a:p>
            <a:pPr algn="r"/>
            <a:r>
              <a:rPr lang="ru-RU" sz="3000" dirty="0" smtClean="0">
                <a:solidFill>
                  <a:srgbClr val="D73B4A"/>
                </a:solidFill>
              </a:rPr>
              <a:t>Государственного флага </a:t>
            </a:r>
          </a:p>
          <a:p>
            <a:pPr algn="r"/>
            <a:r>
              <a:rPr lang="ru-RU" sz="3000" dirty="0" smtClean="0">
                <a:solidFill>
                  <a:srgbClr val="D73B4A"/>
                </a:solidFill>
              </a:rPr>
              <a:t>Российской Федерации</a:t>
            </a:r>
          </a:p>
        </p:txBody>
      </p:sp>
      <p:pic>
        <p:nvPicPr>
          <p:cNvPr id="4" name="Рисунок 3" descr="Ансамбль мордовской народной песни Лайме Порась поздравили жителей с Днем Флага РФ! (2).jpeg"/>
          <p:cNvPicPr>
            <a:picLocks noChangeAspect="1"/>
          </p:cNvPicPr>
          <p:nvPr/>
        </p:nvPicPr>
        <p:blipFill>
          <a:blip r:embed="rId2" cstate="print"/>
          <a:srcRect r="10156"/>
          <a:stretch>
            <a:fillRect/>
          </a:stretch>
        </p:blipFill>
        <p:spPr>
          <a:xfrm>
            <a:off x="642910" y="1928802"/>
            <a:ext cx="3500462" cy="25964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000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260648"/>
            <a:ext cx="5470376" cy="792088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 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589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D73B4A"/>
                </a:solidFill>
              </a:rPr>
              <a:t>ПРАЗДНИКИ И МЕРОПРИЯТИЯ:</a:t>
            </a:r>
          </a:p>
          <a:p>
            <a:pPr algn="l"/>
            <a:endParaRPr lang="ru-RU" sz="2800" b="1" dirty="0" smtClean="0">
              <a:solidFill>
                <a:srgbClr val="D73B4A"/>
              </a:solidFill>
            </a:endParaRPr>
          </a:p>
          <a:p>
            <a:pPr algn="l"/>
            <a:r>
              <a:rPr lang="ru-RU" dirty="0" smtClean="0">
                <a:solidFill>
                  <a:srgbClr val="D73B4A"/>
                </a:solidFill>
              </a:rPr>
              <a:t>День</a:t>
            </a:r>
          </a:p>
          <a:p>
            <a:pPr algn="l"/>
            <a:r>
              <a:rPr lang="ru-RU" dirty="0" smtClean="0">
                <a:solidFill>
                  <a:srgbClr val="D73B4A"/>
                </a:solidFill>
              </a:rPr>
              <a:t>дружбы народов</a:t>
            </a:r>
          </a:p>
          <a:p>
            <a:endParaRPr lang="ru-RU" sz="2800" b="1" dirty="0" smtClean="0">
              <a:solidFill>
                <a:srgbClr val="D73B4A"/>
              </a:solidFill>
            </a:endParaRPr>
          </a:p>
        </p:txBody>
      </p:sp>
      <p:pic>
        <p:nvPicPr>
          <p:cNvPr id="4" name="Рисунок 3" descr="День дружбы народов 2018.jpeg"/>
          <p:cNvPicPr>
            <a:picLocks noChangeAspect="1"/>
          </p:cNvPicPr>
          <p:nvPr/>
        </p:nvPicPr>
        <p:blipFill>
          <a:blip r:embed="rId2">
            <a:lum contrast="10000"/>
          </a:blip>
          <a:srcRect l="3125" t="7291" b="3125"/>
          <a:stretch>
            <a:fillRect/>
          </a:stretch>
        </p:blipFill>
        <p:spPr>
          <a:xfrm>
            <a:off x="4572000" y="2000240"/>
            <a:ext cx="381112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000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260648"/>
            <a:ext cx="5470376" cy="792088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 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589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D73B4A"/>
                </a:solidFill>
              </a:rPr>
              <a:t>ПРАЗДНИКИ И МЕРОПРИЯТИЯ:</a:t>
            </a:r>
          </a:p>
          <a:p>
            <a:pPr algn="r"/>
            <a:endParaRPr lang="ru-RU" sz="1000" b="1" dirty="0" smtClean="0">
              <a:solidFill>
                <a:srgbClr val="D73B4A"/>
              </a:solidFill>
            </a:endParaRPr>
          </a:p>
          <a:p>
            <a:pPr algn="r"/>
            <a:r>
              <a:rPr lang="ru-RU" sz="2600" dirty="0" smtClean="0">
                <a:solidFill>
                  <a:srgbClr val="D73B4A"/>
                </a:solidFill>
              </a:rPr>
              <a:t>Межрегиональный </a:t>
            </a:r>
          </a:p>
          <a:p>
            <a:pPr algn="r"/>
            <a:r>
              <a:rPr lang="ru-RU" sz="2600" dirty="0" smtClean="0">
                <a:solidFill>
                  <a:srgbClr val="D73B4A"/>
                </a:solidFill>
              </a:rPr>
              <a:t>фестиваль </a:t>
            </a:r>
          </a:p>
          <a:p>
            <a:pPr algn="r"/>
            <a:r>
              <a:rPr lang="ru-RU" sz="2600" dirty="0" smtClean="0">
                <a:solidFill>
                  <a:srgbClr val="D73B4A"/>
                </a:solidFill>
              </a:rPr>
              <a:t>финно-угорских народов </a:t>
            </a:r>
          </a:p>
          <a:p>
            <a:pPr algn="r"/>
            <a:r>
              <a:rPr lang="ru-RU" sz="2600" dirty="0" smtClean="0">
                <a:solidFill>
                  <a:srgbClr val="D73B4A"/>
                </a:solidFill>
              </a:rPr>
              <a:t>«</a:t>
            </a:r>
            <a:r>
              <a:rPr lang="ru-RU" sz="2600" dirty="0" err="1" smtClean="0">
                <a:solidFill>
                  <a:srgbClr val="D73B4A"/>
                </a:solidFill>
              </a:rPr>
              <a:t>Паронь</a:t>
            </a:r>
            <a:r>
              <a:rPr lang="ru-RU" sz="2600" dirty="0" smtClean="0">
                <a:solidFill>
                  <a:srgbClr val="D73B4A"/>
                </a:solidFill>
              </a:rPr>
              <a:t> </a:t>
            </a:r>
            <a:r>
              <a:rPr lang="ru-RU" sz="2600" dirty="0" err="1" smtClean="0">
                <a:solidFill>
                  <a:srgbClr val="D73B4A"/>
                </a:solidFill>
              </a:rPr>
              <a:t>Пандома</a:t>
            </a:r>
            <a:r>
              <a:rPr lang="ru-RU" sz="2600" dirty="0" smtClean="0">
                <a:solidFill>
                  <a:srgbClr val="D73B4A"/>
                </a:solidFill>
              </a:rPr>
              <a:t>» </a:t>
            </a:r>
          </a:p>
          <a:p>
            <a:pPr algn="r"/>
            <a:r>
              <a:rPr lang="ru-RU" sz="2600" dirty="0" smtClean="0">
                <a:solidFill>
                  <a:srgbClr val="D73B4A"/>
                </a:solidFill>
              </a:rPr>
              <a:t>(«Платить добром»)</a:t>
            </a:r>
          </a:p>
        </p:txBody>
      </p:sp>
      <p:pic>
        <p:nvPicPr>
          <p:cNvPr id="4" name="Рисунок 3" descr="Межрегиональный фестиваль финно-угорских народов ПАРОНЬ ПАНДОМА (Платить добром).jpeg"/>
          <p:cNvPicPr>
            <a:picLocks noChangeAspect="1"/>
          </p:cNvPicPr>
          <p:nvPr/>
        </p:nvPicPr>
        <p:blipFill>
          <a:blip r:embed="rId2" cstate="print"/>
          <a:srcRect l="2344" r="4687" b="10140"/>
          <a:stretch>
            <a:fillRect/>
          </a:stretch>
        </p:blipFill>
        <p:spPr>
          <a:xfrm>
            <a:off x="571472" y="1928802"/>
            <a:ext cx="4214842" cy="2714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000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260648"/>
            <a:ext cx="5470376" cy="792088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 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589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D73B4A"/>
                </a:solidFill>
              </a:rPr>
              <a:t>ПРАЗДНИКИ И МЕРОПРИЯТИЯ:</a:t>
            </a:r>
          </a:p>
          <a:p>
            <a:pPr algn="r"/>
            <a:endParaRPr lang="ru-RU" sz="2800" b="1" dirty="0" smtClean="0">
              <a:solidFill>
                <a:srgbClr val="D73B4A"/>
              </a:solidFill>
            </a:endParaRPr>
          </a:p>
          <a:p>
            <a:pPr algn="r"/>
            <a:r>
              <a:rPr lang="ru-RU" sz="3000" dirty="0" smtClean="0">
                <a:solidFill>
                  <a:srgbClr val="D73B4A"/>
                </a:solidFill>
              </a:rPr>
              <a:t>Фестиваль </a:t>
            </a:r>
          </a:p>
          <a:p>
            <a:pPr algn="r"/>
            <a:r>
              <a:rPr lang="ru-RU" sz="3000" dirty="0" smtClean="0">
                <a:solidFill>
                  <a:srgbClr val="D73B4A"/>
                </a:solidFill>
              </a:rPr>
              <a:t>«Дыхание весны»</a:t>
            </a:r>
          </a:p>
        </p:txBody>
      </p:sp>
      <p:pic>
        <p:nvPicPr>
          <p:cNvPr id="4" name="Рисунок 3" descr="Фестиваль«Дыхание весны» (2).jpeg"/>
          <p:cNvPicPr>
            <a:picLocks noChangeAspect="1"/>
          </p:cNvPicPr>
          <p:nvPr/>
        </p:nvPicPr>
        <p:blipFill>
          <a:blip r:embed="rId2"/>
          <a:srcRect l="10156" t="9950" r="10156" b="18750"/>
          <a:stretch>
            <a:fillRect/>
          </a:stretch>
        </p:blipFill>
        <p:spPr>
          <a:xfrm>
            <a:off x="642910" y="1928802"/>
            <a:ext cx="4071966" cy="2732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00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260648"/>
            <a:ext cx="5470376" cy="792088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 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384376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pPr algn="r"/>
            <a:r>
              <a:rPr lang="ru-RU" b="1" dirty="0" smtClean="0">
                <a:solidFill>
                  <a:srgbClr val="D73B4A"/>
                </a:solidFill>
              </a:rPr>
              <a:t>Директор – </a:t>
            </a:r>
          </a:p>
          <a:p>
            <a:pPr algn="r"/>
            <a:r>
              <a:rPr lang="ru-RU" b="1" dirty="0" smtClean="0">
                <a:solidFill>
                  <a:srgbClr val="D73B4A"/>
                </a:solidFill>
              </a:rPr>
              <a:t>Юрий Михайлович </a:t>
            </a:r>
          </a:p>
          <a:p>
            <a:pPr algn="r"/>
            <a:r>
              <a:rPr lang="ru-RU" b="1" dirty="0" smtClean="0">
                <a:solidFill>
                  <a:srgbClr val="D73B4A"/>
                </a:solidFill>
              </a:rPr>
              <a:t>Дёмкин.</a:t>
            </a:r>
            <a:endParaRPr lang="ru-RU" sz="2000" b="1" dirty="0">
              <a:solidFill>
                <a:srgbClr val="D73B4A"/>
              </a:solidFill>
            </a:endParaRPr>
          </a:p>
        </p:txBody>
      </p:sp>
      <p:pic>
        <p:nvPicPr>
          <p:cNvPr id="4" name="Рисунок 3" descr="председатель АНО Мордовский культурный центр Демкин Юрий Михайлович.jpeg"/>
          <p:cNvPicPr>
            <a:picLocks noChangeAspect="1"/>
          </p:cNvPicPr>
          <p:nvPr/>
        </p:nvPicPr>
        <p:blipFill>
          <a:blip r:embed="rId2"/>
          <a:srcRect t="5208" r="1586" b="5208"/>
          <a:stretch>
            <a:fillRect/>
          </a:stretch>
        </p:blipFill>
        <p:spPr>
          <a:xfrm>
            <a:off x="1285852" y="1357298"/>
            <a:ext cx="2512574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000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260648"/>
            <a:ext cx="5470376" cy="792088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 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589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D73B4A"/>
                </a:solidFill>
              </a:rPr>
              <a:t>ПРАЗДНИКИ И МЕРОПРИЯТИЯ:</a:t>
            </a:r>
          </a:p>
          <a:p>
            <a:pPr algn="l"/>
            <a:r>
              <a:rPr lang="ru-RU" sz="2800" b="1" dirty="0" smtClean="0">
                <a:solidFill>
                  <a:srgbClr val="D73B4A"/>
                </a:solidFill>
              </a:rPr>
              <a:t> </a:t>
            </a:r>
          </a:p>
          <a:p>
            <a:pPr algn="l"/>
            <a:r>
              <a:rPr lang="ru-RU" sz="3000" dirty="0" smtClean="0">
                <a:solidFill>
                  <a:srgbClr val="D73B4A"/>
                </a:solidFill>
              </a:rPr>
              <a:t>Мордовская </a:t>
            </a:r>
          </a:p>
          <a:p>
            <a:pPr algn="l"/>
            <a:r>
              <a:rPr lang="ru-RU" sz="3000" dirty="0" smtClean="0">
                <a:solidFill>
                  <a:srgbClr val="D73B4A"/>
                </a:solidFill>
              </a:rPr>
              <a:t>свадьба</a:t>
            </a:r>
          </a:p>
        </p:txBody>
      </p:sp>
      <p:pic>
        <p:nvPicPr>
          <p:cNvPr id="6" name="Рисунок 5" descr="Мордовский Культурный Центр г. Тольятти в ЗАГСе Центрального района чествовал мордовскую свадьбу.jpeg"/>
          <p:cNvPicPr>
            <a:picLocks noChangeAspect="1"/>
          </p:cNvPicPr>
          <p:nvPr/>
        </p:nvPicPr>
        <p:blipFill>
          <a:blip r:embed="rId2" cstate="print"/>
          <a:srcRect l="927" r="5017" b="8333"/>
          <a:stretch>
            <a:fillRect/>
          </a:stretch>
        </p:blipFill>
        <p:spPr>
          <a:xfrm>
            <a:off x="5357818" y="1928802"/>
            <a:ext cx="3429024" cy="26239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Мордовский Культурный Центр г. Тольятти в ЗАГСе Центрального района чествовал мордовскую свадьбу (2).jpeg"/>
          <p:cNvPicPr>
            <a:picLocks noChangeAspect="1"/>
          </p:cNvPicPr>
          <p:nvPr/>
        </p:nvPicPr>
        <p:blipFill>
          <a:blip r:embed="rId3" cstate="print"/>
          <a:srcRect l="3125" t="3196" r="30468" b="8904"/>
          <a:stretch>
            <a:fillRect/>
          </a:stretch>
        </p:blipFill>
        <p:spPr>
          <a:xfrm>
            <a:off x="2714612" y="2071678"/>
            <a:ext cx="2628362" cy="2380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4000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260648"/>
            <a:ext cx="5470376" cy="792088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 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589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D73B4A"/>
                </a:solidFill>
              </a:rPr>
              <a:t>ОСНОВНЫЕ НАЦИОНАЛЬНЫЕ ПРАЗДНИКИ:</a:t>
            </a:r>
          </a:p>
          <a:p>
            <a:r>
              <a:rPr lang="ru-RU" sz="2400" b="1" dirty="0" smtClean="0">
                <a:solidFill>
                  <a:srgbClr val="D73B4A"/>
                </a:solidFill>
              </a:rPr>
              <a:t>ЯНВАРЬ:</a:t>
            </a:r>
            <a:r>
              <a:rPr lang="ru-RU" sz="2400" dirty="0" smtClean="0">
                <a:solidFill>
                  <a:srgbClr val="D73B4A"/>
                </a:solidFill>
              </a:rPr>
              <a:t> «</a:t>
            </a:r>
            <a:r>
              <a:rPr lang="ru-RU" sz="2400" dirty="0" err="1" smtClean="0">
                <a:solidFill>
                  <a:srgbClr val="D73B4A"/>
                </a:solidFill>
              </a:rPr>
              <a:t>Роштувонь</a:t>
            </a:r>
            <a:r>
              <a:rPr lang="ru-RU" sz="2400" dirty="0" smtClean="0">
                <a:solidFill>
                  <a:srgbClr val="D73B4A"/>
                </a:solidFill>
              </a:rPr>
              <a:t> </a:t>
            </a:r>
            <a:r>
              <a:rPr lang="ru-RU" sz="2400" dirty="0" err="1" smtClean="0">
                <a:solidFill>
                  <a:srgbClr val="D73B4A"/>
                </a:solidFill>
              </a:rPr>
              <a:t>куд</a:t>
            </a:r>
            <a:r>
              <a:rPr lang="ru-RU" sz="2400" dirty="0" smtClean="0">
                <a:solidFill>
                  <a:srgbClr val="D73B4A"/>
                </a:solidFill>
              </a:rPr>
              <a:t>» («Рождественская изба»).           «</a:t>
            </a:r>
            <a:r>
              <a:rPr lang="ru-RU" sz="2400" dirty="0" err="1" smtClean="0">
                <a:solidFill>
                  <a:srgbClr val="D73B4A"/>
                </a:solidFill>
              </a:rPr>
              <a:t>Калядань</a:t>
            </a:r>
            <a:r>
              <a:rPr lang="ru-RU" sz="2400" dirty="0" smtClean="0">
                <a:solidFill>
                  <a:srgbClr val="D73B4A"/>
                </a:solidFill>
              </a:rPr>
              <a:t> </a:t>
            </a:r>
            <a:r>
              <a:rPr lang="ru-RU" sz="2400" dirty="0" err="1" smtClean="0">
                <a:solidFill>
                  <a:srgbClr val="D73B4A"/>
                </a:solidFill>
              </a:rPr>
              <a:t>чи</a:t>
            </a:r>
            <a:r>
              <a:rPr lang="ru-RU" sz="2400" dirty="0" smtClean="0">
                <a:solidFill>
                  <a:srgbClr val="D73B4A"/>
                </a:solidFill>
              </a:rPr>
              <a:t>» (Колядки).</a:t>
            </a:r>
          </a:p>
          <a:p>
            <a:r>
              <a:rPr lang="ru-RU" sz="2400" b="1" dirty="0" smtClean="0">
                <a:solidFill>
                  <a:srgbClr val="D73B4A"/>
                </a:solidFill>
              </a:rPr>
              <a:t>ФЕВРАЛЬ: </a:t>
            </a:r>
            <a:r>
              <a:rPr lang="ru-RU" sz="2400" dirty="0" smtClean="0">
                <a:solidFill>
                  <a:srgbClr val="D73B4A"/>
                </a:solidFill>
              </a:rPr>
              <a:t>«</a:t>
            </a:r>
            <a:r>
              <a:rPr lang="ru-RU" sz="2400" dirty="0" err="1" smtClean="0">
                <a:solidFill>
                  <a:srgbClr val="D73B4A"/>
                </a:solidFill>
              </a:rPr>
              <a:t>Мастя</a:t>
            </a:r>
            <a:r>
              <a:rPr lang="ru-RU" sz="2400" dirty="0" smtClean="0">
                <a:solidFill>
                  <a:srgbClr val="D73B4A"/>
                </a:solidFill>
              </a:rPr>
              <a:t>» (Масленица).</a:t>
            </a:r>
          </a:p>
          <a:p>
            <a:r>
              <a:rPr lang="ru-RU" sz="2400" b="1" dirty="0" smtClean="0">
                <a:solidFill>
                  <a:srgbClr val="D73B4A"/>
                </a:solidFill>
              </a:rPr>
              <a:t>МАРТ: </a:t>
            </a:r>
            <a:r>
              <a:rPr lang="ru-RU" sz="2400" dirty="0" smtClean="0">
                <a:solidFill>
                  <a:srgbClr val="D73B4A"/>
                </a:solidFill>
              </a:rPr>
              <a:t>«</a:t>
            </a:r>
            <a:r>
              <a:rPr lang="ru-RU" sz="2400" dirty="0" err="1" smtClean="0">
                <a:solidFill>
                  <a:srgbClr val="D73B4A"/>
                </a:solidFill>
              </a:rPr>
              <a:t>Варма</a:t>
            </a:r>
            <a:r>
              <a:rPr lang="ru-RU" sz="2400" dirty="0" smtClean="0">
                <a:solidFill>
                  <a:srgbClr val="D73B4A"/>
                </a:solidFill>
              </a:rPr>
              <a:t> </a:t>
            </a:r>
            <a:r>
              <a:rPr lang="ru-RU" sz="2400" dirty="0" err="1" smtClean="0">
                <a:solidFill>
                  <a:srgbClr val="D73B4A"/>
                </a:solidFill>
              </a:rPr>
              <a:t>аве</a:t>
            </a:r>
            <a:r>
              <a:rPr lang="ru-RU" sz="2400" dirty="0" smtClean="0">
                <a:solidFill>
                  <a:srgbClr val="D73B4A"/>
                </a:solidFill>
              </a:rPr>
              <a:t>» –</a:t>
            </a:r>
            <a:r>
              <a:rPr lang="ru-RU" sz="2400" b="1" dirty="0" smtClean="0">
                <a:solidFill>
                  <a:srgbClr val="D73B4A"/>
                </a:solidFill>
              </a:rPr>
              <a:t>  </a:t>
            </a:r>
            <a:r>
              <a:rPr lang="ru-RU" sz="2400" dirty="0" smtClean="0">
                <a:solidFill>
                  <a:srgbClr val="D73B4A"/>
                </a:solidFill>
              </a:rPr>
              <a:t>призыв весны с 22 марта («Жаворонки»).</a:t>
            </a:r>
          </a:p>
          <a:p>
            <a:r>
              <a:rPr lang="ru-RU" sz="2400" b="1" dirty="0" smtClean="0">
                <a:solidFill>
                  <a:srgbClr val="D73B4A"/>
                </a:solidFill>
              </a:rPr>
              <a:t>АПРЕЛЬ: </a:t>
            </a:r>
            <a:r>
              <a:rPr lang="ru-RU" sz="2400" dirty="0" smtClean="0">
                <a:solidFill>
                  <a:srgbClr val="D73B4A"/>
                </a:solidFill>
              </a:rPr>
              <a:t>«</a:t>
            </a:r>
            <a:r>
              <a:rPr lang="ru-RU" sz="2400" dirty="0" err="1" smtClean="0">
                <a:solidFill>
                  <a:srgbClr val="D73B4A"/>
                </a:solidFill>
              </a:rPr>
              <a:t>Вербавань</a:t>
            </a:r>
            <a:r>
              <a:rPr lang="ru-RU" sz="2400" dirty="0" smtClean="0">
                <a:solidFill>
                  <a:srgbClr val="D73B4A"/>
                </a:solidFill>
              </a:rPr>
              <a:t> </a:t>
            </a:r>
            <a:r>
              <a:rPr lang="ru-RU" sz="2400" dirty="0" err="1" smtClean="0">
                <a:solidFill>
                  <a:srgbClr val="D73B4A"/>
                </a:solidFill>
              </a:rPr>
              <a:t>озкс</a:t>
            </a:r>
            <a:r>
              <a:rPr lang="ru-RU" sz="2400" dirty="0" smtClean="0">
                <a:solidFill>
                  <a:srgbClr val="D73B4A"/>
                </a:solidFill>
              </a:rPr>
              <a:t>» (Вербное моление), «</a:t>
            </a:r>
            <a:r>
              <a:rPr lang="ru-RU" sz="2400" dirty="0" err="1" smtClean="0">
                <a:solidFill>
                  <a:srgbClr val="D73B4A"/>
                </a:solidFill>
              </a:rPr>
              <a:t>Очижи</a:t>
            </a:r>
            <a:r>
              <a:rPr lang="ru-RU" sz="2400" dirty="0" smtClean="0">
                <a:solidFill>
                  <a:srgbClr val="D73B4A"/>
                </a:solidFill>
              </a:rPr>
              <a:t>»,«</a:t>
            </a:r>
            <a:r>
              <a:rPr lang="ru-RU" sz="2400" dirty="0" err="1" smtClean="0">
                <a:solidFill>
                  <a:srgbClr val="D73B4A"/>
                </a:solidFill>
              </a:rPr>
              <a:t>Инечи</a:t>
            </a:r>
            <a:r>
              <a:rPr lang="ru-RU" sz="2400" dirty="0" smtClean="0">
                <a:solidFill>
                  <a:srgbClr val="D73B4A"/>
                </a:solidFill>
              </a:rPr>
              <a:t> </a:t>
            </a:r>
            <a:r>
              <a:rPr lang="ru-RU" sz="2400" dirty="0" err="1" smtClean="0">
                <a:solidFill>
                  <a:srgbClr val="D73B4A"/>
                </a:solidFill>
              </a:rPr>
              <a:t>чи</a:t>
            </a:r>
            <a:r>
              <a:rPr lang="ru-RU" sz="2400" dirty="0" smtClean="0">
                <a:solidFill>
                  <a:srgbClr val="D73B4A"/>
                </a:solidFill>
              </a:rPr>
              <a:t>» (Пасха). Начало полевых работ</a:t>
            </a:r>
            <a:r>
              <a:rPr lang="ru-RU" sz="2400" smtClean="0">
                <a:solidFill>
                  <a:srgbClr val="D73B4A"/>
                </a:solidFill>
              </a:rPr>
              <a:t>,  подготовка </a:t>
            </a:r>
            <a:r>
              <a:rPr lang="ru-RU" sz="2400" dirty="0" smtClean="0">
                <a:solidFill>
                  <a:srgbClr val="D73B4A"/>
                </a:solidFill>
              </a:rPr>
              <a:t>к празднику Пасхи.</a:t>
            </a:r>
          </a:p>
          <a:p>
            <a:endParaRPr lang="ru-RU" sz="2600" dirty="0" smtClean="0">
              <a:solidFill>
                <a:srgbClr val="D73B4A"/>
              </a:solidFill>
            </a:endParaRPr>
          </a:p>
          <a:p>
            <a:endParaRPr lang="ru-RU" sz="2600" dirty="0" smtClean="0">
              <a:solidFill>
                <a:srgbClr val="D73B4A"/>
              </a:solidFill>
            </a:endParaRPr>
          </a:p>
        </p:txBody>
      </p:sp>
    </p:spTree>
  </p:cSld>
  <p:clrMapOvr>
    <a:masterClrMapping/>
  </p:clrMapOvr>
  <p:transition advClick="0" advTm="4000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260648"/>
            <a:ext cx="5470376" cy="792088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 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4563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D73B4A"/>
                </a:solidFill>
              </a:rPr>
              <a:t>ОСНОВНЫЕ НАЦИОНАЛЬНЫЕ ПРАЗДНИКИ:</a:t>
            </a:r>
          </a:p>
          <a:p>
            <a:r>
              <a:rPr lang="ru-RU" sz="2400" b="1" dirty="0" smtClean="0">
                <a:solidFill>
                  <a:srgbClr val="D73B4A"/>
                </a:solidFill>
              </a:rPr>
              <a:t>МАЙ: </a:t>
            </a:r>
            <a:r>
              <a:rPr lang="ru-RU" sz="2400" dirty="0" smtClean="0">
                <a:solidFill>
                  <a:srgbClr val="D73B4A"/>
                </a:solidFill>
              </a:rPr>
              <a:t>«</a:t>
            </a:r>
            <a:r>
              <a:rPr lang="ru-RU" sz="2400" dirty="0" err="1" smtClean="0">
                <a:solidFill>
                  <a:srgbClr val="D73B4A"/>
                </a:solidFill>
              </a:rPr>
              <a:t>Троицянь</a:t>
            </a:r>
            <a:r>
              <a:rPr lang="ru-RU" sz="2400" dirty="0" smtClean="0">
                <a:solidFill>
                  <a:srgbClr val="D73B4A"/>
                </a:solidFill>
              </a:rPr>
              <a:t> </a:t>
            </a:r>
            <a:r>
              <a:rPr lang="ru-RU" sz="2400" dirty="0" err="1" smtClean="0">
                <a:solidFill>
                  <a:srgbClr val="D73B4A"/>
                </a:solidFill>
              </a:rPr>
              <a:t>чи</a:t>
            </a:r>
            <a:r>
              <a:rPr lang="ru-RU" sz="2400" dirty="0" smtClean="0">
                <a:solidFill>
                  <a:srgbClr val="D73B4A"/>
                </a:solidFill>
              </a:rPr>
              <a:t>» (Троица). Праздник березки.                  Украшение домов, улиц ветками березы.</a:t>
            </a:r>
          </a:p>
          <a:p>
            <a:r>
              <a:rPr lang="ru-RU" sz="2400" b="1" dirty="0" smtClean="0">
                <a:solidFill>
                  <a:srgbClr val="D73B4A"/>
                </a:solidFill>
              </a:rPr>
              <a:t>ИЮНЬ: </a:t>
            </a:r>
            <a:r>
              <a:rPr lang="ru-RU" sz="2400" dirty="0" smtClean="0">
                <a:solidFill>
                  <a:srgbClr val="D73B4A"/>
                </a:solidFill>
              </a:rPr>
              <a:t>«Игрища», «</a:t>
            </a:r>
            <a:r>
              <a:rPr lang="ru-RU" sz="2400" dirty="0" err="1" smtClean="0">
                <a:solidFill>
                  <a:srgbClr val="D73B4A"/>
                </a:solidFill>
              </a:rPr>
              <a:t>Межань</a:t>
            </a:r>
            <a:r>
              <a:rPr lang="ru-RU" sz="2400" dirty="0" smtClean="0">
                <a:solidFill>
                  <a:srgbClr val="D73B4A"/>
                </a:solidFill>
              </a:rPr>
              <a:t> </a:t>
            </a:r>
            <a:r>
              <a:rPr lang="ru-RU" sz="2400" dirty="0" err="1" smtClean="0">
                <a:solidFill>
                  <a:srgbClr val="D73B4A"/>
                </a:solidFill>
              </a:rPr>
              <a:t>ознома</a:t>
            </a:r>
            <a:r>
              <a:rPr lang="ru-RU" sz="2400" dirty="0" smtClean="0">
                <a:solidFill>
                  <a:srgbClr val="D73B4A"/>
                </a:solidFill>
              </a:rPr>
              <a:t>» (моление на меже).</a:t>
            </a:r>
          </a:p>
          <a:p>
            <a:r>
              <a:rPr lang="ru-RU" sz="2400" b="1" dirty="0" smtClean="0">
                <a:solidFill>
                  <a:srgbClr val="D73B4A"/>
                </a:solidFill>
              </a:rPr>
              <a:t>ИЮЛЬ</a:t>
            </a:r>
            <a:r>
              <a:rPr lang="ru-RU" sz="2400" dirty="0" smtClean="0">
                <a:solidFill>
                  <a:srgbClr val="D73B4A"/>
                </a:solidFill>
              </a:rPr>
              <a:t>: «</a:t>
            </a:r>
            <a:r>
              <a:rPr lang="ru-RU" sz="2400" dirty="0" err="1" smtClean="0">
                <a:solidFill>
                  <a:srgbClr val="D73B4A"/>
                </a:solidFill>
              </a:rPr>
              <a:t>Пиземь</a:t>
            </a:r>
            <a:r>
              <a:rPr lang="ru-RU" sz="2400" dirty="0" smtClean="0">
                <a:solidFill>
                  <a:srgbClr val="D73B4A"/>
                </a:solidFill>
              </a:rPr>
              <a:t> </a:t>
            </a:r>
            <a:r>
              <a:rPr lang="ru-RU" sz="2400" dirty="0" err="1" smtClean="0">
                <a:solidFill>
                  <a:srgbClr val="D73B4A"/>
                </a:solidFill>
              </a:rPr>
              <a:t>окс</a:t>
            </a:r>
            <a:r>
              <a:rPr lang="ru-RU" sz="2400" dirty="0" smtClean="0">
                <a:solidFill>
                  <a:srgbClr val="D73B4A"/>
                </a:solidFill>
              </a:rPr>
              <a:t>» (праздник перед началом                       сенокоса, моление о дожде).</a:t>
            </a:r>
          </a:p>
          <a:p>
            <a:r>
              <a:rPr lang="ru-RU" sz="2400" b="1" dirty="0" smtClean="0">
                <a:solidFill>
                  <a:srgbClr val="D73B4A"/>
                </a:solidFill>
              </a:rPr>
              <a:t>АВГУСТ</a:t>
            </a:r>
            <a:r>
              <a:rPr lang="ru-RU" sz="2400" dirty="0" smtClean="0">
                <a:solidFill>
                  <a:srgbClr val="D73B4A"/>
                </a:solidFill>
              </a:rPr>
              <a:t>: «</a:t>
            </a:r>
            <a:r>
              <a:rPr lang="ru-RU" sz="2400" dirty="0" err="1" smtClean="0">
                <a:solidFill>
                  <a:srgbClr val="D73B4A"/>
                </a:solidFill>
              </a:rPr>
              <a:t>Умарь</a:t>
            </a:r>
            <a:r>
              <a:rPr lang="ru-RU" sz="2400" dirty="0" smtClean="0">
                <a:solidFill>
                  <a:srgbClr val="D73B4A"/>
                </a:solidFill>
              </a:rPr>
              <a:t> спас» (Яблочный спас). Моление богине плодородия Норов </a:t>
            </a:r>
            <a:r>
              <a:rPr lang="ru-RU" sz="2400" dirty="0" err="1" smtClean="0">
                <a:solidFill>
                  <a:srgbClr val="D73B4A"/>
                </a:solidFill>
              </a:rPr>
              <a:t>аве</a:t>
            </a:r>
            <a:r>
              <a:rPr lang="ru-RU" sz="2400" dirty="0" smtClean="0">
                <a:solidFill>
                  <a:srgbClr val="D73B4A"/>
                </a:solidFill>
              </a:rPr>
              <a:t> о сборе и сохранении урожая.</a:t>
            </a:r>
          </a:p>
          <a:p>
            <a:endParaRPr lang="ru-RU" sz="2800" dirty="0">
              <a:solidFill>
                <a:srgbClr val="D73B4A"/>
              </a:solidFill>
            </a:endParaRPr>
          </a:p>
        </p:txBody>
      </p:sp>
    </p:spTree>
  </p:cSld>
  <p:clrMapOvr>
    <a:masterClrMapping/>
  </p:clrMapOvr>
  <p:transition advClick="0" advTm="4000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260648"/>
            <a:ext cx="5470376" cy="792088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 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589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D73B4A"/>
                </a:solidFill>
              </a:rPr>
              <a:t>ОСНОВНЫЕ НАЦИОНАЛЬНЫЕ ПРАЗДНИКИ:</a:t>
            </a:r>
          </a:p>
          <a:p>
            <a:r>
              <a:rPr lang="ru-RU" sz="2400" b="1" dirty="0" smtClean="0">
                <a:solidFill>
                  <a:srgbClr val="D73B4A"/>
                </a:solidFill>
              </a:rPr>
              <a:t>СЕНТЯБРЬ</a:t>
            </a:r>
            <a:r>
              <a:rPr lang="ru-RU" sz="2400" dirty="0" smtClean="0">
                <a:solidFill>
                  <a:srgbClr val="D73B4A"/>
                </a:solidFill>
              </a:rPr>
              <a:t>: «</a:t>
            </a:r>
            <a:r>
              <a:rPr lang="ru-RU" sz="2400" dirty="0" err="1" smtClean="0">
                <a:solidFill>
                  <a:srgbClr val="D73B4A"/>
                </a:solidFill>
              </a:rPr>
              <a:t>Кяряд</a:t>
            </a:r>
            <a:r>
              <a:rPr lang="ru-RU" sz="2400" dirty="0" smtClean="0">
                <a:solidFill>
                  <a:srgbClr val="D73B4A"/>
                </a:solidFill>
              </a:rPr>
              <a:t> </a:t>
            </a:r>
            <a:r>
              <a:rPr lang="ru-RU" sz="2400" dirty="0" err="1" smtClean="0">
                <a:solidFill>
                  <a:srgbClr val="D73B4A"/>
                </a:solidFill>
              </a:rPr>
              <a:t>окс</a:t>
            </a:r>
            <a:r>
              <a:rPr lang="ru-RU" sz="2400" dirty="0" smtClean="0">
                <a:solidFill>
                  <a:srgbClr val="D73B4A"/>
                </a:solidFill>
              </a:rPr>
              <a:t>»(Моление серпа) заручиться поддержкой богов плодородия в сборе урожая                                                 (</a:t>
            </a:r>
            <a:r>
              <a:rPr lang="ru-RU" sz="2400" dirty="0" err="1" smtClean="0">
                <a:solidFill>
                  <a:srgbClr val="D73B4A"/>
                </a:solidFill>
              </a:rPr>
              <a:t>Пакся</a:t>
            </a:r>
            <a:r>
              <a:rPr lang="ru-RU" sz="2400" dirty="0" smtClean="0">
                <a:solidFill>
                  <a:srgbClr val="D73B4A"/>
                </a:solidFill>
              </a:rPr>
              <a:t> </a:t>
            </a:r>
            <a:r>
              <a:rPr lang="ru-RU" sz="2400" dirty="0" err="1" smtClean="0">
                <a:solidFill>
                  <a:srgbClr val="D73B4A"/>
                </a:solidFill>
              </a:rPr>
              <a:t>авы</a:t>
            </a:r>
            <a:r>
              <a:rPr lang="ru-RU" sz="2400" dirty="0" smtClean="0">
                <a:solidFill>
                  <a:srgbClr val="D73B4A"/>
                </a:solidFill>
              </a:rPr>
              <a:t>, </a:t>
            </a:r>
            <a:r>
              <a:rPr lang="ru-RU" sz="2400" dirty="0" err="1" smtClean="0">
                <a:solidFill>
                  <a:srgbClr val="D73B4A"/>
                </a:solidFill>
              </a:rPr>
              <a:t>Мастор</a:t>
            </a:r>
            <a:r>
              <a:rPr lang="ru-RU" sz="2400" dirty="0" smtClean="0">
                <a:solidFill>
                  <a:srgbClr val="D73B4A"/>
                </a:solidFill>
              </a:rPr>
              <a:t> </a:t>
            </a:r>
            <a:r>
              <a:rPr lang="ru-RU" sz="2400" dirty="0" err="1" smtClean="0">
                <a:solidFill>
                  <a:srgbClr val="D73B4A"/>
                </a:solidFill>
              </a:rPr>
              <a:t>авы</a:t>
            </a:r>
            <a:r>
              <a:rPr lang="ru-RU" sz="2400" dirty="0" smtClean="0">
                <a:solidFill>
                  <a:srgbClr val="D73B4A"/>
                </a:solidFill>
              </a:rPr>
              <a:t>, Норов </a:t>
            </a:r>
            <a:r>
              <a:rPr lang="ru-RU" sz="2400" dirty="0" err="1" smtClean="0">
                <a:solidFill>
                  <a:srgbClr val="D73B4A"/>
                </a:solidFill>
              </a:rPr>
              <a:t>авы</a:t>
            </a:r>
            <a:r>
              <a:rPr lang="ru-RU" sz="2400" dirty="0" smtClean="0">
                <a:solidFill>
                  <a:srgbClr val="D73B4A"/>
                </a:solidFill>
              </a:rPr>
              <a:t>).</a:t>
            </a:r>
          </a:p>
          <a:p>
            <a:r>
              <a:rPr lang="ru-RU" sz="2400" b="1" dirty="0" smtClean="0">
                <a:solidFill>
                  <a:srgbClr val="D73B4A"/>
                </a:solidFill>
              </a:rPr>
              <a:t>ОКТЯБРЬ:</a:t>
            </a:r>
            <a:r>
              <a:rPr lang="ru-RU" sz="2400" dirty="0" smtClean="0">
                <a:solidFill>
                  <a:srgbClr val="D73B4A"/>
                </a:solidFill>
              </a:rPr>
              <a:t> «Покрав», «Велень </a:t>
            </a:r>
            <a:r>
              <a:rPr lang="ru-RU" sz="2400" dirty="0" err="1" smtClean="0">
                <a:solidFill>
                  <a:srgbClr val="D73B4A"/>
                </a:solidFill>
              </a:rPr>
              <a:t>озкс</a:t>
            </a:r>
            <a:r>
              <a:rPr lang="ru-RU" sz="2400" dirty="0" smtClean="0">
                <a:solidFill>
                  <a:srgbClr val="D73B4A"/>
                </a:solidFill>
              </a:rPr>
              <a:t>» (сельское моление), «</a:t>
            </a:r>
            <a:r>
              <a:rPr lang="ru-RU" sz="2400" dirty="0" err="1" smtClean="0">
                <a:solidFill>
                  <a:srgbClr val="D73B4A"/>
                </a:solidFill>
              </a:rPr>
              <a:t>Стирень</a:t>
            </a:r>
            <a:r>
              <a:rPr lang="ru-RU" sz="2400" dirty="0" smtClean="0">
                <a:solidFill>
                  <a:srgbClr val="D73B4A"/>
                </a:solidFill>
              </a:rPr>
              <a:t> поза </a:t>
            </a:r>
            <a:r>
              <a:rPr lang="ru-RU" sz="2400" dirty="0" err="1" smtClean="0">
                <a:solidFill>
                  <a:srgbClr val="D73B4A"/>
                </a:solidFill>
              </a:rPr>
              <a:t>куд</a:t>
            </a:r>
            <a:r>
              <a:rPr lang="ru-RU" sz="2400" dirty="0" smtClean="0">
                <a:solidFill>
                  <a:srgbClr val="D73B4A"/>
                </a:solidFill>
              </a:rPr>
              <a:t>». Благодарность богам за собранный урожай, начало свадебного периода.</a:t>
            </a:r>
          </a:p>
          <a:p>
            <a:r>
              <a:rPr lang="ru-RU" sz="2400" b="1" dirty="0" smtClean="0">
                <a:solidFill>
                  <a:srgbClr val="D73B4A"/>
                </a:solidFill>
              </a:rPr>
              <a:t>НОЯБРЬ</a:t>
            </a:r>
            <a:r>
              <a:rPr lang="ru-RU" sz="2400" dirty="0" smtClean="0">
                <a:solidFill>
                  <a:srgbClr val="D73B4A"/>
                </a:solidFill>
              </a:rPr>
              <a:t>: «</a:t>
            </a:r>
            <a:r>
              <a:rPr lang="ru-RU" sz="2400" dirty="0" err="1" smtClean="0">
                <a:solidFill>
                  <a:srgbClr val="D73B4A"/>
                </a:solidFill>
              </a:rPr>
              <a:t>Бабань</a:t>
            </a:r>
            <a:r>
              <a:rPr lang="ru-RU" sz="2400" dirty="0" smtClean="0">
                <a:solidFill>
                  <a:srgbClr val="D73B4A"/>
                </a:solidFill>
              </a:rPr>
              <a:t> </a:t>
            </a:r>
            <a:r>
              <a:rPr lang="ru-RU" sz="2400" dirty="0" err="1" smtClean="0">
                <a:solidFill>
                  <a:srgbClr val="D73B4A"/>
                </a:solidFill>
              </a:rPr>
              <a:t>озкс</a:t>
            </a:r>
            <a:r>
              <a:rPr lang="ru-RU" sz="2400" dirty="0" smtClean="0">
                <a:solidFill>
                  <a:srgbClr val="D73B4A"/>
                </a:solidFill>
              </a:rPr>
              <a:t>» </a:t>
            </a:r>
            <a:r>
              <a:rPr lang="ru-RU" sz="2400" b="1" dirty="0" smtClean="0">
                <a:solidFill>
                  <a:srgbClr val="D73B4A"/>
                </a:solidFill>
              </a:rPr>
              <a:t>– </a:t>
            </a:r>
            <a:r>
              <a:rPr lang="ru-RU" sz="2400" dirty="0" smtClean="0">
                <a:solidFill>
                  <a:srgbClr val="D73B4A"/>
                </a:solidFill>
              </a:rPr>
              <a:t>подготовка к зиме и моление о благополучии в хозяйстве.</a:t>
            </a:r>
          </a:p>
          <a:p>
            <a:pPr algn="l"/>
            <a:endParaRPr lang="ru-RU" sz="2600" dirty="0" smtClean="0">
              <a:solidFill>
                <a:srgbClr val="D73B4A"/>
              </a:solidFill>
            </a:endParaRPr>
          </a:p>
          <a:p>
            <a:endParaRPr lang="ru-RU" sz="2800" dirty="0">
              <a:solidFill>
                <a:srgbClr val="D73B4A"/>
              </a:solidFill>
            </a:endParaRPr>
          </a:p>
        </p:txBody>
      </p:sp>
    </p:spTree>
  </p:cSld>
  <p:clrMapOvr>
    <a:masterClrMapping/>
  </p:clrMapOvr>
  <p:transition advClick="0" advTm="4000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260648"/>
            <a:ext cx="5470376" cy="792088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 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384376"/>
          </a:xfrm>
        </p:spPr>
        <p:txBody>
          <a:bodyPr>
            <a:normAutofit/>
          </a:bodyPr>
          <a:lstStyle/>
          <a:p>
            <a:r>
              <a:rPr lang="ru-RU" b="1" u="sng" smtClean="0">
                <a:solidFill>
                  <a:srgbClr val="D73B4A"/>
                </a:solidFill>
              </a:rPr>
              <a:t>Юридический </a:t>
            </a:r>
            <a:r>
              <a:rPr lang="ru-RU" b="1" u="sng" dirty="0" smtClean="0">
                <a:solidFill>
                  <a:srgbClr val="D73B4A"/>
                </a:solidFill>
              </a:rPr>
              <a:t>адрес:</a:t>
            </a:r>
          </a:p>
          <a:p>
            <a:r>
              <a:rPr lang="ru-RU" b="1" dirty="0" smtClean="0">
                <a:solidFill>
                  <a:srgbClr val="D73B4A"/>
                </a:solidFill>
              </a:rPr>
              <a:t>Самарская область, г. Тольятти, </a:t>
            </a:r>
          </a:p>
          <a:p>
            <a:r>
              <a:rPr lang="ru-RU" b="1" dirty="0" smtClean="0">
                <a:solidFill>
                  <a:srgbClr val="D73B4A"/>
                </a:solidFill>
              </a:rPr>
              <a:t>Цветной бульвар, д. 33, кв. 50.</a:t>
            </a:r>
          </a:p>
          <a:p>
            <a:r>
              <a:rPr lang="ru-RU" b="1" dirty="0" err="1" smtClean="0">
                <a:solidFill>
                  <a:srgbClr val="D73B4A"/>
                </a:solidFill>
                <a:hlinkClick r:id="rId2"/>
              </a:rPr>
              <a:t>mk-center@yandex.ru</a:t>
            </a:r>
            <a:endParaRPr lang="ru-RU" b="1" dirty="0" smtClean="0">
              <a:solidFill>
                <a:srgbClr val="D73B4A"/>
              </a:solidFill>
            </a:endParaRPr>
          </a:p>
          <a:p>
            <a:r>
              <a:rPr lang="ru-RU" b="1" dirty="0" smtClean="0">
                <a:solidFill>
                  <a:srgbClr val="D73B4A"/>
                </a:solidFill>
              </a:rPr>
              <a:t>http://mordvatlt.ru/</a:t>
            </a:r>
            <a:endParaRPr lang="ru-RU" b="1" dirty="0">
              <a:solidFill>
                <a:srgbClr val="D73B4A"/>
              </a:solidFill>
            </a:endParaRPr>
          </a:p>
        </p:txBody>
      </p:sp>
      <p:pic>
        <p:nvPicPr>
          <p:cNvPr id="4" name="Рисунок 3" descr="qr-code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00438"/>
            <a:ext cx="1071570" cy="1071570"/>
          </a:xfrm>
          <a:prstGeom prst="rect">
            <a:avLst/>
          </a:prstGeom>
        </p:spPr>
      </p:pic>
    </p:spTree>
  </p:cSld>
  <p:clrMapOvr>
    <a:masterClrMapping/>
  </p:clrMapOvr>
  <p:transition advClick="0" advTm="4000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260648"/>
            <a:ext cx="5470376" cy="792088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 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384376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pPr algn="l"/>
            <a:r>
              <a:rPr lang="ru-RU" sz="2600" b="1" dirty="0" smtClean="0">
                <a:solidFill>
                  <a:srgbClr val="D73B4A"/>
                </a:solidFill>
              </a:rPr>
              <a:t>Общая численность </a:t>
            </a:r>
          </a:p>
          <a:p>
            <a:pPr algn="l"/>
            <a:r>
              <a:rPr lang="ru-RU" sz="2600" b="1" dirty="0" smtClean="0">
                <a:solidFill>
                  <a:srgbClr val="D73B4A"/>
                </a:solidFill>
              </a:rPr>
              <a:t>организации – 6228 человек</a:t>
            </a:r>
          </a:p>
          <a:p>
            <a:pPr algn="l"/>
            <a:r>
              <a:rPr lang="ru-RU" sz="2600" b="1" dirty="0" smtClean="0">
                <a:solidFill>
                  <a:srgbClr val="D73B4A"/>
                </a:solidFill>
              </a:rPr>
              <a:t> (в том числе смешанные  </a:t>
            </a:r>
          </a:p>
          <a:p>
            <a:pPr algn="l"/>
            <a:r>
              <a:rPr lang="ru-RU" sz="2600" b="1" dirty="0" smtClean="0">
                <a:solidFill>
                  <a:srgbClr val="D73B4A"/>
                </a:solidFill>
              </a:rPr>
              <a:t>русско-мордовские семьи).</a:t>
            </a:r>
            <a:endParaRPr lang="ru-RU" sz="2600" b="1" dirty="0">
              <a:solidFill>
                <a:srgbClr val="D73B4A"/>
              </a:solidFill>
            </a:endParaRPr>
          </a:p>
        </p:txBody>
      </p:sp>
      <p:pic>
        <p:nvPicPr>
          <p:cNvPr id="5" name="Рисунок 4" descr="Мероприятия МКЦ (3).jp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5000628" y="1857364"/>
            <a:ext cx="3429024" cy="2740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00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260648"/>
            <a:ext cx="5470376" cy="792088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 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38437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D73B4A"/>
                </a:solidFill>
              </a:rPr>
              <a:t>ЦЕЛИ ОРГАНИЗАЦИИ:</a:t>
            </a:r>
          </a:p>
          <a:p>
            <a:pPr algn="just"/>
            <a:r>
              <a:rPr lang="ru-RU" sz="2800" dirty="0" smtClean="0">
                <a:solidFill>
                  <a:srgbClr val="D73B4A"/>
                </a:solidFill>
              </a:rPr>
              <a:t>- сохранение и развитие национальных традиций, языка и просвещения мордовского этноса;</a:t>
            </a:r>
          </a:p>
          <a:p>
            <a:pPr algn="just"/>
            <a:r>
              <a:rPr lang="ru-RU" sz="2800" dirty="0" smtClean="0">
                <a:solidFill>
                  <a:srgbClr val="D73B4A"/>
                </a:solidFill>
              </a:rPr>
              <a:t>- межнациональное сотрудничество, направленное на укрепление единства российской нации;</a:t>
            </a:r>
          </a:p>
          <a:p>
            <a:pPr algn="just"/>
            <a:r>
              <a:rPr lang="ru-RU" sz="2800" dirty="0" smtClean="0">
                <a:solidFill>
                  <a:srgbClr val="D73B4A"/>
                </a:solidFill>
              </a:rPr>
              <a:t>- реализация стратегии государственной национальной политики Российской Федерации.</a:t>
            </a:r>
            <a:endParaRPr lang="ru-RU" sz="2800" dirty="0">
              <a:solidFill>
                <a:srgbClr val="D73B4A"/>
              </a:solidFill>
            </a:endParaRPr>
          </a:p>
        </p:txBody>
      </p:sp>
    </p:spTree>
  </p:cSld>
  <p:clrMapOvr>
    <a:masterClrMapping/>
  </p:clrMapOvr>
  <p:transition advClick="0" advTm="400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260648"/>
            <a:ext cx="5470376" cy="792088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 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640960" cy="34563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D73B4A"/>
                </a:solidFill>
              </a:rPr>
              <a:t>ВИДЫ ДЕЯТЕЛЬНОСТИ:</a:t>
            </a:r>
          </a:p>
          <a:p>
            <a:pPr algn="just"/>
            <a:r>
              <a:rPr lang="ru-RU" sz="2400" dirty="0" smtClean="0">
                <a:solidFill>
                  <a:srgbClr val="D73B4A"/>
                </a:solidFill>
              </a:rPr>
              <a:t>- взаимодействие с государственными органами, государственными и муниципальными учреждениями культуры и образования, другими национальными общественными организациями, СМИ по вопросу сохранения национальных традиций и культур мордовского народа;</a:t>
            </a:r>
          </a:p>
          <a:p>
            <a:pPr algn="just"/>
            <a:r>
              <a:rPr lang="ru-RU" sz="2400" dirty="0" smtClean="0">
                <a:solidFill>
                  <a:srgbClr val="D73B4A"/>
                </a:solidFill>
              </a:rPr>
              <a:t>- организационное обеспечение федеральных проектов и программ в сфере традиционной народной культуры, любительского искусства и патриотического воспитания;</a:t>
            </a:r>
            <a:endParaRPr lang="ru-RU" sz="2400" dirty="0">
              <a:solidFill>
                <a:srgbClr val="D73B4A"/>
              </a:solidFill>
            </a:endParaRPr>
          </a:p>
        </p:txBody>
      </p:sp>
    </p:spTree>
  </p:cSld>
  <p:clrMapOvr>
    <a:masterClrMapping/>
  </p:clrMapOvr>
  <p:transition advClick="0" advTm="400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260648"/>
            <a:ext cx="5470376" cy="792088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 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640960" cy="36004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D73B4A"/>
                </a:solidFill>
              </a:rPr>
              <a:t>ВИДЫ ДЕЯТЕЛЬНОСТИ:</a:t>
            </a:r>
          </a:p>
          <a:p>
            <a:pPr algn="just"/>
            <a:r>
              <a:rPr lang="ru-RU" sz="2400" dirty="0" smtClean="0">
                <a:solidFill>
                  <a:srgbClr val="D73B4A"/>
                </a:solidFill>
              </a:rPr>
              <a:t>- </a:t>
            </a:r>
            <a:r>
              <a:rPr lang="ru-RU" sz="2500" dirty="0" smtClean="0">
                <a:solidFill>
                  <a:srgbClr val="D73B4A"/>
                </a:solidFill>
              </a:rPr>
              <a:t>осуществления международных, межрегиональных связей по вопросам организации и участия в фестивалях, конкурсах, смотрах и других культурно-просветительных проектах;</a:t>
            </a:r>
          </a:p>
          <a:p>
            <a:pPr algn="just"/>
            <a:r>
              <a:rPr lang="ru-RU" sz="2500" dirty="0" smtClean="0">
                <a:solidFill>
                  <a:srgbClr val="D73B4A"/>
                </a:solidFill>
              </a:rPr>
              <a:t>- организация и проведение международных, региональных и областных фестивалей, конкурсов, концертов, праздников, ярмарок, выставок, мастер-классов, семинаров-практикумов и других мероприятий, направленных на пропаганду мордовской культуры;</a:t>
            </a:r>
            <a:endParaRPr lang="ru-RU" sz="2500" dirty="0">
              <a:solidFill>
                <a:srgbClr val="D73B4A"/>
              </a:solidFill>
            </a:endParaRPr>
          </a:p>
        </p:txBody>
      </p:sp>
    </p:spTree>
  </p:cSld>
  <p:clrMapOvr>
    <a:masterClrMapping/>
  </p:clrMapOvr>
  <p:transition advClick="0" advTm="4000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260648"/>
            <a:ext cx="5470376" cy="792088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 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4563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D73B4A"/>
                </a:solidFill>
              </a:rPr>
              <a:t>ВИДЫ ДЕЯТЕЛЬНОСТИ:</a:t>
            </a:r>
          </a:p>
          <a:p>
            <a:pPr algn="just"/>
            <a:r>
              <a:rPr lang="ru-RU" sz="2500" dirty="0" smtClean="0">
                <a:solidFill>
                  <a:srgbClr val="D73B4A"/>
                </a:solidFill>
              </a:rPr>
              <a:t>- разработка и творческое воплощение художественных проектов и программ по сохранению культурного наследия мордовского народа;</a:t>
            </a:r>
          </a:p>
          <a:p>
            <a:pPr algn="just"/>
            <a:r>
              <a:rPr lang="ru-RU" sz="2500" dirty="0" smtClean="0">
                <a:solidFill>
                  <a:srgbClr val="D73B4A"/>
                </a:solidFill>
              </a:rPr>
              <a:t>- содействие и организация участия самостоятельных творческих коллективов, отдельных исполнителей, мастеров в международных, всероссийских, республиканских и региональных фестивалях, конкурсах, выставках.</a:t>
            </a:r>
            <a:endParaRPr lang="ru-RU" sz="2500" dirty="0">
              <a:solidFill>
                <a:srgbClr val="D73B4A"/>
              </a:solidFill>
            </a:endParaRPr>
          </a:p>
        </p:txBody>
      </p:sp>
    </p:spTree>
  </p:cSld>
  <p:clrMapOvr>
    <a:masterClrMapping/>
  </p:clrMapOvr>
  <p:transition advClick="0" advTm="4000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02-002-.jpg"/>
          <p:cNvPicPr>
            <a:picLocks noChangeAspect="1"/>
          </p:cNvPicPr>
          <p:nvPr/>
        </p:nvPicPr>
        <p:blipFill>
          <a:blip r:embed="rId2"/>
          <a:srcRect l="5768" t="2622" r="4822" b="1938"/>
          <a:stretch>
            <a:fillRect/>
          </a:stretch>
        </p:blipFill>
        <p:spPr>
          <a:xfrm>
            <a:off x="6715140" y="2000240"/>
            <a:ext cx="2214578" cy="27860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260648"/>
            <a:ext cx="5470376" cy="792088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 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4563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D73B4A"/>
                </a:solidFill>
              </a:rPr>
              <a:t>ВИДЫ ДЕЯТЕЛЬНОСТИ:</a:t>
            </a:r>
          </a:p>
          <a:p>
            <a:endParaRPr lang="ru-RU" sz="2400" b="1" dirty="0" smtClean="0">
              <a:solidFill>
                <a:srgbClr val="D73B4A"/>
              </a:solidFill>
            </a:endParaRPr>
          </a:p>
          <a:p>
            <a:pPr algn="l"/>
            <a:r>
              <a:rPr lang="ru-RU" sz="2400" b="1" dirty="0" smtClean="0">
                <a:solidFill>
                  <a:srgbClr val="D73B4A"/>
                </a:solidFill>
              </a:rPr>
              <a:t>Курсы мордовского, </a:t>
            </a:r>
          </a:p>
          <a:p>
            <a:pPr algn="l"/>
            <a:r>
              <a:rPr lang="ru-RU" sz="2400" b="1" dirty="0" smtClean="0">
                <a:solidFill>
                  <a:srgbClr val="D73B4A"/>
                </a:solidFill>
              </a:rPr>
              <a:t>эрзянского </a:t>
            </a:r>
          </a:p>
          <a:p>
            <a:pPr algn="l"/>
            <a:r>
              <a:rPr lang="ru-RU" sz="2400" b="1" dirty="0" smtClean="0">
                <a:solidFill>
                  <a:srgbClr val="D73B4A"/>
                </a:solidFill>
              </a:rPr>
              <a:t>и </a:t>
            </a:r>
            <a:r>
              <a:rPr lang="ru-RU" sz="2400" b="1" dirty="0" err="1" smtClean="0">
                <a:solidFill>
                  <a:srgbClr val="D73B4A"/>
                </a:solidFill>
              </a:rPr>
              <a:t>мокшанского</a:t>
            </a:r>
            <a:r>
              <a:rPr lang="ru-RU" sz="2400" b="1" dirty="0" smtClean="0">
                <a:solidFill>
                  <a:srgbClr val="D73B4A"/>
                </a:solidFill>
              </a:rPr>
              <a:t> языков.</a:t>
            </a:r>
            <a:r>
              <a:rPr lang="ru-RU" sz="2400" dirty="0" smtClean="0"/>
              <a:t> </a:t>
            </a:r>
            <a:endParaRPr lang="ru-RU" sz="2400" b="1" dirty="0" smtClean="0">
              <a:solidFill>
                <a:srgbClr val="D73B4A"/>
              </a:solidFill>
            </a:endParaRPr>
          </a:p>
        </p:txBody>
      </p:sp>
      <p:pic>
        <p:nvPicPr>
          <p:cNvPr id="4" name="Рисунок 3" descr="95268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928802"/>
            <a:ext cx="2031518" cy="28575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10131458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1928802"/>
            <a:ext cx="2071703" cy="28491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Click="0" advTm="4000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260648"/>
            <a:ext cx="5470376" cy="792088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 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4563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D73B4A"/>
                </a:solidFill>
              </a:rPr>
              <a:t>ДОСТИЖЕНИЯ ОРГАНИЗАЦИИ:</a:t>
            </a:r>
          </a:p>
          <a:p>
            <a:pPr algn="just"/>
            <a:r>
              <a:rPr lang="ru-RU" sz="2200" dirty="0" smtClean="0">
                <a:solidFill>
                  <a:srgbClr val="D73B4A"/>
                </a:solidFill>
              </a:rPr>
              <a:t>- активная информационно-просветительская работа портала «http://mordvatlt.ru»; работа по созданию ресурсной базы;</a:t>
            </a:r>
          </a:p>
          <a:p>
            <a:pPr algn="just"/>
            <a:r>
              <a:rPr lang="ru-RU" sz="2200" dirty="0" smtClean="0">
                <a:solidFill>
                  <a:srgbClr val="D73B4A"/>
                </a:solidFill>
              </a:rPr>
              <a:t>- выстраивание взаимодействия с органами власти, другими национальными общественными организациями, представителями государственных и муниципальных учреждений культуры и образования,  СМИ;</a:t>
            </a:r>
          </a:p>
          <a:p>
            <a:pPr algn="just"/>
            <a:r>
              <a:rPr lang="ru-RU" sz="2200" dirty="0" smtClean="0">
                <a:solidFill>
                  <a:srgbClr val="D73B4A"/>
                </a:solidFill>
              </a:rPr>
              <a:t>- спортивные традиции мордвы, пропаганда здорового образа жизни;</a:t>
            </a:r>
          </a:p>
          <a:p>
            <a:pPr algn="just"/>
            <a:r>
              <a:rPr lang="ru-RU" sz="2200" dirty="0" smtClean="0">
                <a:solidFill>
                  <a:srgbClr val="D73B4A"/>
                </a:solidFill>
              </a:rPr>
              <a:t>- реализация проекта «Мы вместе – Россия».</a:t>
            </a:r>
            <a:endParaRPr lang="ru-RU" sz="2200" dirty="0">
              <a:solidFill>
                <a:srgbClr val="D73B4A"/>
              </a:solidFill>
            </a:endParaRPr>
          </a:p>
        </p:txBody>
      </p:sp>
    </p:spTree>
  </p:cSld>
  <p:clrMapOvr>
    <a:masterClrMapping/>
  </p:clrMapOvr>
  <p:transition advClick="0" advTm="4000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634</Words>
  <Application>Microsoft Office PowerPoint</Application>
  <PresentationFormat>Экран (4:3)</PresentationFormat>
  <Paragraphs>136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АДМИНИСТРАЦИЯ ГОРОДСКОГО ОКРУГА ТОЛЬЯТТИ Управление взаимодействия с общественностью  </vt:lpstr>
      <vt:lpstr>   АДМИНИСТРАЦИЯ ГОРОДСКОГО ОКРУГА ТОЛЬЯТТИ Управление взаимодействия с общественностью  </vt:lpstr>
      <vt:lpstr>   АДМИНИСТРАЦИЯ ГОРОДСКОГО ОКРУГА ТОЛЬЯТТИ Управление взаимодействия с общественностью  </vt:lpstr>
      <vt:lpstr>   АДМИНИСТРАЦИЯ ГОРОДСКОГО ОКРУГА ТОЛЬЯТТИ Управление взаимодействия с общественностью  </vt:lpstr>
      <vt:lpstr>   АДМИНИСТРАЦИЯ ГОРОДСКОГО ОКРУГА ТОЛЬЯТТИ Управление взаимодействия с общественностью  </vt:lpstr>
      <vt:lpstr>   АДМИНИСТРАЦИЯ ГОРОДСКОГО ОКРУГА ТОЛЬЯТТИ Управление взаимодействия с общественностью  </vt:lpstr>
      <vt:lpstr>   АДМИНИСТРАЦИЯ ГОРОДСКОГО ОКРУГА ТОЛЬЯТТИ Управление взаимодействия с общественностью  </vt:lpstr>
      <vt:lpstr>   АДМИНИСТРАЦИЯ ГОРОДСКОГО ОКРУГА ТОЛЬЯТТИ Управление взаимодействия с общественностью  </vt:lpstr>
      <vt:lpstr> АДМИНИСТРАЦИЯ ГОРОДСКОГО ОКРУГА ТОЛЬЯТТИ Управление взаимодействия с общественностью </vt:lpstr>
      <vt:lpstr> АДМИНИСТРАЦИЯ ГОРОДСКОГО ОКРУГА ТОЛЬЯТТИ Управление взаимодействия с общественностью </vt:lpstr>
      <vt:lpstr>   АДМИНИСТРАЦИЯ ГОРОДСКОГО ОКРУГА ТОЛЬЯТТИ Управление взаимодействия с общественностью  </vt:lpstr>
      <vt:lpstr> АДМИНИСТРАЦИЯ ГОРОДСКОГО ОКРУГА ТОЛЬЯТТИ Управление взаимодействия с общественностью </vt:lpstr>
      <vt:lpstr>   АДМИНИСТРАЦИЯ ГОРОДСКОГО ОКРУГА ТОЛЬЯТТИ Управление взаимодействия с общественностью  </vt:lpstr>
      <vt:lpstr>   АДМИНИСТРАЦИЯ ГОРОДСКОГО ОКРУГА ТОЛЬЯТТИ Управление взаимодействия с общественностью  </vt:lpstr>
      <vt:lpstr>   АДМИНИСТРАЦИЯ ГОРОДСКОГО ОКРУГА ТОЛЬЯТТИ Управление взаимодействия с общественностью  </vt:lpstr>
      <vt:lpstr>   АДМИНИСТРАЦИЯ ГОРОДСКОГО ОКРУГА ТОЛЬЯТТИ Управление взаимодействия с общественностью  </vt:lpstr>
      <vt:lpstr>   АДМИНИСТРАЦИЯ ГОРОДСКОГО ОКРУГА ТОЛЬЯТТИ Управление взаимодействия с общественностью  </vt:lpstr>
      <vt:lpstr>   АДМИНИСТРАЦИЯ ГОРОДСКОГО ОКРУГА ТОЛЬЯТТИ Управление взаимодействия с общественностью  </vt:lpstr>
      <vt:lpstr>   АДМИНИСТРАЦИЯ ГОРОДСКОГО ОКРУГА ТОЛЬЯТТИ Управление взаимодействия с общественностью  </vt:lpstr>
      <vt:lpstr>   АДМИНИСТРАЦИЯ ГОРОДСКОГО ОКРУГА ТОЛЬЯТТИ Управление взаимодействия с общественностью  </vt:lpstr>
      <vt:lpstr>   АДМИНИСТРАЦИЯ ГОРОДСКОГО ОКРУГА ТОЛЬЯТТИ Управление взаимодействия с общественностью  </vt:lpstr>
      <vt:lpstr>   АДМИНИСТРАЦИЯ ГОРОДСКОГО ОКРУГА ТОЛЬЯТТИ Управление взаимодействия с общественностью  </vt:lpstr>
      <vt:lpstr>   АДМИНИСТРАЦИЯ ГОРОДСКОГО ОКРУГА ТОЛЬЯТТИ Управление взаимодействия с общественностью  </vt:lpstr>
      <vt:lpstr>   АДМИНИСТРАЦИЯ ГОРОДСКОГО ОКРУГА ТОЛЬЯТТИ Управление взаимодействия с общественностью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Администрация г.о. Тольятти Управление взаимодействия с общественностью  </dc:title>
  <cp:lastModifiedBy>knyazeva.ev</cp:lastModifiedBy>
  <cp:revision>50</cp:revision>
  <dcterms:modified xsi:type="dcterms:W3CDTF">2019-12-03T04:20:06Z</dcterms:modified>
</cp:coreProperties>
</file>