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0" r:id="rId3"/>
    <p:sldId id="359" r:id="rId4"/>
    <p:sldId id="339" r:id="rId5"/>
    <p:sldId id="340" r:id="rId6"/>
    <p:sldId id="345" r:id="rId7"/>
    <p:sldId id="334" r:id="rId8"/>
    <p:sldId id="360" r:id="rId9"/>
    <p:sldId id="335" r:id="rId10"/>
    <p:sldId id="361" r:id="rId11"/>
    <p:sldId id="373" r:id="rId12"/>
    <p:sldId id="363" r:id="rId13"/>
    <p:sldId id="364" r:id="rId14"/>
    <p:sldId id="365" r:id="rId15"/>
    <p:sldId id="374" r:id="rId16"/>
    <p:sldId id="375" r:id="rId17"/>
    <p:sldId id="369" r:id="rId18"/>
    <p:sldId id="370" r:id="rId19"/>
    <p:sldId id="371" r:id="rId20"/>
    <p:sldId id="372" r:id="rId21"/>
    <p:sldId id="260" r:id="rId22"/>
  </p:sldIdLst>
  <p:sldSz cx="9144000" cy="6858000" type="screen4x3"/>
  <p:notesSz cx="6797675" cy="9926638"/>
  <p:defaultTextStyle>
    <a:defPPr>
      <a:defRPr lang="ru-RU"/>
    </a:defPPr>
    <a:lvl1pPr marL="0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8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5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1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7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3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9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CC"/>
    <a:srgbClr val="CCFFFF"/>
    <a:srgbClr val="FFFF99"/>
    <a:srgbClr val="FFFFCC"/>
    <a:srgbClr val="66CCFF"/>
    <a:srgbClr val="FF9966"/>
    <a:srgbClr val="0000FF"/>
    <a:srgbClr val="0EFE5E"/>
    <a:srgbClr val="6699FF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743" autoAdjust="0"/>
  </p:normalViewPr>
  <p:slideViewPr>
    <p:cSldViewPr showGuides="1">
      <p:cViewPr varScale="1">
        <p:scale>
          <a:sx n="79" d="100"/>
          <a:sy n="79" d="100"/>
        </p:scale>
        <p:origin x="-9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6181557773199916E-2"/>
          <c:y val="6.5585130156202529E-2"/>
          <c:w val="0.85088769801993103"/>
          <c:h val="0.814861205526990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-3900000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14634</c:v>
                </c:pt>
                <c:pt idx="1">
                  <c:v>16330</c:v>
                </c:pt>
                <c:pt idx="2">
                  <c:v>19432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0-4335-AC3D-14243605DF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-3900000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14515</c:v>
                </c:pt>
                <c:pt idx="1">
                  <c:v>15794</c:v>
                </c:pt>
                <c:pt idx="2">
                  <c:v>18562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40-4335-AC3D-14243605DF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40-4335-AC3D-14243605DF1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 (+)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"/>
                    <a:satMod val="300000"/>
                  </a:schemeClr>
                </a:gs>
                <a:gs pos="34000">
                  <a:schemeClr val="accent6">
                    <a:tint val="13500"/>
                    <a:satMod val="250000"/>
                  </a:schemeClr>
                </a:gs>
                <a:gs pos="100000">
                  <a:schemeClr val="accent6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>
                <c:manualLayout>
                  <c:x val="1.4710507066545407E-3"/>
                  <c:y val="-4.9799160209872413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40-4335-AC3D-14243605DF1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710507066545407E-3"/>
                  <c:y val="-3.0386525049106682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040-4335-AC3D-14243605DF1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710507066545407E-3"/>
                  <c:y val="-0.13075477827812967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040-4335-AC3D-14243605DF1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119</c:v>
                </c:pt>
                <c:pt idx="1">
                  <c:v>536</c:v>
                </c:pt>
                <c:pt idx="2">
                  <c:v>870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40-4335-AC3D-14243605DF16}"/>
            </c:ext>
          </c:extLst>
        </c:ser>
        <c:axId val="84113664"/>
        <c:axId val="84144128"/>
      </c:barChart>
      <c:catAx>
        <c:axId val="84113664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4144128"/>
        <c:crosses val="autoZero"/>
        <c:auto val="1"/>
        <c:lblAlgn val="ctr"/>
        <c:lblOffset val="100"/>
      </c:catAx>
      <c:valAx>
        <c:axId val="84144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one"/>
        <c:crossAx val="8411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solidFill>
        <a:schemeClr val="bg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496727576245297"/>
          <c:y val="4.9896998927079453E-2"/>
          <c:w val="0.72802871535210112"/>
          <c:h val="0.91340730354244148"/>
        </c:manualLayout>
      </c:layout>
      <c:doughnut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brightRoom" dir="t"/>
            </a:scene3d>
            <a:sp3d prstMaterial="flat">
              <a:bevelT w="50800" h="101600"/>
              <a:contourClr>
                <a:srgbClr val="000000"/>
              </a:contourClr>
            </a:sp3d>
          </c:spPr>
          <c:dPt>
            <c:idx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635000"/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EA-4490-9296-820026B8B02E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635000"/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EA-4490-9296-820026B8B02E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635000"/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EA-4490-9296-820026B8B02E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635000"/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EA-4490-9296-820026B8B02E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635000"/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EA-4490-9296-820026B8B02E}"/>
              </c:ext>
            </c:extLst>
          </c:dPt>
          <c:dLbls>
            <c:dLbl>
              <c:idx val="0"/>
              <c:layout>
                <c:manualLayout>
                  <c:x val="-3.0784419205529982E-2"/>
                  <c:y val="6.621096664752891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/>
                      <a:t>65%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EA-4490-9296-820026B8B0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88870861092851E-3"/>
                  <c:y val="3.310548332376445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/>
                      <a:t>27%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EA-4490-9296-820026B8B02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977741722185694E-3"/>
                  <c:y val="-9.7876231110161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/>
                      <a:t>6%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EA-4490-9296-820026B8B02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99533104046312E-2"/>
                  <c:y val="-0.13793327988208254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/>
                      <a:t>1%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6EA-4490-9296-820026B8B02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862394780730245E-2"/>
                  <c:y val="-4.22195871341658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/>
                      <a:t>1%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6EA-4490-9296-820026B8B02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'Виды работКратко'!$A$17:$A$21</c:f>
              <c:strCache>
                <c:ptCount val="5"/>
                <c:pt idx="0">
                  <c:v>Ремонт и капитальный ремонт автомобильных дорог</c:v>
                </c:pt>
                <c:pt idx="1">
                  <c:v>Содержание улично-дорожной сети</c:v>
                </c:pt>
                <c:pt idx="2">
                  <c:v>Повышение безопасности дорожного движения</c:v>
                </c:pt>
                <c:pt idx="3">
                  <c:v>Проектно-изыскательские работы</c:v>
                </c:pt>
                <c:pt idx="4">
                  <c:v>Строительство дорог</c:v>
                </c:pt>
              </c:strCache>
            </c:strRef>
          </c:cat>
          <c:val>
            <c:numRef>
              <c:f>'Виды работКратко'!$B$17:$B$21</c:f>
              <c:numCache>
                <c:formatCode>#,##0.0</c:formatCode>
                <c:ptCount val="5"/>
                <c:pt idx="0">
                  <c:v>1033.7</c:v>
                </c:pt>
                <c:pt idx="1">
                  <c:v>432.65300000000002</c:v>
                </c:pt>
                <c:pt idx="2">
                  <c:v>90</c:v>
                </c:pt>
                <c:pt idx="3">
                  <c:v>13.8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6EA-4490-9296-820026B8B02E}"/>
            </c:ext>
          </c:extLst>
        </c:ser>
        <c:dLbls>
          <c:showPercent val="1"/>
        </c:dLbls>
        <c:firstSliceAng val="0"/>
        <c:holeSize val="35"/>
      </c:doughnutChart>
      <c:spPr>
        <a:noFill/>
        <a:ln cap="rnd">
          <a:noFill/>
          <a:bevel/>
        </a:ln>
        <a:effectLst/>
      </c:spPr>
    </c:plotArea>
    <c:plotVisOnly val="1"/>
    <c:dispBlanksAs val="zero"/>
  </c:chart>
  <c:spPr>
    <a:solidFill>
      <a:sysClr val="window" lastClr="FFFFFF"/>
    </a:solidFill>
    <a:ln w="9525" cap="flat" cmpd="sng" algn="ctr">
      <a:noFill/>
      <a:round/>
    </a:ln>
    <a:effectLst/>
    <a:scene3d>
      <a:camera prst="orthographicFront"/>
      <a:lightRig rig="threePt" dir="t"/>
    </a:scene3d>
    <a:sp3d>
      <a:bevelB prst="convex"/>
    </a:sp3d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год,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1578 </a:t>
            </a:r>
            <a:r>
              <a:rPr lang="ru-RU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025057227765344"/>
          <c:y val="5.2558806890252684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325045440563454"/>
          <c:y val="0.18143348980630855"/>
          <c:w val="0.56613352362087765"/>
          <c:h val="0.75845300453497855"/>
        </c:manualLayout>
      </c:layout>
      <c:barChart>
        <c:barDir val="col"/>
        <c:grouping val="clustered"/>
        <c:ser>
          <c:idx val="0"/>
          <c:order val="0"/>
          <c:tx>
            <c:strRef>
              <c:f>'По уровням бюджета'!$B$21</c:f>
              <c:strCache>
                <c:ptCount val="1"/>
                <c:pt idx="0">
                  <c:v>вышестоящие бюджеты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'По уровням бюджета'!$B$22:$B$23</c:f>
              <c:numCache>
                <c:formatCode>#\ ##0.0</c:formatCode>
                <c:ptCount val="1"/>
                <c:pt idx="0">
                  <c:v>1173.7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27-47D1-BAC8-BDBF61C31535}"/>
            </c:ext>
          </c:extLst>
        </c:ser>
        <c:ser>
          <c:idx val="1"/>
          <c:order val="1"/>
          <c:tx>
            <c:strRef>
              <c:f>'По уровням бюджета'!$C$21</c:f>
              <c:strCache>
                <c:ptCount val="1"/>
                <c:pt idx="0">
                  <c:v>бюджет городского округа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404,5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36-4698-B1BD-C27EE789B0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'По уровням бюджета'!$C$22:$C$23</c:f>
              <c:numCache>
                <c:formatCode>#\ ##0.0</c:formatCode>
                <c:ptCount val="1"/>
                <c:pt idx="0">
                  <c:v>404.4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27-47D1-BAC8-BDBF61C31535}"/>
            </c:ext>
          </c:extLst>
        </c:ser>
        <c:dLbls>
          <c:showVal val="1"/>
        </c:dLbls>
        <c:gapWidth val="219"/>
        <c:overlap val="-27"/>
        <c:axId val="140270592"/>
        <c:axId val="140272384"/>
      </c:barChart>
      <c:catAx>
        <c:axId val="1402705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0272384"/>
        <c:crosses val="autoZero"/>
        <c:auto val="1"/>
        <c:lblAlgn val="ctr"/>
        <c:lblOffset val="100"/>
      </c:catAx>
      <c:valAx>
        <c:axId val="140272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27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119859026078569"/>
          <c:y val="0.57323821430832922"/>
          <c:w val="0.26600093667714897"/>
          <c:h val="0.4141530520733617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907001225729032E-2"/>
          <c:y val="0"/>
          <c:w val="0.7198319039232437"/>
          <c:h val="0.80340458966097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6712765066176619"/>
                  <c:y val="-0.1304855016109321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 млн.  руб.</a:t>
                    </a:r>
                    <a:endParaRPr lang="ru-RU" b="1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B1-49B1-BA40-81232BFD76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029131553688945E-2"/>
                  <c:y val="1.76922115491440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млн. </a:t>
                    </a:r>
                    <a:r>
                      <a: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</a:t>
                    </a:r>
                    <a:r>
                      <a: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ru-RU" sz="11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B1-49B1-BA40-81232BFD76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8409029233546"/>
                  <c:y val="6.359549793612709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 млн. </a:t>
                    </a:r>
                    <a:r>
                      <a: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</a:t>
                    </a:r>
                    <a:r>
                      <a: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ru-RU" sz="11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B1-49B1-BA40-81232BFD76D1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Средства областного бюджета</c:v>
                </c:pt>
                <c:pt idx="1">
                  <c:v>Средства населения</c:v>
                </c:pt>
                <c:pt idx="2">
                  <c:v>Средства бюджета городского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33981</c:v>
                </c:pt>
                <c:pt idx="1">
                  <c:v>4403</c:v>
                </c:pt>
                <c:pt idx="2">
                  <c:v>6735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B1-49B1-BA40-81232BFD76D1}"/>
            </c:ext>
          </c:extLst>
        </c:ser>
      </c:pie3DChart>
    </c:plotArea>
    <c:legend>
      <c:legendPos val="r"/>
      <c:layout>
        <c:manualLayout>
          <c:xMode val="edge"/>
          <c:yMode val="edge"/>
          <c:x val="5.4068673608214782E-2"/>
          <c:y val="0.61533627673848224"/>
          <c:w val="0.87573073891260766"/>
          <c:h val="0.38441709786383216"/>
        </c:manualLayout>
      </c:layout>
      <c:txPr>
        <a:bodyPr/>
        <a:lstStyle/>
        <a:p>
          <a:pPr>
            <a:defRPr kern="100" spc="-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5.6206281063110403E-2"/>
          <c:w val="0.66238410667950143"/>
          <c:h val="0.831016417463050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 млн.</a:t>
                    </a:r>
                    <a:r>
                      <a:rPr lang="ru-RU" baseline="0" dirty="0" smtClean="0"/>
                      <a:t> (</a:t>
                    </a:r>
                    <a:r>
                      <a:rPr lang="ru-RU" dirty="0" smtClean="0"/>
                      <a:t>55 %)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55-4B75-B636-F3EBB35E687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 млн. (25 %)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55-4B75-B636-F3EBB35E687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млн.</a:t>
                    </a:r>
                  </a:p>
                  <a:p>
                    <a:r>
                      <a:rPr lang="ru-RU" dirty="0" smtClean="0"/>
                      <a:t>(17 %)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55-4B75-B636-F3EBB35E687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1 млн. </a:t>
                    </a:r>
                  </a:p>
                  <a:p>
                    <a:r>
                      <a:rPr lang="ru-RU" sz="1600" dirty="0" smtClean="0"/>
                      <a:t>(3 %)</a:t>
                    </a:r>
                    <a:endParaRPr lang="ru-RU" sz="16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55-4B75-B636-F3EBB35E687D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Детские площадки - 55%</c:v>
                </c:pt>
                <c:pt idx="1">
                  <c:v>Спортивные площадки - 25%</c:v>
                </c:pt>
                <c:pt idx="2">
                  <c:v>Ремонтные работы  учреждений культуры - 17%</c:v>
                </c:pt>
                <c:pt idx="3">
                  <c:v>Досуг и культура - 3%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25061</c:v>
                </c:pt>
                <c:pt idx="1">
                  <c:v>11080</c:v>
                </c:pt>
                <c:pt idx="2">
                  <c:v>7519</c:v>
                </c:pt>
                <c:pt idx="3">
                  <c:v>1459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55-4B75-B636-F3EBB35E687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487468528535962"/>
          <c:y val="1.5092662660123718E-3"/>
          <c:w val="0.36512531471464194"/>
          <c:h val="0.99849073373398767"/>
        </c:manualLayout>
      </c:layout>
      <c:txPr>
        <a:bodyPr/>
        <a:lstStyle/>
        <a:p>
          <a:pPr>
            <a:defRPr sz="1400" b="0" i="0" kern="1200" spc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/>
              <a:t>.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951879276241076"/>
          <c:y val="0.19673048039488591"/>
          <c:w val="0.76966874645875083"/>
          <c:h val="0.53668410978364756"/>
        </c:manualLayout>
      </c:layout>
      <c:barChart>
        <c:barDir val="col"/>
        <c:grouping val="stacked"/>
        <c:ser>
          <c:idx val="0"/>
          <c:order val="0"/>
          <c:tx>
            <c:strRef>
              <c:f>Лист2!$A$2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3 569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C25-4526-826E-AF5F577C71D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8 603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C25-4526-826E-AF5F577C71D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Лист2!$B$2:$C$2</c:f>
              <c:numCache>
                <c:formatCode>General</c:formatCode>
                <c:ptCount val="2"/>
                <c:pt idx="0">
                  <c:v>3569</c:v>
                </c:pt>
                <c:pt idx="1">
                  <c:v>8603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25-4526-826E-AF5F577C71DE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инициативные платежи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5.3886265786004181E-4"/>
                  <c:y val="-7.41512847778818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206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25-4526-826E-AF5F577C71DE}"/>
                </c:ext>
                <c:ext xmlns:c15="http://schemas.microsoft.com/office/drawing/2012/chart" uri="{CE6537A1-D6FC-4f65-9D91-7224C49458BB}">
                  <c15:layout>
                    <c:manualLayout>
                      <c:w val="0.28772194028589893"/>
                      <c:h val="0.150317028266700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2428535328508441E-3"/>
                  <c:y val="-6.29890329645913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1 182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C25-4526-826E-AF5F577C71DE}"/>
                </c:ext>
                <c:ext xmlns:c15="http://schemas.microsoft.com/office/drawing/2012/chart" uri="{CE6537A1-D6FC-4f65-9D91-7224C49458BB}">
                  <c15:layout>
                    <c:manualLayout>
                      <c:w val="0.28435857424291344"/>
                      <c:h val="0.190630009364038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Лист2!$B$3:$C$3</c:f>
              <c:numCache>
                <c:formatCode>General</c:formatCode>
                <c:ptCount val="2"/>
                <c:pt idx="0">
                  <c:v>206</c:v>
                </c:pt>
                <c:pt idx="1">
                  <c:v>1182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25-4526-826E-AF5F577C71DE}"/>
            </c:ext>
          </c:extLst>
        </c:ser>
        <c:overlap val="100"/>
        <c:axId val="146949248"/>
        <c:axId val="146950784"/>
      </c:barChart>
      <c:catAx>
        <c:axId val="14694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950784"/>
        <c:crosses val="autoZero"/>
        <c:auto val="1"/>
        <c:lblAlgn val="ctr"/>
        <c:lblOffset val="100"/>
      </c:catAx>
      <c:valAx>
        <c:axId val="146950784"/>
        <c:scaling>
          <c:orientation val="minMax"/>
          <c:max val="1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94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12697619135792"/>
          <c:y val="1.2992387391365283E-2"/>
          <c:w val="0.83974278431144322"/>
          <c:h val="0.6077165832049655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01.01.2022                                 (факт)</c:v>
                </c:pt>
                <c:pt idx="1">
                  <c:v>на 01.01.2023                                     (факт)</c:v>
                </c:pt>
                <c:pt idx="2">
                  <c:v>на 01.01.2024                    (план)</c:v>
                </c:pt>
                <c:pt idx="3">
                  <c:v>на 01.01.2025                    (план)</c:v>
                </c:pt>
                <c:pt idx="4">
                  <c:v>на 01.01.2026                    (план)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5300</c:v>
                </c:pt>
                <c:pt idx="1">
                  <c:v>3900</c:v>
                </c:pt>
                <c:pt idx="2">
                  <c:v>3900</c:v>
                </c:pt>
                <c:pt idx="3">
                  <c:v>3775</c:v>
                </c:pt>
                <c:pt idx="4">
                  <c:v>3973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15-4403-BF06-FB8C58A17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15-4403-BF06-FB8C58A174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strike="noStrike" cap="none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01.01.2022                                 (факт)</c:v>
                </c:pt>
                <c:pt idx="1">
                  <c:v>на 01.01.2023                                     (факт)</c:v>
                </c:pt>
                <c:pt idx="2">
                  <c:v>на 01.01.2024                    (план)</c:v>
                </c:pt>
                <c:pt idx="3">
                  <c:v>на 01.01.2025                    (план)</c:v>
                </c:pt>
                <c:pt idx="4">
                  <c:v>на 01.01.2026                    (план)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15-4403-BF06-FB8C58A174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 муниципального долга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4054120092566861E-3"/>
                  <c:y val="-2.3515905640114191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15-4403-BF06-FB8C58A174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469744102507127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15-4403-BF06-FB8C58A174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108240185133844E-3"/>
                  <c:y val="-1.763692923008562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15-4403-BF06-FB8C58A174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01.01.2022                                 (факт)</c:v>
                </c:pt>
                <c:pt idx="1">
                  <c:v>на 01.01.2023                                     (факт)</c:v>
                </c:pt>
                <c:pt idx="2">
                  <c:v>на 01.01.2024                    (план)</c:v>
                </c:pt>
                <c:pt idx="3">
                  <c:v>на 01.01.2025                    (план)</c:v>
                </c:pt>
                <c:pt idx="4">
                  <c:v>на 01.01.2026                    (план)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15-4403-BF06-FB8C58A17483}"/>
            </c:ext>
          </c:extLst>
        </c:ser>
        <c:shape val="box"/>
        <c:axId val="84075264"/>
        <c:axId val="84076800"/>
        <c:axId val="0"/>
      </c:bar3DChart>
      <c:catAx>
        <c:axId val="84075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076800"/>
        <c:crosses val="autoZero"/>
        <c:auto val="1"/>
        <c:lblAlgn val="ctr"/>
        <c:lblOffset val="100"/>
      </c:catAx>
      <c:valAx>
        <c:axId val="84076800"/>
        <c:scaling>
          <c:orientation val="minMax"/>
          <c:max val="600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075264"/>
        <c:crosses val="autoZero"/>
        <c:crossBetween val="between"/>
        <c:majorUnit val="1000"/>
        <c:minorUnit val="200"/>
      </c:valAx>
    </c:plotArea>
    <c:legend>
      <c:legendPos val="b"/>
      <c:layout>
        <c:manualLayout>
          <c:xMode val="edge"/>
          <c:yMode val="edge"/>
          <c:x val="2.971382613714537E-2"/>
          <c:y val="0.71848090714302371"/>
          <c:w val="0.89483445795804062"/>
          <c:h val="5.3267753731759647E-2"/>
        </c:manualLayout>
      </c:layout>
    </c:legend>
    <c:plotVisOnly val="1"/>
    <c:dispBlanksAs val="gap"/>
  </c:chart>
  <c:txPr>
    <a:bodyPr/>
    <a:lstStyle/>
    <a:p>
      <a:pPr>
        <a:defRPr sz="1000" baseline="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городского округа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7678</c:v>
                </c:pt>
                <c:pt idx="1">
                  <c:v>8093</c:v>
                </c:pt>
                <c:pt idx="2">
                  <c:v>8389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E9-4FBC-BBCC-EA5CDCBD48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вышестоящих бюджетов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3.259326936155691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3F-44FC-B004-DF30161C36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214578814568652E-3"/>
                  <c:y val="8.691538496415168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3F-44FC-B004-DF30161C36E0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6837</c:v>
                </c:pt>
                <c:pt idx="1">
                  <c:v>7701</c:v>
                </c:pt>
                <c:pt idx="2">
                  <c:v>10173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E9-4FBC-BBCC-EA5CDCBD4804}"/>
            </c:ext>
          </c:extLst>
        </c:ser>
        <c:overlap val="100"/>
        <c:axId val="105833216"/>
        <c:axId val="105834752"/>
      </c:barChart>
      <c:catAx>
        <c:axId val="105833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05834752"/>
        <c:crosses val="autoZero"/>
        <c:auto val="1"/>
        <c:lblAlgn val="ctr"/>
        <c:lblOffset val="100"/>
      </c:catAx>
      <c:valAx>
        <c:axId val="105834752"/>
        <c:scaling>
          <c:orientation val="minMax"/>
          <c:max val="15000"/>
          <c:min val="0"/>
        </c:scaling>
        <c:axPos val="l"/>
        <c:majorGridlines/>
        <c:numFmt formatCode="#,##0" sourceLinked="0"/>
        <c:tickLblPos val="nextTo"/>
        <c:crossAx val="105833216"/>
        <c:crosses val="autoZero"/>
        <c:crossBetween val="between"/>
        <c:majorUnit val="5000"/>
        <c:minorUnit val="400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2741246363248075"/>
          <c:y val="3.8349310394083201E-2"/>
          <c:w val="0.39233203411818068"/>
          <c:h val="0.8737138106416444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Лист1!$A$2:$A$15</c:f>
              <c:strCache>
                <c:ptCount val="14"/>
                <c:pt idx="0">
                  <c:v>Прочие ГРБС (менее 50 млн.руб)</c:v>
                </c:pt>
                <c:pt idx="1">
                  <c:v>Дума</c:v>
                </c:pt>
                <c:pt idx="2">
                  <c:v>Департамент общественной безопасности</c:v>
                </c:pt>
                <c:pt idx="3">
                  <c:v>Организационное управление</c:v>
                </c:pt>
                <c:pt idx="4">
                  <c:v>Департамент финансов</c:v>
                </c:pt>
                <c:pt idx="5">
                  <c:v>Департамент информационных технологий и связи</c:v>
                </c:pt>
                <c:pt idx="6">
                  <c:v>Департамент по управлению муниципальным имуществом</c:v>
                </c:pt>
                <c:pt idx="7">
                  <c:v>Управление физической культуры и спорта</c:v>
                </c:pt>
                <c:pt idx="8">
                  <c:v>Администрация</c:v>
                </c:pt>
                <c:pt idx="9">
                  <c:v>Департамент культуры</c:v>
                </c:pt>
                <c:pt idx="10">
                  <c:v>Департамент городского хозяйства</c:v>
                </c:pt>
                <c:pt idx="11">
                  <c:v>Департамент градостроительной деятельности</c:v>
                </c:pt>
                <c:pt idx="12">
                  <c:v>Департамент дорожного хозяйства и транспорта</c:v>
                </c:pt>
                <c:pt idx="13">
                  <c:v>Департамент образования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138</c:v>
                </c:pt>
                <c:pt idx="1">
                  <c:v>109</c:v>
                </c:pt>
                <c:pt idx="2">
                  <c:v>156.1</c:v>
                </c:pt>
                <c:pt idx="3">
                  <c:v>235.7</c:v>
                </c:pt>
                <c:pt idx="4">
                  <c:v>335.6</c:v>
                </c:pt>
                <c:pt idx="5">
                  <c:v>357.8</c:v>
                </c:pt>
                <c:pt idx="6">
                  <c:v>596</c:v>
                </c:pt>
                <c:pt idx="7">
                  <c:v>660.3</c:v>
                </c:pt>
                <c:pt idx="8">
                  <c:v>682.6</c:v>
                </c:pt>
                <c:pt idx="9">
                  <c:v>1043</c:v>
                </c:pt>
                <c:pt idx="10">
                  <c:v>1622.5</c:v>
                </c:pt>
                <c:pt idx="11">
                  <c:v>2074.3000000000002</c:v>
                </c:pt>
                <c:pt idx="12">
                  <c:v>2269.6</c:v>
                </c:pt>
                <c:pt idx="13">
                  <c:v>8281.5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B-4161-9898-696078625372}"/>
            </c:ext>
          </c:extLst>
        </c:ser>
        <c:axId val="107406464"/>
        <c:axId val="107408000"/>
      </c:barChart>
      <c:catAx>
        <c:axId val="10740646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aseline="10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408000"/>
        <c:crosses val="autoZero"/>
        <c:auto val="1"/>
        <c:lblAlgn val="l"/>
        <c:lblOffset val="100"/>
      </c:catAx>
      <c:valAx>
        <c:axId val="107408000"/>
        <c:scaling>
          <c:orientation val="minMax"/>
        </c:scaling>
        <c:axPos val="b"/>
        <c:majorGridlines/>
        <c:numFmt formatCode="General" sourceLinked="1"/>
        <c:tickLblPos val="nextTo"/>
        <c:crossAx val="107406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aseline="120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7174692491426115E-2"/>
          <c:y val="0.14202624209845641"/>
          <c:w val="0.37600359696944929"/>
          <c:h val="0.604946138463247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39-4901-8166-A4A1091357CE}"/>
              </c:ext>
            </c:extLst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39-4901-8166-A4A1091357CE}"/>
              </c:ext>
            </c:extLst>
          </c:dPt>
          <c:dPt>
            <c:idx val="2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39-4901-8166-A4A1091357CE}"/>
              </c:ext>
            </c:extLst>
          </c:dPt>
          <c:dPt>
            <c:idx val="3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39-4901-8166-A4A1091357CE}"/>
              </c:ext>
            </c:extLst>
          </c:dPt>
          <c:dPt>
            <c:idx val="4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39-4901-8166-A4A1091357CE}"/>
              </c:ext>
            </c:extLst>
          </c:dPt>
          <c:dPt>
            <c:idx val="5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739-4901-8166-A4A1091357CE}"/>
              </c:ext>
            </c:extLst>
          </c:dPt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БЕЗОПАСНЫЕ И КАЧЕСТВЕННЫЕ АВТОМОБИЛЬНЫЕ ДОРОГИ:</c:v>
                </c:pt>
                <c:pt idx="2">
                  <c:v>ЭКОЛОГИЯ:</c:v>
                </c:pt>
                <c:pt idx="3">
                  <c:v>ЖИЛЬЕ И ГОРОДСКАЯ СРЕДА:</c:v>
                </c:pt>
                <c:pt idx="4">
                  <c:v>ДЕМОГРАФИЯ:</c:v>
                </c:pt>
                <c:pt idx="5">
                  <c:v>КУЛЬТУРА: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1958.7</c:v>
                </c:pt>
                <c:pt idx="1">
                  <c:v>928.1</c:v>
                </c:pt>
                <c:pt idx="2">
                  <c:v>329.2</c:v>
                </c:pt>
                <c:pt idx="3">
                  <c:v>156.1</c:v>
                </c:pt>
                <c:pt idx="4">
                  <c:v>20</c:v>
                </c:pt>
                <c:pt idx="5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739-4901-8166-A4A1091357CE}"/>
            </c:ext>
          </c:extLst>
        </c:ser>
        <c:firstSliceAng val="185"/>
        <c:holeSize val="50"/>
      </c:doughnutChart>
    </c:plotArea>
    <c:plotVisOnly val="1"/>
    <c:dispBlanksAs val="zero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286602668577191"/>
          <c:y val="0"/>
          <c:w val="0.86850753459461261"/>
          <c:h val="0.9483693686897946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'благоустройство (3)'!$A$2:$A$4</c:f>
              <c:strCache>
                <c:ptCount val="3"/>
                <c:pt idx="0">
                  <c:v>Национальный проект "Жилье и городская среда"</c:v>
                </c:pt>
                <c:pt idx="1">
                  <c:v>МП  «Благоустройство территории городского округа Тольятти на 2015-2024 годы»</c:v>
                </c:pt>
                <c:pt idx="2">
                  <c:v>Реализация инициативных проектов</c:v>
                </c:pt>
              </c:strCache>
            </c:strRef>
          </c:cat>
          <c:val>
            <c:numRef>
              <c:f>'благоустройство (3)'!$B$2:$B$4</c:f>
              <c:numCache>
                <c:formatCode>General</c:formatCode>
                <c:ptCount val="3"/>
                <c:pt idx="0">
                  <c:v>156</c:v>
                </c:pt>
                <c:pt idx="1">
                  <c:v>102</c:v>
                </c:pt>
                <c:pt idx="2">
                  <c:v>48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за 2022 год 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306 млн. руб.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307108198964159"/>
          <c:y val="0.26560774034260798"/>
          <c:w val="0.619182136991004"/>
          <c:h val="0.67839982685232025"/>
        </c:manualLayout>
      </c:layout>
      <c:barChart>
        <c:barDir val="col"/>
        <c:grouping val="clustered"/>
        <c:ser>
          <c:idx val="0"/>
          <c:order val="0"/>
          <c:tx>
            <c:strRef>
              <c:f>'благоустройство (3)'!$A$40</c:f>
              <c:strCache>
                <c:ptCount val="1"/>
                <c:pt idx="0">
                  <c:v>вышестоящие бюджеты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8.3333333333333367E-3"/>
                  <c:y val="0.31018518518518556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'благоустройство (3)'!$B$40</c:f>
              <c:numCache>
                <c:formatCode>General</c:formatCode>
                <c:ptCount val="1"/>
                <c:pt idx="0">
                  <c:v>181</c:v>
                </c:pt>
              </c:numCache>
            </c:numRef>
          </c:val>
        </c:ser>
        <c:ser>
          <c:idx val="1"/>
          <c:order val="1"/>
          <c:tx>
            <c:strRef>
              <c:f>'благоустройство (3)'!$A$41</c:f>
              <c:strCache>
                <c:ptCount val="1"/>
                <c:pt idx="0">
                  <c:v>бюджет городского округа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5555555555555558E-3"/>
                  <c:y val="0.22222222222222221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'благоустройство (3)'!$B$41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</c:ser>
        <c:gapWidth val="219"/>
        <c:overlap val="-27"/>
        <c:axId val="118490240"/>
        <c:axId val="118491776"/>
      </c:barChart>
      <c:catAx>
        <c:axId val="1184902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8491776"/>
        <c:crosses val="autoZero"/>
        <c:auto val="1"/>
        <c:lblAlgn val="ctr"/>
        <c:lblOffset val="100"/>
      </c:catAx>
      <c:valAx>
        <c:axId val="1184917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4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60934237302406"/>
          <c:y val="0.40606756565297486"/>
          <c:w val="0.28016112201846843"/>
          <c:h val="0.4618066491688546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818237280624129"/>
          <c:y val="1.4803053138842883E-2"/>
          <c:w val="0.89928478635444797"/>
          <c:h val="0.82975772863397679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лес!$A$2:$A$8</c:f>
              <c:strCache>
                <c:ptCount val="7"/>
                <c:pt idx="0">
                  <c:v>56,7 млн.руб. - Приобретение специализированной техники (Всего 20 ед., в т.ч. оборудование для лесокультурных работ, 4 трактора, самоходная машина гусеничная с мульчером, прицепной измельчитель, полуприцеп, тягач седельный )
</c:v>
                </c:pt>
                <c:pt idx="1">
                  <c:v>17,3 млн.руб. - Расчистка неликвидных лесных участков - средства резервного фонда (77,7 га)
</c:v>
                </c:pt>
                <c:pt idx="2">
                  <c:v>11,1 млн.руб. – Лесовосстановление (50 га), агротехнический уход (138,6 га) и дополнение лесных культур (52,7 га)
</c:v>
                </c:pt>
                <c:pt idx="3">
                  <c:v>10,4 млн.руб. - Содержание МКУ "Тольяттинское лесничество"
</c:v>
                </c:pt>
                <c:pt idx="4">
                  <c:v>5,7 млн.руб. - Организация видеонаблюдения (20 камер) и постов охраны леса (5 постов)</c:v>
                </c:pt>
                <c:pt idx="5">
                  <c:v>4  млн.руб. -Первичные меры пожарной безопасности (7979 га)</c:v>
                </c:pt>
                <c:pt idx="6">
                  <c:v>3,9 млн.руб. - Санитарное содержание лесов (350 га) и ликвидация несанкционированных свалок (600 м3)
</c:v>
                </c:pt>
              </c:strCache>
            </c:strRef>
          </c:cat>
          <c:val>
            <c:numRef>
              <c:f>лес!$B$2:$B$8</c:f>
              <c:numCache>
                <c:formatCode>General</c:formatCode>
                <c:ptCount val="7"/>
                <c:pt idx="0">
                  <c:v>56.7</c:v>
                </c:pt>
                <c:pt idx="1">
                  <c:v>17.3</c:v>
                </c:pt>
                <c:pt idx="2">
                  <c:v>11.1</c:v>
                </c:pt>
                <c:pt idx="3" formatCode="#,##0">
                  <c:v>10.4</c:v>
                </c:pt>
                <c:pt idx="4" formatCode="#,##0">
                  <c:v>5.7</c:v>
                </c:pt>
                <c:pt idx="5">
                  <c:v>4</c:v>
                </c:pt>
                <c:pt idx="6" formatCode="#,##0">
                  <c:v>3.9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год, 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109,1 </a:t>
            </a:r>
            <a:r>
              <a:rPr lang="ru-RU" b="1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590984905773082"/>
          <c:y val="2.8172016959418515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173927399945545"/>
          <c:y val="0.18963860286694964"/>
          <c:w val="0.60574848837152473"/>
          <c:h val="0.70101708055723688"/>
        </c:manualLayout>
      </c:layout>
      <c:barChart>
        <c:barDir val="col"/>
        <c:grouping val="clustered"/>
        <c:ser>
          <c:idx val="0"/>
          <c:order val="0"/>
          <c:tx>
            <c:strRef>
              <c:f>'\\10.1.2.1\Fmh\ЖКХ\2023\Проект бюджета на 2023-2025 гг\ДГХ 2023-2025\Проект бюджета 2023 Коллегия\Презентация 2023-2025\[Данные к слайдам.xlsx]лес 2022 '!$I$11</c:f>
              <c:strCache>
                <c:ptCount val="1"/>
                <c:pt idx="0">
                  <c:v>вышестоящие бюджеты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0.37743589743589806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'[2]лес 2022 '!$J$11</c:f>
              <c:numCache>
                <c:formatCode>General</c:formatCode>
                <c:ptCount val="1"/>
                <c:pt idx="0">
                  <c:v>59.1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27-47D1-BAC8-BDBF61C31535}"/>
            </c:ext>
          </c:extLst>
        </c:ser>
        <c:ser>
          <c:idx val="1"/>
          <c:order val="1"/>
          <c:tx>
            <c:strRef>
              <c:f>'\\10.1.2.1\Fmh\ЖКХ\2023\Проект бюджета на 2023-2025 гг\ДГХ 2023-2025\Проект бюджета 2023 Коллегия\Презентация 2023-2025\[Данные к слайдам.xlsx]лес 2022 '!$I$12</c:f>
              <c:strCache>
                <c:ptCount val="1"/>
                <c:pt idx="0">
                  <c:v>бюджет городского округа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5.6592767800764934E-3"/>
                  <c:y val="0.3158974358974365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'[2]лес 2022 '!$J$12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Val val="1"/>
        </c:dLbls>
        <c:gapWidth val="219"/>
        <c:overlap val="-27"/>
        <c:axId val="138707328"/>
        <c:axId val="138708864"/>
      </c:barChart>
      <c:catAx>
        <c:axId val="1387073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8708864"/>
        <c:crosses val="autoZero"/>
        <c:auto val="1"/>
        <c:lblAlgn val="ctr"/>
        <c:lblOffset val="100"/>
      </c:catAx>
      <c:valAx>
        <c:axId val="138708864"/>
        <c:scaling>
          <c:orientation val="minMax"/>
          <c:max val="60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70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976976924174006"/>
          <c:y val="0.45598477157567563"/>
          <c:w val="0.28393740648358173"/>
          <c:h val="0.4222359630807788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83765-CDFA-4DC7-A0C3-A6A4B79A9F18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31EFE-1DEC-437B-A6FD-BEB8DC6A8E84}" type="pres">
      <dgm:prSet presAssocID="{E4183765-CDFA-4DC7-A0C3-A6A4B79A9F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89C34-9B4E-47B1-8EEE-D677BD7F2A1C}" type="presOf" srcId="{E4183765-CDFA-4DC7-A0C3-A6A4B79A9F18}" destId="{08531EFE-1DEC-437B-A6FD-BEB8DC6A8E8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83765-CDFA-4DC7-A0C3-A6A4B79A9F18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31EFE-1DEC-437B-A6FD-BEB8DC6A8E84}" type="pres">
      <dgm:prSet presAssocID="{E4183765-CDFA-4DC7-A0C3-A6A4B79A9F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9FC57D7-E7B7-4365-B3D0-4B8C328974EE}" type="presOf" srcId="{E4183765-CDFA-4DC7-A0C3-A6A4B79A9F18}" destId="{08531EFE-1DEC-437B-A6FD-BEB8DC6A8E8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0.79205</cdr:x>
      <cdr:y>0.09312</cdr:y>
    </cdr:from>
    <cdr:to>
      <cdr:x>0.87934</cdr:x>
      <cdr:y>0.16438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86231" y="504055"/>
          <a:ext cx="792073" cy="3857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700" b="1" dirty="0">
              <a:solidFill>
                <a:srgbClr val="FF0000"/>
              </a:solidFill>
            </a:rPr>
            <a:t>52,6</a:t>
          </a:r>
          <a:r>
            <a:rPr lang="ru-RU" sz="1800" b="1" dirty="0">
              <a:solidFill>
                <a:srgbClr val="FF0000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0.64919</cdr:x>
      <cdr:y>0.06652</cdr:y>
    </cdr:from>
    <cdr:to>
      <cdr:x>0.7417</cdr:x>
      <cdr:y>0.13303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90087" y="360039"/>
          <a:ext cx="839344" cy="3600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700" b="1" dirty="0">
              <a:solidFill>
                <a:srgbClr val="FF0000"/>
              </a:solidFill>
            </a:rPr>
            <a:t>55,7</a:t>
          </a:r>
          <a:r>
            <a:rPr lang="ru-RU" sz="1800" b="1" dirty="0">
              <a:solidFill>
                <a:srgbClr val="FF0000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0.20509</cdr:x>
      <cdr:y>0</cdr:y>
    </cdr:from>
    <cdr:to>
      <cdr:x>0.30032</cdr:x>
      <cdr:y>0.06652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60738" y="-980729"/>
          <a:ext cx="864113" cy="3600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700" b="1" dirty="0">
              <a:solidFill>
                <a:srgbClr val="FF0000"/>
              </a:solidFill>
            </a:rPr>
            <a:t>70,3</a:t>
          </a:r>
          <a:r>
            <a:rPr lang="ru-RU" sz="1800" b="1" dirty="0">
              <a:solidFill>
                <a:srgbClr val="FF0000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0.44353</cdr:x>
      <cdr:y>0.17294</cdr:y>
    </cdr:from>
    <cdr:to>
      <cdr:x>0.50633</cdr:x>
      <cdr:y>0.22615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24108" y="936103"/>
          <a:ext cx="569785" cy="288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1000</a:t>
          </a:r>
        </a:p>
        <a:p xmlns:a="http://schemas.openxmlformats.org/drawingml/2006/main">
          <a:endParaRPr lang="ru-RU" sz="18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0.49839</cdr:x>
      <cdr:y>0.03991</cdr:y>
    </cdr:from>
    <cdr:to>
      <cdr:x>0.59362</cdr:x>
      <cdr:y>0.10643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521935" y="216023"/>
          <a:ext cx="864023" cy="3600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b="1" dirty="0">
              <a:solidFill>
                <a:srgbClr val="FF0000"/>
              </a:solidFill>
            </a:rPr>
            <a:t>59,3</a:t>
          </a:r>
          <a:r>
            <a:rPr lang="ru-RU" sz="1800" b="1" dirty="0">
              <a:solidFill>
                <a:srgbClr val="FF0000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0.35653</cdr:x>
      <cdr:y>0.03991</cdr:y>
    </cdr:from>
    <cdr:to>
      <cdr:x>0.45077</cdr:x>
      <cdr:y>0.10643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234822" y="216023"/>
          <a:ext cx="855040" cy="36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b="1" dirty="0">
              <a:solidFill>
                <a:srgbClr val="FF0000"/>
              </a:solidFill>
            </a:rPr>
            <a:t>59,0</a:t>
          </a:r>
          <a:r>
            <a:rPr lang="ru-RU" sz="1800" b="1" dirty="0">
              <a:solidFill>
                <a:srgbClr val="FF0000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0.50216</cdr:x>
      <cdr:y>0.18624</cdr:y>
    </cdr:from>
    <cdr:to>
      <cdr:x>0.54783</cdr:x>
      <cdr:y>0.25606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556123" y="1008111"/>
          <a:ext cx="414300" cy="3779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1000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0.41525</cdr:x>
      <cdr:y>0.05405</cdr:y>
    </cdr:from>
    <cdr:to>
      <cdr:x>0.52287</cdr:x>
      <cdr:y>0.09459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88032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0.42616</cdr:x>
      <cdr:y>0.78571</cdr:y>
    </cdr:from>
    <cdr:to>
      <cdr:x>0.50839</cdr:x>
      <cdr:y>0.8525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05498" y="3960440"/>
          <a:ext cx="792088" cy="336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109 (99,3%)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0.45606</cdr:x>
      <cdr:y>0.35714</cdr:y>
    </cdr:from>
    <cdr:to>
      <cdr:x>0.49343</cdr:x>
      <cdr:y>0.3982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93530" y="1800200"/>
          <a:ext cx="360007" cy="206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683 (99,6%)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0.44859</cdr:x>
      <cdr:y>0.47143</cdr:y>
    </cdr:from>
    <cdr:to>
      <cdr:x>0.49344</cdr:x>
      <cdr:y>0.51728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21522" y="2376264"/>
          <a:ext cx="432067" cy="231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596 (92,6%)</a:t>
          </a:r>
          <a:endParaRPr lang="ru-RU" sz="1100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0.42616</cdr:x>
      <cdr:y>0.72857</cdr:y>
    </cdr:from>
    <cdr:to>
      <cdr:x>0.46854</cdr:x>
      <cdr:y>0.76911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05498" y="3672408"/>
          <a:ext cx="408271" cy="204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156 (98,9%)</a:t>
          </a:r>
        </a:p>
      </cdr:txBody>
    </cdr:sp>
  </cdr:relSizeAnchor>
  <cdr:relSizeAnchor xmlns:cdr="http://schemas.openxmlformats.org/drawingml/2006/chartDrawing">
    <cdr:from>
      <cdr:x>0.51586</cdr:x>
      <cdr:y>0.11429</cdr:y>
    </cdr:from>
    <cdr:to>
      <cdr:x>0.62051</cdr:x>
      <cdr:y>0.16375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69594" y="576064"/>
          <a:ext cx="1008156" cy="249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2 270 (91,5%)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0.46354</cdr:x>
      <cdr:y>0.28571</cdr:y>
    </cdr:from>
    <cdr:to>
      <cdr:x>0.61902</cdr:x>
      <cdr:y>0.33976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65538" y="1440160"/>
          <a:ext cx="1497832" cy="272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1 043 (99,3%)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0.75505</cdr:x>
      <cdr:y>0.04286</cdr:y>
    </cdr:from>
    <cdr:to>
      <cdr:x>0.8417</cdr:x>
      <cdr:y>0.09691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273850" y="216024"/>
          <a:ext cx="834751" cy="272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8 281 (99,2%)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0.50839</cdr:x>
      <cdr:y>0.17143</cdr:y>
    </cdr:from>
    <cdr:to>
      <cdr:x>0.56819</cdr:x>
      <cdr:y>0.21429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897586" y="864096"/>
          <a:ext cx="576089" cy="216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2 074 (</a:t>
          </a:r>
          <a:r>
            <a:rPr lang="ru-RU" sz="1100" dirty="0" smtClean="0"/>
            <a:t>92,5%)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0.50091</cdr:x>
      <cdr:y>0.22857</cdr:y>
    </cdr:from>
    <cdr:to>
      <cdr:x>0.54743</cdr:x>
      <cdr:y>0.27083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825578" y="1152128"/>
          <a:ext cx="448154" cy="213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1 622 (</a:t>
          </a:r>
          <a:r>
            <a:rPr lang="ru-RU" sz="1100" dirty="0" smtClean="0"/>
            <a:t>95,1%)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0.44111</cdr:x>
      <cdr:y>0.54286</cdr:y>
    </cdr:from>
    <cdr:to>
      <cdr:x>0.5308</cdr:x>
      <cdr:y>0.6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249514" y="2736304"/>
          <a:ext cx="864037" cy="288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358 (97,1%)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0.43364</cdr:x>
      <cdr:y>0.65714</cdr:y>
    </cdr:from>
    <cdr:to>
      <cdr:x>0.47602</cdr:x>
      <cdr:y>0.71348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77506" y="3312368"/>
          <a:ext cx="408271" cy="283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236 (98,3%)</a:t>
          </a:r>
          <a:endParaRPr lang="ru-RU" sz="1100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0.43364</cdr:x>
      <cdr:y>0.85714</cdr:y>
    </cdr:from>
    <cdr:to>
      <cdr:x>0.47102</cdr:x>
      <cdr:y>0.91599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177506" y="4320480"/>
          <a:ext cx="360103" cy="296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138</a:t>
          </a:r>
        </a:p>
      </cdr:txBody>
    </cdr:sp>
  </cdr:relSizeAnchor>
  <cdr:relSizeAnchor xmlns:cdr="http://schemas.openxmlformats.org/drawingml/2006/chartDrawing">
    <cdr:from>
      <cdr:x>0.43364</cdr:x>
      <cdr:y>0.6</cdr:y>
    </cdr:from>
    <cdr:to>
      <cdr:x>0.5413</cdr:x>
      <cdr:y>0.65263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177506" y="3024336"/>
          <a:ext cx="1037153" cy="265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336 (73%)</a:t>
          </a:r>
        </a:p>
      </cdr:txBody>
    </cdr:sp>
  </cdr:relSizeAnchor>
  <cdr:relSizeAnchor xmlns:cdr="http://schemas.openxmlformats.org/drawingml/2006/chartDrawing">
    <cdr:from>
      <cdr:x>0.51944</cdr:x>
      <cdr:y>0.6057</cdr:y>
    </cdr:from>
    <cdr:to>
      <cdr:x>0.56595</cdr:x>
      <cdr:y>0.69022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824536" y="3096344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0.44859</cdr:x>
      <cdr:y>0.41429</cdr:y>
    </cdr:from>
    <cdr:to>
      <cdr:x>0.49343</cdr:x>
      <cdr:y>0.47143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321522" y="2088232"/>
          <a:ext cx="43197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660 (99,9%)</a:t>
          </a:r>
        </a:p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0.42436</cdr:x>
      <cdr:y>0.21795</cdr:y>
    </cdr:from>
    <cdr:to>
      <cdr:x>0.4642</cdr:x>
      <cdr:y>0.29487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834683" y="1224136"/>
          <a:ext cx="360014" cy="432031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R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0.41856</cdr:x>
      <cdr:y>0.07692</cdr:y>
    </cdr:from>
    <cdr:to>
      <cdr:x>0.46058</cdr:x>
      <cdr:y>0.15385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82316" y="432048"/>
          <a:ext cx="379713" cy="432048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E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0.42653</cdr:x>
      <cdr:y>0.41026</cdr:y>
    </cdr:from>
    <cdr:to>
      <cdr:x>0.46855</cdr:x>
      <cdr:y>0.48601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854299" y="2304256"/>
          <a:ext cx="379713" cy="425459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G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0.42653</cdr:x>
      <cdr:y>0.5641</cdr:y>
    </cdr:from>
    <cdr:to>
      <cdr:x>0.46855</cdr:x>
      <cdr:y>0.64102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854299" y="3168352"/>
          <a:ext cx="379713" cy="432031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F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0.42653</cdr:x>
      <cdr:y>0.71795</cdr:y>
    </cdr:from>
    <cdr:to>
      <cdr:x>0.46855</cdr:x>
      <cdr:y>0.79488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854299" y="4032448"/>
          <a:ext cx="379713" cy="43208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dirty="0"/>
            <a:t>P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0.53782</cdr:x>
      <cdr:y>0.04545</cdr:y>
    </cdr:from>
    <cdr:to>
      <cdr:x>0.94958</cdr:x>
      <cdr:y>0.16667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608512" y="216024"/>
          <a:ext cx="352839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0.5042</cdr:x>
      <cdr:y>0.02857</cdr:y>
    </cdr:from>
    <cdr:to>
      <cdr:x>0.98319</cdr:x>
      <cdr:y>0.18571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320480" y="144016"/>
          <a:ext cx="410445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0.53782</cdr:x>
      <cdr:y>0.01282</cdr:y>
    </cdr:from>
    <cdr:to>
      <cdr:x>1</cdr:x>
      <cdr:y>0.15385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860008" y="72008"/>
          <a:ext cx="4176488" cy="79211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ОБРАЗОВАНИЕ:</a:t>
          </a:r>
        </a:p>
        <a:p xmlns:a="http://schemas.openxmlformats.org/drawingml/2006/main">
          <a:pPr algn="just">
            <a:lnSpc>
              <a:spcPts val="1000"/>
            </a:lnSpc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 школы на 1600 мест в 20кв. Автозаводского района;</a:t>
          </a:r>
        </a:p>
        <a:p xmlns:a="http://schemas.openxmlformats.org/drawingml/2006/main">
          <a:pPr algn="just">
            <a:lnSpc>
              <a:spcPts val="1000"/>
            </a:lnSpc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-региональная практика поддержки развития добровольчества (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волонтерства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 «Регион добрых дел» 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1 982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0.4584</cdr:x>
      <cdr:y>0.0641</cdr:y>
    </cdr:from>
    <cdr:to>
      <cdr:x>0.52563</cdr:x>
      <cdr:y>0.14286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42331" y="360040"/>
          <a:ext cx="607523" cy="442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1 958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0.48231</cdr:x>
      <cdr:y>0.71795</cdr:y>
    </cdr:from>
    <cdr:to>
      <cdr:x>0.53013</cdr:x>
      <cdr:y>0.77655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358355" y="4032448"/>
          <a:ext cx="432125" cy="329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20,0</a:t>
          </a:r>
        </a:p>
      </cdr:txBody>
    </cdr:sp>
  </cdr:relSizeAnchor>
  <cdr:relSizeAnchor xmlns:cdr="http://schemas.openxmlformats.org/drawingml/2006/chartDrawing">
    <cdr:from>
      <cdr:x>0.53782</cdr:x>
      <cdr:y>0.17949</cdr:y>
    </cdr:from>
    <cdr:to>
      <cdr:x>0.99973</cdr:x>
      <cdr:y>0.28205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860032" y="1008112"/>
          <a:ext cx="4174048" cy="576041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БЕЗОПАСНЫЕ КАЧЕСТВЕННЫЕ ДОРОГИ:</a:t>
          </a:r>
          <a:b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14 автомобильных дорог общего пользования местного значения  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930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0.47287</cdr:x>
      <cdr:y>0.39744</cdr:y>
    </cdr:from>
    <cdr:to>
      <cdr:x>0.52864</cdr:x>
      <cdr:y>0.47437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273043" y="2232248"/>
          <a:ext cx="504055" cy="432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0.53809</cdr:x>
      <cdr:y>0.53846</cdr:y>
    </cdr:from>
    <cdr:to>
      <cdr:x>1</cdr:x>
      <cdr:y>0.65385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862411" y="3024336"/>
          <a:ext cx="4174085" cy="648072"/>
        </a:xfrm>
        <a:prstGeom xmlns:a="http://schemas.openxmlformats.org/drawingml/2006/main" prst="rect">
          <a:avLst/>
        </a:prstGeom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ЖИЛЬЕ И ГОРОДСКАЯ СРЕДА:</a:t>
          </a:r>
          <a:b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общественных территорий;</a:t>
          </a:r>
        </a:p>
        <a:p xmlns:a="http://schemas.openxmlformats.org/drawingml/2006/main"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-благоустройство 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дворовых территорий  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156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,1млн.руб.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0.47434</cdr:x>
      <cdr:y>0.5641</cdr:y>
    </cdr:from>
    <cdr:to>
      <cdr:x>0.53317</cdr:x>
      <cdr:y>0.63032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4286347" y="3168352"/>
          <a:ext cx="531617" cy="371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156,1</a:t>
          </a:r>
        </a:p>
      </cdr:txBody>
    </cdr:sp>
  </cdr:relSizeAnchor>
  <cdr:relSizeAnchor xmlns:cdr="http://schemas.openxmlformats.org/drawingml/2006/chartDrawing">
    <cdr:from>
      <cdr:x>0.53768</cdr:x>
      <cdr:y>0.66667</cdr:y>
    </cdr:from>
    <cdr:to>
      <cdr:x>1</cdr:x>
      <cdr:y>0.78205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4858743" y="3744416"/>
          <a:ext cx="4177753" cy="648059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ДЕМОГРАФИЯ: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детского сада  ЛДС-2 в 14А квартале.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План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20,3 </a:t>
          </a:r>
          <a:r>
            <a:rPr lang="ru-RU" sz="1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0.47434</cdr:x>
      <cdr:y>0.87179</cdr:y>
    </cdr:from>
    <cdr:to>
      <cdr:x>0.53317</cdr:x>
      <cdr:y>0.94322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286347" y="4896544"/>
          <a:ext cx="531617" cy="401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13,2</a:t>
          </a:r>
        </a:p>
      </cdr:txBody>
    </cdr:sp>
  </cdr:relSizeAnchor>
  <cdr:relSizeAnchor xmlns:cdr="http://schemas.openxmlformats.org/drawingml/2006/chartDrawing">
    <cdr:from>
      <cdr:x>0.36655</cdr:x>
      <cdr:y>0.23077</cdr:y>
    </cdr:from>
    <cdr:to>
      <cdr:x>0.42612</cdr:x>
      <cdr:y>0.29487</cdr:y>
    </cdr:to>
    <cdr:cxnSp macro="">
      <cdr:nvCxnSpPr>
        <cdr:cNvPr id="32" name="Прямая со стрелкой 31">
          <a:extLst xmlns:a="http://schemas.openxmlformats.org/drawingml/2006/main">
            <a:ext uri="{FF2B5EF4-FFF2-40B4-BE49-F238E27FC236}">
              <a16:creationId xmlns:a16="http://schemas.microsoft.com/office/drawing/2014/main" xmlns="" id="{1F8309D5-A560-DEF3-0DB5-AC4A82864024}"/>
            </a:ext>
          </a:extLst>
        </cdr:cNvPr>
        <cdr:cNvCxnSpPr/>
      </cdr:nvCxnSpPr>
      <cdr:spPr>
        <a:xfrm xmlns:a="http://schemas.openxmlformats.org/drawingml/2006/main" flipH="1">
          <a:off x="3312329" y="1296144"/>
          <a:ext cx="538278" cy="3600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0.11549</cdr:x>
      <cdr:y>0.30769</cdr:y>
    </cdr:from>
    <cdr:to>
      <cdr:x>0.31705</cdr:x>
      <cdr:y>0.59806</cdr:y>
    </cdr:to>
    <cdr:sp macro="" textlink="">
      <cdr:nvSpPr>
        <cdr:cNvPr id="101" name="TextBox 100"/>
        <cdr:cNvSpPr txBox="1"/>
      </cdr:nvSpPr>
      <cdr:spPr>
        <a:xfrm xmlns:a="http://schemas.openxmlformats.org/drawingml/2006/main">
          <a:off x="1043608" y="1728192"/>
          <a:ext cx="1821426" cy="1630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КАССА</a:t>
          </a:r>
        </a:p>
        <a:p xmlns:a="http://schemas.openxmlformats.org/drawingml/2006/main">
          <a:pPr algn="ctr"/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3 405,3 </a:t>
          </a:r>
        </a:p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-3 431,4</a:t>
          </a:r>
        </a:p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(млн. руб.)</a:t>
          </a:r>
        </a:p>
        <a:p xmlns:a="http://schemas.openxmlformats.org/drawingml/2006/main">
          <a:pPr algn="ctr"/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0.46637</cdr:x>
      <cdr:y>0.20513</cdr:y>
    </cdr:from>
    <cdr:to>
      <cdr:x>0.51418</cdr:x>
      <cdr:y>0.26923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4214339" y="1152128"/>
          <a:ext cx="432034" cy="360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928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0.53782</cdr:x>
      <cdr:y>0.79487</cdr:y>
    </cdr:from>
    <cdr:to>
      <cdr:x>0.99973</cdr:x>
      <cdr:y>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60032" y="4464486"/>
          <a:ext cx="4174048" cy="1152138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КУЛЬТУРА:</a:t>
          </a:r>
        </a:p>
        <a:p xmlns:a="http://schemas.openxmlformats.org/drawingml/2006/main">
          <a:pPr algn="l">
            <a:lnSpc>
              <a:spcPts val="1100"/>
            </a:lnSpc>
          </a:pPr>
          <a:r>
            <a: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модельной библиотеки; </a:t>
          </a:r>
        </a:p>
        <a:p xmlns:a="http://schemas.openxmlformats.org/drawingml/2006/main">
          <a:pPr algn="l">
            <a:lnSpc>
              <a:spcPts val="1100"/>
            </a:lnSpc>
          </a:pPr>
          <a:r>
            <a: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-оснащение образовательных учреждений в сфере культуры (ДШИ) музыкальными инструментами, оборудованием и учебными материалами;                                                                                                  -техническое оснащение муниципальных музеев </a:t>
          </a:r>
        </a:p>
        <a:p xmlns:a="http://schemas.openxmlformats.org/drawingml/2006/main">
          <a:pPr algn="l">
            <a:lnSpc>
              <a:spcPts val="1100"/>
            </a:lnSpc>
          </a:pP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1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0.53782</cdr:x>
      <cdr:y>0.29487</cdr:y>
    </cdr:from>
    <cdr:to>
      <cdr:x>0.99973</cdr:x>
      <cdr:y>0.52564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860032" y="1656184"/>
          <a:ext cx="4174048" cy="129614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ЭКОЛОГИЯ:</a:t>
          </a:r>
        </a:p>
        <a:p xmlns:a="http://schemas.openxmlformats.org/drawingml/2006/main">
          <a:pPr algn="just"/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-рекультивация бывшей городской свалки промышленных и бытовых отходов Комсомольского района (южнее завода ОАО «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АвтоВазАгрегат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 и вскрытой свалки инертных отходов расположенной напротив 1—3 вставок ПАО «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Автоваз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 xmlns:a="http://schemas.openxmlformats.org/drawingml/2006/main">
          <a:pPr algn="just"/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-закупка контейнеров для раздельного сбора ТКО</a:t>
          </a:r>
        </a:p>
        <a:p xmlns:a="http://schemas.openxmlformats.org/drawingml/2006/main">
          <a:pPr algn="just"/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329,2 </a:t>
          </a:r>
          <a:r>
            <a:rPr lang="ru-RU" sz="1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0.42653</cdr:x>
      <cdr:y>0.87179</cdr:y>
    </cdr:from>
    <cdr:to>
      <cdr:x>0.46855</cdr:x>
      <cdr:y>0.94872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3854299" y="4896544"/>
          <a:ext cx="379713" cy="4320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/>
            <a:t>A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0.33639</cdr:x>
      <cdr:y>0.48718</cdr:y>
    </cdr:from>
    <cdr:to>
      <cdr:x>0.44029</cdr:x>
      <cdr:y>0.64103</cdr:y>
    </cdr:to>
    <cdr:cxnSp macro="">
      <cdr:nvCxnSpPr>
        <cdr:cNvPr id="37" name="Прямая со стрелкой 36">
          <a:extLst xmlns:a="http://schemas.openxmlformats.org/drawingml/2006/main">
            <a:ext uri="{FF2B5EF4-FFF2-40B4-BE49-F238E27FC236}">
              <a16:creationId xmlns:a16="http://schemas.microsoft.com/office/drawing/2014/main" xmlns="" id="{6AF24F94-40A6-B960-4474-7AF4EFC62D02}"/>
            </a:ext>
          </a:extLst>
        </cdr:cNvPr>
        <cdr:cNvCxnSpPr/>
      </cdr:nvCxnSpPr>
      <cdr:spPr>
        <a:xfrm xmlns:a="http://schemas.openxmlformats.org/drawingml/2006/main" flipH="1">
          <a:off x="3039778" y="2736304"/>
          <a:ext cx="938922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0.04155</cdr:x>
      <cdr:y>0.10256</cdr:y>
    </cdr:from>
    <cdr:to>
      <cdr:x>0.40811</cdr:x>
      <cdr:y>0.32051</cdr:y>
    </cdr:to>
    <cdr:cxnSp macro="">
      <cdr:nvCxnSpPr>
        <cdr:cNvPr id="41" name="Соединительная линия уступом 40">
          <a:extLst xmlns:a="http://schemas.openxmlformats.org/drawingml/2006/main">
            <a:ext uri="{FF2B5EF4-FFF2-40B4-BE49-F238E27FC236}">
              <a16:creationId xmlns:a16="http://schemas.microsoft.com/office/drawing/2014/main" xmlns="" id="{93E67F8A-F9C0-106A-7CEF-A027EB2FE401}"/>
            </a:ext>
          </a:extLst>
        </cdr:cNvPr>
        <cdr:cNvCxnSpPr/>
      </cdr:nvCxnSpPr>
      <cdr:spPr>
        <a:xfrm xmlns:a="http://schemas.openxmlformats.org/drawingml/2006/main" rot="10800000" flipV="1">
          <a:off x="375482" y="576063"/>
          <a:ext cx="3312368" cy="1224143"/>
        </a:xfrm>
        <a:prstGeom xmlns:a="http://schemas.openxmlformats.org/drawingml/2006/main" prst="bentConnector3">
          <a:avLst>
            <a:gd name="adj1" fmla="val 108823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0.21458</cdr:x>
      <cdr:y>0.75641</cdr:y>
    </cdr:from>
    <cdr:to>
      <cdr:x>0.42612</cdr:x>
      <cdr:y>0.75641</cdr:y>
    </cdr:to>
    <cdr:cxnSp macro="">
      <cdr:nvCxnSpPr>
        <cdr:cNvPr id="72" name="Прямая со стрелкой 71">
          <a:extLst xmlns:a="http://schemas.openxmlformats.org/drawingml/2006/main">
            <a:ext uri="{FF2B5EF4-FFF2-40B4-BE49-F238E27FC236}">
              <a16:creationId xmlns:a16="http://schemas.microsoft.com/office/drawing/2014/main" xmlns="" id="{6395DA20-76C2-D4D2-3528-63C931AA67EC}"/>
            </a:ext>
          </a:extLst>
        </cdr:cNvPr>
        <cdr:cNvCxnSpPr/>
      </cdr:nvCxnSpPr>
      <cdr:spPr>
        <a:xfrm xmlns:a="http://schemas.openxmlformats.org/drawingml/2006/main" flipH="1" flipV="1">
          <a:off x="1939051" y="4248471"/>
          <a:ext cx="1911556" cy="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0.19921</cdr:x>
      <cdr:y>0.75641</cdr:y>
    </cdr:from>
    <cdr:to>
      <cdr:x>0.42612</cdr:x>
      <cdr:y>0.89744</cdr:y>
    </cdr:to>
    <cdr:cxnSp macro="">
      <cdr:nvCxnSpPr>
        <cdr:cNvPr id="85" name="Прямая со стрелкой 84">
          <a:extLst xmlns:a="http://schemas.openxmlformats.org/drawingml/2006/main">
            <a:ext uri="{FF2B5EF4-FFF2-40B4-BE49-F238E27FC236}">
              <a16:creationId xmlns:a16="http://schemas.microsoft.com/office/drawing/2014/main" xmlns="" id="{E595EC0E-85F8-56C1-7556-37E509F5761E}"/>
            </a:ext>
          </a:extLst>
        </cdr:cNvPr>
        <cdr:cNvCxnSpPr/>
      </cdr:nvCxnSpPr>
      <cdr:spPr>
        <a:xfrm xmlns:a="http://schemas.openxmlformats.org/drawingml/2006/main" flipH="1" flipV="1">
          <a:off x="1800161" y="4248471"/>
          <a:ext cx="2050446" cy="7920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0.26498</cdr:x>
      <cdr:y>0.62821</cdr:y>
    </cdr:from>
    <cdr:to>
      <cdr:x>0.41639</cdr:x>
      <cdr:y>0.73077</cdr:y>
    </cdr:to>
    <cdr:cxnSp macro="">
      <cdr:nvCxnSpPr>
        <cdr:cNvPr id="31" name="Прямая со стрелкой 30">
          <a:extLst xmlns:a="http://schemas.openxmlformats.org/drawingml/2006/main">
            <a:ext uri="{FF2B5EF4-FFF2-40B4-BE49-F238E27FC236}">
              <a16:creationId xmlns:a16="http://schemas.microsoft.com/office/drawing/2014/main" xmlns="" id="{67E79CC7-4D64-91B4-147B-3A38B268639B}"/>
            </a:ext>
          </a:extLst>
        </cdr:cNvPr>
        <cdr:cNvCxnSpPr/>
      </cdr:nvCxnSpPr>
      <cdr:spPr>
        <a:xfrm xmlns:a="http://schemas.openxmlformats.org/drawingml/2006/main" flipH="1">
          <a:off x="2394523" y="3528392"/>
          <a:ext cx="1368152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0.34837</cdr:x>
      <cdr:y>0.28807</cdr:y>
    </cdr:from>
    <cdr:to>
      <cdr:x>0.71252</cdr:x>
      <cdr:y>0.73136</cdr:y>
    </cdr:to>
    <cdr:pic>
      <cdr:nvPicPr>
        <cdr:cNvPr id="2" name="Рисунок 1" descr="https://www.k4gorod.ru/upload/medialibrary/b39/ayptdqptoreoyita_nuobyy_2021.4nJ0C.jpg">
          <a:extLst xmlns:a="http://schemas.openxmlformats.org/drawingml/2006/main">
            <a:ext uri="{FF2B5EF4-FFF2-40B4-BE49-F238E27FC236}">
              <a16:creationId xmlns:a16="http://schemas.microsoft.com/office/drawing/2014/main" xmlns="" id="{7E5ED799-922A-5788-A945-03B0319C8385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rcRect xmlns:a="http://schemas.openxmlformats.org/drawingml/2006/main" l="12828" t="44800" r="55742" b="9066"/>
        <a:stretch xmlns:a="http://schemas.openxmlformats.org/drawingml/2006/main"/>
      </cdr:blipFill>
      <cdr:spPr bwMode="auto">
        <a:xfrm xmlns:a="http://schemas.openxmlformats.org/drawingml/2006/main">
          <a:off x="1308881" y="862667"/>
          <a:ext cx="1368158" cy="132747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="" xmlns:a14="http://schemas.microsoft.com/office/drawing/2010/main"/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0.27071</cdr:x>
      <cdr:y>0.43396</cdr:y>
    </cdr:from>
    <cdr:to>
      <cdr:x>0.43614</cdr:x>
      <cdr:y>0.56604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656184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0.22559</cdr:x>
      <cdr:y>0.37736</cdr:y>
    </cdr:from>
    <cdr:to>
      <cdr:x>0.45118</cdr:x>
      <cdr:y>0.56604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0120" y="1440160"/>
          <a:ext cx="108012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0.12676</cdr:x>
      <cdr:y>0.39623</cdr:y>
    </cdr:from>
    <cdr:to>
      <cdr:x>0.51325</cdr:x>
      <cdr:y>0.64152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8072" y="1512168"/>
          <a:ext cx="1975956" cy="936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45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04350D70-0B77-4AD7-8F4C-7132EF5FA0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43"/>
            <a:ext cx="2946247" cy="496895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743"/>
            <a:ext cx="2946246" cy="496895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90192F03-9337-4DA3-958B-257AD9CB7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09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F9611375-4B57-4A19-8DF8-903DDE75B26A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B644A5AE-73BE-4648-8147-8F12A17C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73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8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5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1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7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3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9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10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16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16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16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24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4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47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24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095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5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B1FE-0C1F-44F5-B60A-E902F936797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794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352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35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347" y="1074055"/>
            <a:ext cx="771593" cy="466989"/>
          </a:xfrm>
          <a:prstGeom prst="rect">
            <a:avLst/>
          </a:prstGeom>
        </p:spPr>
        <p:txBody>
          <a:bodyPr lIns="0" tIns="0" rIns="0" bIns="0"/>
          <a:lstStyle>
            <a:lvl1pPr>
              <a:defRPr sz="2550" b="0" i="0">
                <a:solidFill>
                  <a:srgbClr val="0B689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2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577342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7726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7" indent="0">
              <a:buNone/>
              <a:defRPr sz="1600" b="1"/>
            </a:lvl7pPr>
            <a:lvl8pPr marL="3200303" indent="0">
              <a:buNone/>
              <a:defRPr sz="1600" b="1"/>
            </a:lvl8pPr>
            <a:lvl9pPr marL="365748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7" indent="0">
              <a:buNone/>
              <a:defRPr sz="1600" b="1"/>
            </a:lvl7pPr>
            <a:lvl8pPr marL="3200303" indent="0">
              <a:buNone/>
              <a:defRPr sz="1600" b="1"/>
            </a:lvl8pPr>
            <a:lvl9pPr marL="365748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6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5" indent="0">
              <a:buNone/>
              <a:defRPr sz="900"/>
            </a:lvl5pPr>
            <a:lvl6pPr marL="2285931" indent="0">
              <a:buNone/>
              <a:defRPr sz="900"/>
            </a:lvl6pPr>
            <a:lvl7pPr marL="2743117" indent="0">
              <a:buNone/>
              <a:defRPr sz="900"/>
            </a:lvl7pPr>
            <a:lvl8pPr marL="3200303" indent="0">
              <a:buNone/>
              <a:defRPr sz="900"/>
            </a:lvl8pPr>
            <a:lvl9pPr marL="365748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500"/>
            </a:lvl3pPr>
            <a:lvl4pPr marL="1371558" indent="0">
              <a:buNone/>
              <a:defRPr sz="2000"/>
            </a:lvl4pPr>
            <a:lvl5pPr marL="1828745" indent="0">
              <a:buNone/>
              <a:defRPr sz="2000"/>
            </a:lvl5pPr>
            <a:lvl6pPr marL="2285931" indent="0">
              <a:buNone/>
              <a:defRPr sz="2000"/>
            </a:lvl6pPr>
            <a:lvl7pPr marL="2743117" indent="0">
              <a:buNone/>
              <a:defRPr sz="2000"/>
            </a:lvl7pPr>
            <a:lvl8pPr marL="3200303" indent="0">
              <a:buNone/>
              <a:defRPr sz="2000"/>
            </a:lvl8pPr>
            <a:lvl9pPr marL="365748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6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5" indent="0">
              <a:buNone/>
              <a:defRPr sz="900"/>
            </a:lvl5pPr>
            <a:lvl6pPr marL="2285931" indent="0">
              <a:buNone/>
              <a:defRPr sz="900"/>
            </a:lvl6pPr>
            <a:lvl7pPr marL="2743117" indent="0">
              <a:buNone/>
              <a:defRPr sz="900"/>
            </a:lvl7pPr>
            <a:lvl8pPr marL="3200303" indent="0">
              <a:buNone/>
              <a:defRPr sz="900"/>
            </a:lvl8pPr>
            <a:lvl9pPr marL="365748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1" cy="1143000"/>
          </a:xfrm>
          <a:prstGeom prst="rect">
            <a:avLst/>
          </a:prstGeom>
        </p:spPr>
        <p:txBody>
          <a:bodyPr vert="horz" lIns="91437" tIns="45718" rIns="91437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A083-472C-45E2-9547-0ADADEADC9E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37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8" indent="-285741" algn="l" defTabSz="9143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5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8" indent="-228593" algn="l" defTabSz="9143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0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6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2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8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3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chart" Target="../charts/chart1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5" y="148478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700809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916832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05144" y="469094"/>
            <a:ext cx="4104456" cy="101566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r"/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</a:rPr>
              <a:t>Департамент финансов администрации</a:t>
            </a:r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53" y="363029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7784" y="6093296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776864" cy="24482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городского округа Тольятти за 2022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5" y="5013176"/>
            <a:ext cx="4788024" cy="92333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Докладчик: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Руководитель департамента финансов  Миронова Лариса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SSV\Desktop\МОЯ ПАПКА\презентации\зд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096344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23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7904" y="6525344"/>
            <a:ext cx="543609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56818"/>
            <a:ext cx="9144000" cy="70788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Расходы бюджета на реализацию приоритетных национальных проектов в 2022 году (млн. руб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.)</a:t>
            </a:r>
            <a:endParaRPr lang="ru-RU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305254"/>
            <a:ext cx="504056" cy="36932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9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933444728"/>
              </p:ext>
            </p:extLst>
          </p:nvPr>
        </p:nvGraphicFramePr>
        <p:xfrm>
          <a:off x="0" y="836712"/>
          <a:ext cx="903649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9014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Презентация по благоустройству\1564741087_1112.jpg.cr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97820"/>
            <a:ext cx="1819086" cy="1825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384" y="58358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2676" y="6442196"/>
            <a:ext cx="5394680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5516" y="13750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Благоустройство городских территорий в 2022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году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2615" y="1270782"/>
            <a:ext cx="4111874" cy="8276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млн. руб. - 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4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площадь, Эко-парк, сквер Жилина, Итальянский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пляж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2223" y="876349"/>
            <a:ext cx="4132266" cy="3895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дворовых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6992" y="872568"/>
            <a:ext cx="1184588" cy="12260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1610" y="4966740"/>
            <a:ext cx="4102879" cy="4808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Губернаторский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«Содействие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1580" y="5447554"/>
            <a:ext cx="4102909" cy="517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Местные инициативы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84" y="6381328"/>
            <a:ext cx="432048" cy="36933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/>
          </p:nvPr>
        </p:nvGraphicFramePr>
        <p:xfrm>
          <a:off x="215516" y="1032178"/>
          <a:ext cx="3285807" cy="304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839876" y="2244505"/>
            <a:ext cx="4116375" cy="446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 млн. руб. - ремонт внутриквартальных проездов, </a:t>
            </a:r>
            <a:r>
              <a:rPr lang="ru-RU" sz="1200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тротуаров </a:t>
            </a:r>
            <a:endParaRPr lang="ru-RU" sz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32223" y="2696277"/>
            <a:ext cx="4116375" cy="5350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 млн. руб. - комплексное благоустройство внутриквартальных (придомовых) территорий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38970" y="3231301"/>
            <a:ext cx="4125519" cy="454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200" b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обустройство мест </a:t>
            </a:r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санкционированного </a:t>
            </a:r>
            <a:r>
              <a:rPr lang="ru-RU" sz="12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ТКО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32223" y="3686004"/>
            <a:ext cx="4132266" cy="5711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200" b="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baseline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б</a:t>
            </a:r>
            <a:r>
              <a:rPr lang="ru-RU" sz="12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лагоустройство территорий образовательных учреждений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45719" y="4257147"/>
            <a:ext cx="4118770" cy="5537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береговых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зон, обустройство, ремонт памятных мест</a:t>
            </a:r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8083982"/>
              </p:ext>
            </p:extLst>
          </p:nvPr>
        </p:nvGraphicFramePr>
        <p:xfrm>
          <a:off x="323528" y="3933056"/>
          <a:ext cx="3461476" cy="261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669060" y="2230953"/>
            <a:ext cx="1184589" cy="25864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городского округа Тольятти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94762" y="4963268"/>
            <a:ext cx="1168904" cy="1012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проекты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88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61996"/>
            <a:ext cx="1872208" cy="14920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532" y="558307"/>
            <a:ext cx="8784467" cy="261675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525344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6632"/>
            <a:ext cx="8640960" cy="36932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Расходы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 области лесного хозяйства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2022 г.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5" y="6314322"/>
            <a:ext cx="432048" cy="36932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11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35070596"/>
              </p:ext>
            </p:extLst>
          </p:nvPr>
        </p:nvGraphicFramePr>
        <p:xfrm>
          <a:off x="107505" y="967939"/>
          <a:ext cx="3568619" cy="344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959970" y="892329"/>
            <a:ext cx="5004518" cy="10096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56,7 </a:t>
            </a:r>
            <a:r>
              <a:rPr lang="ru-RU" sz="1200" b="1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специализированной </a:t>
            </a:r>
            <a:r>
              <a:rPr lang="ru-RU" sz="1200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(Всего 20 ед., в </a:t>
            </a:r>
            <a:r>
              <a:rPr lang="ru-RU" sz="1200" i="1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оборудование для </a:t>
            </a:r>
            <a:r>
              <a:rPr lang="ru-RU" sz="1200" i="1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лесокультурных</a:t>
            </a:r>
            <a:r>
              <a:rPr lang="ru-RU" sz="1200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работ, 4 трактора, самоходная машина гусеничная с </a:t>
            </a:r>
            <a:r>
              <a:rPr lang="ru-RU" sz="1200" i="1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мульчером</a:t>
            </a:r>
            <a:r>
              <a:rPr lang="ru-RU" sz="1200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прицепной </a:t>
            </a:r>
            <a:r>
              <a:rPr lang="ru-RU" sz="1200" i="1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измельчитель</a:t>
            </a:r>
            <a:r>
              <a:rPr lang="ru-RU" sz="1200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полуприцеп, тягач седельный 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9969" y="2725013"/>
            <a:ext cx="4968551" cy="4682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17,3 </a:t>
            </a:r>
            <a:r>
              <a:rPr lang="ru-RU" sz="1200" b="1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Расчистка неликвидных лесных участков - средства резервного фонда (77,7 га)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9968" y="2066229"/>
            <a:ext cx="4968551" cy="468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11,1 млн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Лесовосстановление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 га), агротехнический уход (138,6 га) и дополнение лесных культур (52,7 га)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9970" y="3439122"/>
            <a:ext cx="4968550" cy="561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10,4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МКУ "Тольяттинское лесничество"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69756" y="4221683"/>
            <a:ext cx="4968551" cy="495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видеонаблюдения (20 камер) и постов охраны леса (5 постов)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69756" y="4907443"/>
            <a:ext cx="4968551" cy="5810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-Первичные меры пожарной безопасности (7979 га)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69756" y="5716393"/>
            <a:ext cx="4968551" cy="581014"/>
          </a:xfrm>
          <a:prstGeom prst="rect">
            <a:avLst/>
          </a:prstGeom>
          <a:solidFill>
            <a:srgbClr val="CC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содержание лесов (350 га) и ликвидация несанкционированных свалок (600 м3)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35297856"/>
              </p:ext>
            </p:extLst>
          </p:nvPr>
        </p:nvGraphicFramePr>
        <p:xfrm>
          <a:off x="251520" y="4089714"/>
          <a:ext cx="3582927" cy="245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0222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36399207"/>
              </p:ext>
            </p:extLst>
          </p:nvPr>
        </p:nvGraphicFramePr>
        <p:xfrm>
          <a:off x="22759" y="1091749"/>
          <a:ext cx="3757154" cy="299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6381328"/>
            <a:ext cx="6084168" cy="28803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08720"/>
            <a:ext cx="8460432" cy="28803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25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44624"/>
            <a:ext cx="8097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n-ea"/>
                <a:cs typeface="+mn-cs"/>
              </a:defRPr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Расходы на осуществление дорожной деятельности с привлечением средств вышестоящего бюджета в 2022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году</a:t>
            </a:r>
            <a:endParaRPr lang="ru-RU" sz="135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69556273"/>
              </p:ext>
            </p:extLst>
          </p:nvPr>
        </p:nvGraphicFramePr>
        <p:xfrm>
          <a:off x="155802" y="3993974"/>
          <a:ext cx="4488206" cy="241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68954" y="3629951"/>
            <a:ext cx="5008023" cy="715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78" tIns="34289" rIns="68578" bIns="34289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безопасности дорожного движения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линий наружного освещения, устройство светофорных объектов, дорожных знаков, ограждений и пр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0908" y="1423342"/>
            <a:ext cx="5051098" cy="11464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8" tIns="34289" rIns="68578" bIns="34289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1 033,7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Ремонт и капитальный ремонт автомобильных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357 тыс.м2 – 14 участков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ул.Родины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ул.Коммунальная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 Ушакова,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ул.Железнодорожная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 Офицерская, ул. Громовой и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9676" y="4508083"/>
            <a:ext cx="4981040" cy="9310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8" tIns="34289" rIns="68578" bIns="34289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13,8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Проектно-изыскательские работы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проектов</a:t>
            </a:r>
          </a:p>
          <a:p>
            <a:pPr algn="ctr"/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путепровода и дорог ул. Механизаторов, ул. Васильевская,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ул.Калмыцкая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б-р Приморский 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4354" y="2751819"/>
            <a:ext cx="5040559" cy="7155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78" tIns="34289" rIns="68578" bIns="34289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432,7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улично-дорожной сети городского округа Тольятти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629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тыс.м2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8954" y="5586353"/>
            <a:ext cx="4950877" cy="5001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78" tIns="34289" rIns="68578" bIns="34289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дорог местного значения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ТП дороги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мкр.Калина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ул.Офицерской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5" y="6314322"/>
            <a:ext cx="432048" cy="36932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12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60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3524"/>
            <a:ext cx="2592287" cy="19342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532" y="558307"/>
            <a:ext cx="8784467" cy="261675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525344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6632"/>
            <a:ext cx="8640960" cy="36932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Расходы бюджета на обновление подвижного состава в 2022 г.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7081" y="3566314"/>
            <a:ext cx="2766668" cy="2246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Договоры финансовой аренды (лизинга) на период 2020-2025 годы на общую сумму 377,7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в том числе: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городской бюджет,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373,9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областной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587" y="3565435"/>
            <a:ext cx="2794714" cy="2246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контракт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период 2022-2028 годы на общую сумму 382,6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Лизинговые платежи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2023-2028 гг.  - 239,4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(бюджет городского округа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321" y="1077013"/>
            <a:ext cx="2766668" cy="1938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автобусов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(закуплены в 2020 г.)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Лизинговые платежи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0,8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городской бюджет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74,7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.– областной бюджет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697" y="1053524"/>
            <a:ext cx="2794714" cy="2246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автобусов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закупка – апрель 2023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Аванс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143,2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(областной бюджет)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23" y="3513510"/>
            <a:ext cx="3024336" cy="21669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7505" y="6314322"/>
            <a:ext cx="432048" cy="36933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13</a:t>
            </a:r>
          </a:p>
        </p:txBody>
      </p:sp>
    </p:spTree>
    <p:extLst>
      <p:ext uri="{BB962C8B-B14F-4D97-AF65-F5344CB8AC3E}">
        <p14:creationId xmlns="" xmlns:p14="http://schemas.microsoft.com/office/powerpoint/2010/main" val="346798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0283608"/>
              </p:ext>
            </p:extLst>
          </p:nvPr>
        </p:nvGraphicFramePr>
        <p:xfrm>
          <a:off x="179512" y="1241376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23528" y="0"/>
            <a:ext cx="8640960" cy="646327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Расходы бюджета на социальную поддержку граждан,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социальных организаций за 2022 г.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295615"/>
            <a:ext cx="4091226" cy="1197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Бесплатное, льготное питание детей в дошкольных учреждениях</a:t>
            </a:r>
            <a:endPara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7144" y="4592747"/>
            <a:ext cx="2458061" cy="15170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трудоустройство несовершеннолетних в свободное от учебы время</a:t>
            </a:r>
            <a:endParaRPr lang="ru-RU" sz="1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0695" y="2834252"/>
            <a:ext cx="2445122" cy="14588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67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(24 меры)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Публично-нормативные обязательства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90872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295617"/>
            <a:ext cx="4032448" cy="11972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457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Бесплатное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льготное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питани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учащихся общеобразовательных учреждений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39060" y="2834253"/>
            <a:ext cx="2412198" cy="1458844"/>
          </a:xfrm>
          <a:prstGeom prst="rect">
            <a:avLst/>
          </a:prstGeom>
          <a:gradFill>
            <a:gsLst>
              <a:gs pos="0">
                <a:srgbClr val="CCFFFF"/>
              </a:gs>
              <a:gs pos="34000">
                <a:srgbClr val="CCFFFF"/>
              </a:gs>
              <a:gs pos="100000">
                <a:srgbClr val="66CCFF"/>
              </a:gs>
            </a:gsLst>
            <a:path path="circle">
              <a:fillToRect l="50000" t="155000" r="50000" b="-55000"/>
            </a:path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509 </a:t>
            </a:r>
            <a:r>
              <a:rPr lang="ru-RU" sz="1800" b="1" u="sng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Субсидии НКО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52290" y="4592748"/>
            <a:ext cx="2412198" cy="1517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363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Улучшение жилищных условий 416 молодых семей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krsevkur.ru/attachments/6fc55cc733ba7a1362cffc2b7ccbab8adc60998d/store/crop/85/0/514/290/800/0/0/0/db3b6a0a6d23cde1d22ddc2cca6d5503888093a3404b72aa78d6ce5fb474/db3b6a0a6d23cde1d22ddc2cca6d5503888093a3404b72aa78d6ce5fb474.jpe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13107"/>
            <a:ext cx="3231331" cy="2056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5" y="6314322"/>
            <a:ext cx="432048" cy="36933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14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0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84737442"/>
              </p:ext>
            </p:extLst>
          </p:nvPr>
        </p:nvGraphicFramePr>
        <p:xfrm>
          <a:off x="179512" y="1241376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23528" y="0"/>
            <a:ext cx="8640960" cy="923326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Расходы бюджета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капитальный,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текущий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ремонт, приобретение оборудования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2022 г.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объектам социальной инфраструктуры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3387" y="3814023"/>
            <a:ext cx="2412198" cy="729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мозаичной </a:t>
            </a:r>
            <a:r>
              <a:rPr lang="ru-RU" sz="13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стеллы</a:t>
            </a: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панно «Радость труда</a:t>
            </a: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318" y="2510931"/>
            <a:ext cx="2779195" cy="3980432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зданий и оборудования –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41,2 </a:t>
            </a:r>
            <a:r>
              <a:rPr lang="ru-RU" sz="13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3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спорта: 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«Шахматы», «Красные крылья», 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Велотол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школ искусств, 3 театра, 1 музей, ДДК, ЦРТДЮ «Истоки», ДХШ им. Плисецкой, «Объединение детских библиотек», КЦ «Автоград»)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ctr">
              <a:buFontTx/>
              <a:buChar char="-"/>
            </a:pP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27,4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учреждения образования: </a:t>
            </a:r>
          </a:p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окон 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школ, 19 д/с, «ДМЦ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ремонт пищеблоков (10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школ),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ремонт помещений (10 школ, 3 д/с, «Центр Гранит», «Шанс», «Пансионат Радуга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6318" y="1299791"/>
            <a:ext cx="2779195" cy="10945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зданий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312,8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- 312,5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школы 16,20,58,59,76, 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- 0,3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кровля «</a:t>
            </a:r>
            <a:r>
              <a:rPr lang="ru-RU" sz="1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Велотол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90872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1299792"/>
            <a:ext cx="2938317" cy="51915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Противопожарные, антитеррористические мероприятия, обеспечение доступности –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43,5</a:t>
            </a: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3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36,6 </a:t>
            </a:r>
            <a:r>
              <a:rPr lang="ru-RU" sz="13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образования:</a:t>
            </a:r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24,4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замена АПС и СОУЭ (6 школ, 1 д/с, «Центр Гранит»)</a:t>
            </a:r>
          </a:p>
          <a:p>
            <a:pPr marL="171450" indent="-171450" algn="ctr">
              <a:buFontTx/>
              <a:buChar char="-"/>
            </a:pP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установка видеонаблюдения, освещения, распашных ворот, ремонт ограждений (12 школ)</a:t>
            </a:r>
          </a:p>
          <a:p>
            <a:pPr marL="171450" indent="-171450" algn="ctr">
              <a:buFontTx/>
              <a:buChar char="-"/>
            </a:pP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дооснащение системами СКУД (20 школ, 3 д/с)</a:t>
            </a:r>
          </a:p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- 5,2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доступности для инвалидов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школы,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 </a:t>
            </a:r>
            <a:r>
              <a:rPr lang="ru-RU" sz="13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спорта:</a:t>
            </a:r>
          </a:p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 мероприятия (в </a:t>
            </a:r>
            <a:r>
              <a:rPr lang="ru-RU" sz="1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установка АПС в 7 учреждениях)</a:t>
            </a:r>
          </a:p>
          <a:p>
            <a:pPr marL="171450" indent="-171450" algn="ctr">
              <a:buFontTx/>
              <a:buChar char="-"/>
            </a:pPr>
            <a:endParaRPr lang="ru-RU" sz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sz="13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3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</a:t>
            </a:r>
            <a:r>
              <a:rPr lang="ru-RU" sz="13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для инвалидов (ДШИ </a:t>
            </a:r>
            <a:r>
              <a:rPr lang="ru-RU" sz="1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им.Балакирева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«Объединение детских библиотек»)</a:t>
            </a:r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10580" y="1299692"/>
            <a:ext cx="2412198" cy="24224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–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en-US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куба,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ДШИ </a:t>
            </a:r>
            <a:r>
              <a:rPr lang="ru-RU" sz="1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им.Балакирева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книжного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«Библиотеки Тольятти», стеллажи для «ТХМ», лодки для академической гребли для СШОР «Жигули»,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медкабинетов (7 школ, 11 д/с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48264" y="5013176"/>
            <a:ext cx="2115960" cy="151216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(средства </a:t>
            </a: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вышестоящих бюджетов – 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 </a:t>
            </a:r>
            <a:r>
              <a:rPr lang="ru-RU" sz="1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городского округа 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168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5" y="6314322"/>
            <a:ext cx="432048" cy="36933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15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740352" y="4581128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516216" y="5517232"/>
            <a:ext cx="4320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7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49320" y="6525344"/>
            <a:ext cx="5394680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5308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Губернаторский проект «Содействие»  в 2022 году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1016441"/>
            <a:ext cx="8712968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Губернаторского проекта «Содействие» на территории городского округа  в 2022 году реализовано 11 общественных проектов </a:t>
            </a:r>
            <a:b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сумму 45 </a:t>
            </a:r>
            <a:r>
              <a:rPr kumimoji="0" lang="ru-RU" sz="1400" b="1" i="1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млн.руб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в том числе  34 млн. руб. за счет вышестоящих средств</a:t>
            </a:r>
            <a:endParaRPr kumimoji="0" lang="ru-RU" sz="1800" b="1" i="1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204864"/>
            <a:ext cx="410445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Структура финансирования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4255604184"/>
              </p:ext>
            </p:extLst>
          </p:nvPr>
        </p:nvGraphicFramePr>
        <p:xfrm>
          <a:off x="0" y="2636912"/>
          <a:ext cx="43924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3158362338"/>
              </p:ext>
            </p:extLst>
          </p:nvPr>
        </p:nvGraphicFramePr>
        <p:xfrm>
          <a:off x="3923928" y="2708920"/>
          <a:ext cx="51125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5364088" y="2204864"/>
            <a:ext cx="309634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</a:t>
            </a:r>
            <a:r>
              <a:rPr lang="ru-RU" b="1" dirty="0"/>
              <a:t> проектов 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0" y="6381328"/>
            <a:ext cx="512652" cy="365125"/>
          </a:xfrm>
        </p:spPr>
        <p:txBody>
          <a:bodyPr/>
          <a:lstStyle/>
          <a:p>
            <a:pPr algn="l"/>
            <a:r>
              <a:rPr lang="ru-RU" alt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16</a:t>
            </a:r>
          </a:p>
        </p:txBody>
      </p:sp>
    </p:spTree>
    <p:extLst>
      <p:ext uri="{BB962C8B-B14F-4D97-AF65-F5344CB8AC3E}">
        <p14:creationId xmlns="" xmlns:p14="http://schemas.microsoft.com/office/powerpoint/2010/main" val="378849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9320" y="6525344"/>
            <a:ext cx="5394680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5308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Поддержка инициативных проектов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2021-202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гг.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237312"/>
            <a:ext cx="48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17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bam\Documents\СВОДНЫЙ ОТДЕЛ\2022\ГОД\Презентация\ПРЕЗЕНТАЦИЯ 2022\Аллея Парк Побед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452640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/>
          <a:srcRect l="29487" t="22223" r="42308" b="17377"/>
          <a:stretch/>
        </p:blipFill>
        <p:spPr bwMode="auto">
          <a:xfrm>
            <a:off x="3419872" y="1412776"/>
            <a:ext cx="2016224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83671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инициативных проектов на территории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Тольятти осуществляется с 2021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86916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заявка (1 победитель) – 3 775 тыс. руб.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(5% – инициативные платежи)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4906905"/>
            <a:ext cx="320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заявок - 18 909 тыс. руб.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победителя – 9 785 тыс. руб.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(12% - инициативные платежи)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587727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доли инициативных платежей в 2022 г. – 7 % 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27516577"/>
              </p:ext>
            </p:extLst>
          </p:nvPr>
        </p:nvGraphicFramePr>
        <p:xfrm>
          <a:off x="3059832" y="3501008"/>
          <a:ext cx="3249203" cy="232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7"/>
            <a:ext cx="2808311" cy="2197485"/>
          </a:xfrm>
          <a:prstGeom prst="rect">
            <a:avLst/>
          </a:prstGeom>
        </p:spPr>
      </p:pic>
      <p:sp>
        <p:nvSpPr>
          <p:cNvPr id="18" name="Овальная выноска 17"/>
          <p:cNvSpPr/>
          <p:nvPr/>
        </p:nvSpPr>
        <p:spPr>
          <a:xfrm flipH="1" flipV="1">
            <a:off x="12707" y="3281855"/>
            <a:ext cx="2979483" cy="1439983"/>
          </a:xfrm>
          <a:prstGeom prst="wedgeEllipseCallout">
            <a:avLst>
              <a:gd name="adj1" fmla="val -48146"/>
              <a:gd name="adj2" fmla="val 67359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1450" y="3429177"/>
                <a:ext cx="219083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 год – 1 проект</a:t>
                </a:r>
              </a:p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«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Аллея поколений Тольяттинского университета в Сквере 50-летия </a:t>
                </a:r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АвтоВаза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50" y="3429177"/>
                <a:ext cx="2190832" cy="129266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2507" t="-2830" r="-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Овальная выноска 9"/>
              <p:cNvSpPr/>
              <p:nvPr/>
            </p:nvSpPr>
            <p:spPr>
              <a:xfrm>
                <a:off x="5580112" y="1318376"/>
                <a:ext cx="3347864" cy="1534559"/>
              </a:xfrm>
              <a:prstGeom prst="wedgeEllipseCallout">
                <a:avLst>
                  <a:gd name="adj1" fmla="val -48146"/>
                  <a:gd name="adj2" fmla="val 6735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 год-2 </a:t>
                </a:r>
                <a:r>
                  <a:rPr lang="ru-RU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проекта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r>
                  <a:rPr lang="ru-RU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«Садово-парковая композиция </a:t>
                </a:r>
                <a:r>
                  <a:rPr lang="ru-RU" sz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Пальмиро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Тольятти»;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r>
                  <a:rPr lang="ru-RU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«Уютный двор домов 85, 87, 89 по ул. Спортивная»</a:t>
                </a:r>
              </a:p>
            </p:txBody>
          </p:sp>
        </mc:Choice>
        <mc:Fallback>
          <p:sp>
            <p:nvSpPr>
              <p:cNvPr id="10" name="Овальная выноска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318376"/>
                <a:ext cx="3347864" cy="1534559"/>
              </a:xfrm>
              <a:prstGeom prst="wedgeEllipseCallout">
                <a:avLst>
                  <a:gd name="adj1" fmla="val -48146"/>
                  <a:gd name="adj2" fmla="val 67359"/>
                </a:avLst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34127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15308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Конкурс грантов ПАО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Татнефть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» в 2022 г.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3160" cy="112474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705410" y="938278"/>
            <a:ext cx="3450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капитальный ремонт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библиотеки – 3,5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Татнефти  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2 млн.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бюджета -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63688" y="3566184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ремонт, оснащение классов химии, физики, информатики и биологии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4 школах(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№№ 4,10,16,51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32,5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Татнефти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бюджета и внебюджетных источников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3,3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28788" b="21086"/>
          <a:stretch/>
        </p:blipFill>
        <p:spPr>
          <a:xfrm>
            <a:off x="4716016" y="1951019"/>
            <a:ext cx="3706640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t="32312" b="24160"/>
          <a:stretch/>
        </p:blipFill>
        <p:spPr>
          <a:xfrm>
            <a:off x="452079" y="1951019"/>
            <a:ext cx="3591844" cy="1513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8" y="4703040"/>
            <a:ext cx="3629785" cy="17214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004"/>
          <a:stretch/>
        </p:blipFill>
        <p:spPr>
          <a:xfrm>
            <a:off x="4808101" y="4703040"/>
            <a:ext cx="3614555" cy="17281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7505" y="6314322"/>
            <a:ext cx="432048" cy="36932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18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99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66742" y="6381328"/>
            <a:ext cx="5475890" cy="2520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6309320"/>
            <a:ext cx="360040" cy="47705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9957380"/>
              </p:ext>
            </p:extLst>
          </p:nvPr>
        </p:nvGraphicFramePr>
        <p:xfrm>
          <a:off x="331201" y="3008847"/>
          <a:ext cx="8633285" cy="33408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32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8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показателя  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(факт)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1500" b="1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pPr marL="85725" indent="-85725" algn="l" rtl="0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Доходы собственные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7 653</a:t>
                      </a:r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8 301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108,5</a:t>
                      </a:r>
                    </a:p>
                  </a:txBody>
                  <a:tcPr marL="108001" marR="108001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pPr marL="85725" indent="-85725" algn="l" rtl="0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Безвозмездные перечисления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11 410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11 131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</a:p>
                  </a:txBody>
                  <a:tcPr marL="108001" marR="108001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pPr marL="85725" indent="-85725" algn="l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всего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19 063 </a:t>
                      </a: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19 432</a:t>
                      </a: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101,9</a:t>
                      </a: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440">
                <a:tc>
                  <a:txBody>
                    <a:bodyPr/>
                    <a:lstStyle/>
                    <a:p>
                      <a:pPr marL="85725" indent="-85725" algn="l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Расходы за счет собственных средств</a:t>
                      </a:r>
                      <a:r>
                        <a:rPr lang="ru-RU" sz="1500" b="0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8 798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8 389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95,4</a:t>
                      </a:r>
                    </a:p>
                  </a:txBody>
                  <a:tcPr marL="108001" marR="108001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440">
                <a:tc>
                  <a:txBody>
                    <a:bodyPr/>
                    <a:lstStyle/>
                    <a:p>
                      <a:pPr marL="85725" indent="-85725" algn="l" rtl="0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Расходы за счет средств вышестоящих бюджетов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10 498 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10 173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96,9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645">
                <a:tc>
                  <a:txBody>
                    <a:bodyPr/>
                    <a:lstStyle/>
                    <a:p>
                      <a:pPr marL="85725" indent="-85725" algn="l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всего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19 296</a:t>
                      </a: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18 562 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96,2</a:t>
                      </a:r>
                    </a:p>
                  </a:txBody>
                  <a:tcPr marL="108001" marR="108001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pPr marL="85725" indent="-85725" algn="l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Дефицит (-) / профицит (+)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-233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870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pPr marL="85725" indent="-85725" algn="l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Дефицит (%)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-3,0%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10,5%</a:t>
                      </a:r>
                    </a:p>
                  </a:txBody>
                  <a:tcPr marL="108001" marR="108001" marT="36000" marB="3600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5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1" marR="108001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116632"/>
            <a:ext cx="9144000" cy="707886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Основные показатели исполнения бюджета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2022 году (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млн.руб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.) 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866119848"/>
              </p:ext>
            </p:extLst>
          </p:nvPr>
        </p:nvGraphicFramePr>
        <p:xfrm>
          <a:off x="323528" y="980728"/>
          <a:ext cx="8633285" cy="191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2636911"/>
            <a:ext cx="504056" cy="7200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564904"/>
            <a:ext cx="504056" cy="1440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18287" y="2500266"/>
            <a:ext cx="506043" cy="2086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67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6367644"/>
            <a:ext cx="432048" cy="37372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116632"/>
            <a:ext cx="8613104" cy="646327"/>
          </a:xfrm>
          <a:prstGeom prst="rect">
            <a:avLst/>
          </a:prstGeom>
          <a:noFill/>
          <a:effectLst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Распространение в 2022 году практики замещения расходов городского бюджета областными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средствами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040" y="836712"/>
            <a:ext cx="8640960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259325" y="1129116"/>
            <a:ext cx="2862800" cy="523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пассажиров на садово-дачные массивы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1" y="3068960"/>
            <a:ext cx="658231" cy="311505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51,2%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3153916" y="1124825"/>
            <a:ext cx="2808312" cy="523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детей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C:\Users\bam\Documents\СВОДНЫЙ ОТДЕЛ\2022\ГОД\Презентация\ПРЕЗЕНТАЦИЯ 2022\1249c8ae2ddb1149bc539c1ffa7d61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72" t="14699" r="12825" b="12530"/>
          <a:stretch/>
        </p:blipFill>
        <p:spPr bwMode="auto">
          <a:xfrm>
            <a:off x="6632987" y="1799341"/>
            <a:ext cx="2115476" cy="1070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4" name="Рисунок 33" descr="C:\Users\bam\Documents\СВОДНЫЙ ОТДЕЛ\2022\ГОД\Презентация\ПРЕЗЕНТАЦИЯ 2022\IMG_9629_qtUNNvX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0" t="10821" r="38621" b="44690"/>
          <a:stretch/>
        </p:blipFill>
        <p:spPr bwMode="auto">
          <a:xfrm>
            <a:off x="395532" y="1797557"/>
            <a:ext cx="2304256" cy="1040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6" name="Рисунок 35" descr="C:\Users\bam\Documents\СВОДНЫЙ ОТДЕЛ\2022\ГОД\Презентация\ПРЕЗЕНТАЦИЯ 2022\original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08" t="10416" r="13541" b="7293"/>
          <a:stretch/>
        </p:blipFill>
        <p:spPr bwMode="auto">
          <a:xfrm>
            <a:off x="3413182" y="1793792"/>
            <a:ext cx="2304256" cy="1044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7" name="TextBox 36"/>
          <p:cNvSpPr txBox="1"/>
          <p:nvPr/>
        </p:nvSpPr>
        <p:spPr>
          <a:xfrm flipH="1">
            <a:off x="128595" y="1122572"/>
            <a:ext cx="2664296" cy="523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75856" y="3212976"/>
            <a:ext cx="276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/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32987" y="3687568"/>
            <a:ext cx="2301417" cy="2369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млн. руб.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городского бюджета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потребности из областного бюджета на   организацию перевозок в сумме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A53109-EF8A-8393-6602-85F9D2D77EC4}"/>
              </a:ext>
            </a:extLst>
          </p:cNvPr>
          <p:cNvSpPr txBox="1"/>
          <p:nvPr/>
        </p:nvSpPr>
        <p:spPr>
          <a:xfrm>
            <a:off x="3413182" y="3658557"/>
            <a:ext cx="2376264" cy="18158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млн. руб.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квартир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Возмещены средства городского бюджета в сумме 40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CD889D-87AF-9802-B99E-48C1D69234AF}"/>
              </a:ext>
            </a:extLst>
          </p:cNvPr>
          <p:cNvSpPr txBox="1"/>
          <p:nvPr/>
        </p:nvSpPr>
        <p:spPr>
          <a:xfrm>
            <a:off x="304203" y="3687568"/>
            <a:ext cx="2488688" cy="2369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млн.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 МКД (ДГХ-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  </a:t>
            </a:r>
          </a:p>
          <a:p>
            <a:pPr marL="171450" indent="-171450" algn="ctr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внутриквартальных проездов   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ДДХиТ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45">
            <a:extLst>
              <a:ext uri="{FF2B5EF4-FFF2-40B4-BE49-F238E27FC236}">
                <a16:creationId xmlns:a16="http://schemas.microsoft.com/office/drawing/2014/main" xmlns="" id="{A8AB065B-3816-1591-83C0-57DF2D55A8C2}"/>
              </a:ext>
            </a:extLst>
          </p:cNvPr>
          <p:cNvSpPr/>
          <p:nvPr/>
        </p:nvSpPr>
        <p:spPr>
          <a:xfrm rot="5400000">
            <a:off x="1134310" y="3111714"/>
            <a:ext cx="551156" cy="306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45">
            <a:extLst>
              <a:ext uri="{FF2B5EF4-FFF2-40B4-BE49-F238E27FC236}">
                <a16:creationId xmlns:a16="http://schemas.microsoft.com/office/drawing/2014/main" xmlns="" id="{A8AB065B-3816-1591-83C0-57DF2D55A8C2}"/>
              </a:ext>
            </a:extLst>
          </p:cNvPr>
          <p:cNvSpPr/>
          <p:nvPr/>
        </p:nvSpPr>
        <p:spPr>
          <a:xfrm rot="5400000">
            <a:off x="4199203" y="3069490"/>
            <a:ext cx="551156" cy="306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45">
            <a:extLst>
              <a:ext uri="{FF2B5EF4-FFF2-40B4-BE49-F238E27FC236}">
                <a16:creationId xmlns:a16="http://schemas.microsoft.com/office/drawing/2014/main" xmlns="" id="{A8AB065B-3816-1591-83C0-57DF2D55A8C2}"/>
              </a:ext>
            </a:extLst>
          </p:cNvPr>
          <p:cNvSpPr/>
          <p:nvPr/>
        </p:nvSpPr>
        <p:spPr>
          <a:xfrm rot="5400000">
            <a:off x="7505858" y="3105082"/>
            <a:ext cx="551156" cy="306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54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5" y="54868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764704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980728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9" y="2642136"/>
            <a:ext cx="8470201" cy="193899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4000" b="1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БЛАГОДАРЮ </a:t>
            </a:r>
          </a:p>
          <a:p>
            <a:pPr algn="ctr"/>
            <a:r>
              <a:rPr lang="ru-RU" sz="4000" b="1" dirty="0">
                <a:solidFill>
                  <a:srgbClr val="376092"/>
                </a:solidFill>
                <a:latin typeface="Georgia" panose="02040502050405020303" pitchFamily="18" charset="0"/>
              </a:rPr>
              <a:t>ЗА</a:t>
            </a:r>
          </a:p>
          <a:p>
            <a:pPr algn="ctr"/>
            <a:r>
              <a:rPr lang="ru-RU" sz="4000" b="1" dirty="0">
                <a:solidFill>
                  <a:srgbClr val="376092"/>
                </a:solidFill>
                <a:latin typeface="Georgia" panose="02040502050405020303" pitchFamily="18" charset="0"/>
              </a:rPr>
              <a:t>ВНИМАНИЕ!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6093296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42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110595684"/>
              </p:ext>
            </p:extLst>
          </p:nvPr>
        </p:nvGraphicFramePr>
        <p:xfrm>
          <a:off x="70992" y="1004469"/>
          <a:ext cx="9073008" cy="541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202" y="0"/>
            <a:ext cx="881279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Динамика структуры муниципального долга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2021 –2025 годах  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707886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635896" y="5373216"/>
            <a:ext cx="1008062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10712" y="515719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Стоимость обслуживания </a:t>
            </a:r>
          </a:p>
          <a:p>
            <a:pPr algn="ctr"/>
            <a:r>
              <a:rPr lang="ru-RU" sz="1100" b="1" dirty="0"/>
              <a:t>муниципального долга:</a:t>
            </a:r>
          </a:p>
          <a:p>
            <a:pPr algn="ctr"/>
            <a:r>
              <a:rPr lang="en-US" sz="1100" dirty="0"/>
              <a:t>2021</a:t>
            </a:r>
            <a:r>
              <a:rPr lang="ru-RU" sz="1100" dirty="0"/>
              <a:t> (факт) – </a:t>
            </a:r>
            <a:r>
              <a:rPr lang="en-US" sz="1100" dirty="0"/>
              <a:t>287</a:t>
            </a:r>
            <a:r>
              <a:rPr lang="ru-RU" sz="1100" dirty="0"/>
              <a:t> млн.руб.</a:t>
            </a:r>
            <a:r>
              <a:rPr lang="en-US" sz="1100" dirty="0"/>
              <a:t> </a:t>
            </a:r>
            <a:endParaRPr lang="ru-RU" sz="1100" dirty="0"/>
          </a:p>
          <a:p>
            <a:pPr algn="ctr"/>
            <a:r>
              <a:rPr lang="ru-RU" sz="1100" dirty="0"/>
              <a:t>202</a:t>
            </a:r>
            <a:r>
              <a:rPr lang="en-US" sz="1100" dirty="0"/>
              <a:t>2</a:t>
            </a:r>
            <a:r>
              <a:rPr lang="ru-RU" sz="1100" dirty="0"/>
              <a:t> (факт) – </a:t>
            </a:r>
            <a:r>
              <a:rPr lang="en-US" sz="1100" dirty="0"/>
              <a:t>228</a:t>
            </a:r>
            <a:r>
              <a:rPr lang="ru-RU" sz="1100" dirty="0"/>
              <a:t> 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5229200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Дефицит бюджета :</a:t>
            </a:r>
          </a:p>
          <a:p>
            <a:pPr algn="ctr">
              <a:lnSpc>
                <a:spcPct val="125000"/>
              </a:lnSpc>
            </a:pPr>
            <a:r>
              <a:rPr lang="ru-RU" sz="1100" dirty="0"/>
              <a:t>20</a:t>
            </a:r>
            <a:r>
              <a:rPr lang="en-US" sz="1100" dirty="0"/>
              <a:t>21</a:t>
            </a:r>
            <a:r>
              <a:rPr lang="ru-RU" sz="1100" dirty="0"/>
              <a:t> (факт) – профицит </a:t>
            </a:r>
            <a:r>
              <a:rPr lang="en-US" sz="1100" dirty="0"/>
              <a:t>536</a:t>
            </a:r>
            <a:r>
              <a:rPr lang="ru-RU" sz="1100" dirty="0"/>
              <a:t> млн.руб.</a:t>
            </a:r>
          </a:p>
          <a:p>
            <a:pPr algn="ctr">
              <a:lnSpc>
                <a:spcPct val="125000"/>
              </a:lnSpc>
            </a:pPr>
            <a:r>
              <a:rPr lang="ru-RU" sz="1100" dirty="0"/>
              <a:t>2022 (факт) – профицит  870 </a:t>
            </a:r>
            <a:r>
              <a:rPr lang="ru-RU" sz="1100" dirty="0" err="1"/>
              <a:t>млн.руб</a:t>
            </a:r>
            <a:r>
              <a:rPr lang="ru-RU" sz="1100" dirty="0"/>
              <a:t>.</a:t>
            </a:r>
          </a:p>
          <a:p>
            <a:pPr algn="ctr">
              <a:lnSpc>
                <a:spcPct val="125000"/>
              </a:lnSpc>
            </a:pPr>
            <a:r>
              <a:rPr lang="ru-RU" sz="1100" dirty="0"/>
              <a:t> </a:t>
            </a:r>
          </a:p>
          <a:p>
            <a:pPr algn="ctr">
              <a:lnSpc>
                <a:spcPct val="125000"/>
              </a:lnSpc>
            </a:pP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6423733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1202" y="6186499"/>
            <a:ext cx="64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42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74031"/>
            <a:ext cx="8676456" cy="28803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млн. руб.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9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 собственных доходов за 2022 год 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1DEF4C-309E-5814-7485-0CD657664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9352"/>
            <a:ext cx="9001000" cy="5364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631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807" y="620688"/>
            <a:ext cx="8640960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45679" y="6268184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6309320"/>
            <a:ext cx="42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6232" y="217092"/>
            <a:ext cx="324036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endParaRPr lang="ru-RU" sz="25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Исполнение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собственных доходов по источникам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 2022 год (млн. руб.) 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834442A-84EB-C90B-8E2E-FD84AED1E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6503782"/>
              </p:ext>
            </p:extLst>
          </p:nvPr>
        </p:nvGraphicFramePr>
        <p:xfrm>
          <a:off x="35496" y="911237"/>
          <a:ext cx="9074270" cy="5330366"/>
        </p:xfrm>
        <a:graphic>
          <a:graphicData uri="http://schemas.openxmlformats.org/drawingml/2006/table">
            <a:tbl>
              <a:tblPr>
                <a:effectLst/>
                <a:tableStyleId>{69CF1AB2-1976-4502-BF36-3FF5EA218861}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18119589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93842144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15197580"/>
                    </a:ext>
                  </a:extLst>
                </a:gridCol>
                <a:gridCol w="2017486">
                  <a:extLst>
                    <a:ext uri="{9D8B030D-6E8A-4147-A177-3AD203B41FA5}">
                      <a16:colId xmlns:a16="http://schemas.microsoft.com/office/drawing/2014/main" xmlns="" val="1630287302"/>
                    </a:ext>
                  </a:extLst>
                </a:gridCol>
              </a:tblGrid>
              <a:tr h="729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/>
                          <a:solidFill>
                            <a:srgbClr val="0070C0"/>
                          </a:solidFill>
                          <a:effectLst/>
                        </a:rPr>
                        <a:t>Наименование источника доходов</a:t>
                      </a:r>
                      <a:endParaRPr lang="ru-RU" sz="1400" b="1" i="0" u="none" strike="noStrike" cap="none" spc="0" dirty="0">
                        <a:ln w="0"/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/>
                          <a:solidFill>
                            <a:srgbClr val="0070C0"/>
                          </a:solidFill>
                          <a:effectLst/>
                        </a:rPr>
                        <a:t>Утвержденный план </a:t>
                      </a:r>
                    </a:p>
                    <a:p>
                      <a:pPr algn="ctr" rtl="0" fontAlgn="ctr"/>
                      <a:r>
                        <a:rPr lang="ru-RU" sz="1400" b="1" u="none" strike="noStrike" cap="none" spc="0" dirty="0">
                          <a:ln w="0"/>
                          <a:solidFill>
                            <a:srgbClr val="0070C0"/>
                          </a:solidFill>
                          <a:effectLst/>
                        </a:rPr>
                        <a:t>на 2022 год</a:t>
                      </a:r>
                      <a:endParaRPr lang="ru-RU" sz="1400" b="1" i="0" u="none" strike="noStrike" cap="none" spc="0" dirty="0">
                        <a:ln w="0"/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/>
                          <a:solidFill>
                            <a:srgbClr val="0070C0"/>
                          </a:solidFill>
                          <a:effectLst/>
                        </a:rPr>
                        <a:t>Кассовое исполнение </a:t>
                      </a:r>
                    </a:p>
                    <a:p>
                      <a:pPr algn="ctr" rtl="0" fontAlgn="ctr"/>
                      <a:r>
                        <a:rPr lang="ru-RU" sz="1400" b="1" u="none" strike="noStrike" cap="none" spc="0" dirty="0">
                          <a:ln w="0"/>
                          <a:solidFill>
                            <a:srgbClr val="0070C0"/>
                          </a:solidFill>
                          <a:effectLst/>
                        </a:rPr>
                        <a:t>за 2022 год</a:t>
                      </a:r>
                      <a:endParaRPr lang="ru-RU" sz="1400" b="1" i="0" u="none" strike="noStrike" cap="none" spc="0" dirty="0">
                        <a:ln w="0"/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/>
                          <a:solidFill>
                            <a:srgbClr val="0070C0"/>
                          </a:solidFill>
                          <a:effectLst/>
                        </a:rPr>
                        <a:t>% исп. </a:t>
                      </a:r>
                    </a:p>
                    <a:p>
                      <a:pPr algn="ctr" rtl="0" fontAlgn="ctr"/>
                      <a:r>
                        <a:rPr lang="ru-RU" sz="1400" b="1" u="none" strike="noStrike" cap="none" spc="0" dirty="0">
                          <a:ln w="0"/>
                          <a:solidFill>
                            <a:srgbClr val="0070C0"/>
                          </a:solidFill>
                          <a:effectLst/>
                        </a:rPr>
                        <a:t>к утвержденному </a:t>
                      </a:r>
                    </a:p>
                    <a:p>
                      <a:pPr algn="ctr" rtl="0" fontAlgn="ctr"/>
                      <a:r>
                        <a:rPr lang="ru-RU" sz="1400" b="1" u="none" strike="noStrike" cap="none" spc="0" dirty="0">
                          <a:ln w="0"/>
                          <a:solidFill>
                            <a:srgbClr val="0070C0"/>
                          </a:solidFill>
                          <a:effectLst/>
                        </a:rPr>
                        <a:t>плану года</a:t>
                      </a:r>
                      <a:endParaRPr lang="ru-RU" sz="1400" b="1" i="0" u="none" strike="noStrike" cap="none" spc="0" dirty="0">
                        <a:ln w="0"/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2727453934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/>
                          <a:solidFill>
                            <a:schemeClr val="tx1"/>
                          </a:solidFill>
                          <a:effectLst/>
                        </a:rPr>
                        <a:t>Доходы собственные</a:t>
                      </a:r>
                      <a:endParaRPr lang="ru-RU" sz="1400" b="1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/>
                          <a:solidFill>
                            <a:schemeClr val="tx1"/>
                          </a:solidFill>
                          <a:effectLst/>
                        </a:rPr>
                        <a:t>7 653</a:t>
                      </a:r>
                      <a:endParaRPr lang="ru-RU" sz="1400" b="1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/>
                          <a:solidFill>
                            <a:schemeClr val="tx1"/>
                          </a:solidFill>
                          <a:effectLst/>
                        </a:rPr>
                        <a:t>8 301</a:t>
                      </a:r>
                      <a:endParaRPr lang="ru-RU" sz="1400" b="1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/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ru-RU" sz="1400" b="1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581198202"/>
                  </a:ext>
                </a:extLst>
              </a:tr>
              <a:tr h="249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 Налоговые доходы</a:t>
                      </a:r>
                      <a:endParaRPr lang="ru-RU" sz="1400" b="1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6 771</a:t>
                      </a:r>
                      <a:endParaRPr lang="ru-RU" sz="1400" b="1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7 488</a:t>
                      </a:r>
                      <a:endParaRPr lang="ru-RU" sz="1400" b="1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111</a:t>
                      </a:r>
                      <a:endParaRPr lang="ru-RU" sz="1400" b="1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2155827083"/>
                  </a:ext>
                </a:extLst>
              </a:tr>
              <a:tr h="359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Налог на доходы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4 596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5 073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3389800319"/>
                  </a:ext>
                </a:extLst>
              </a:tr>
              <a:tr h="359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Налог на имущество 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3133102814"/>
                  </a:ext>
                </a:extLst>
              </a:tr>
              <a:tr h="350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Земельный налог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1251014876"/>
                  </a:ext>
                </a:extLst>
              </a:tr>
              <a:tr h="359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Упрощенная система налогообложения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623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1481774180"/>
                  </a:ext>
                </a:extLst>
              </a:tr>
              <a:tr h="286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 Неналоговые  доходы</a:t>
                      </a:r>
                      <a:endParaRPr lang="ru-RU" sz="1400" b="1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882</a:t>
                      </a:r>
                      <a:endParaRPr lang="ru-RU" sz="1400" b="1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813</a:t>
                      </a:r>
                      <a:endParaRPr lang="ru-RU" sz="1400" b="1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92</a:t>
                      </a:r>
                      <a:endParaRPr lang="ru-RU" sz="1400" b="1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2509566208"/>
                  </a:ext>
                </a:extLst>
              </a:tr>
              <a:tr h="378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Аренда земельных  участков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273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2861045501"/>
                  </a:ext>
                </a:extLst>
              </a:tr>
              <a:tr h="378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Аренда имущества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3732959764"/>
                  </a:ext>
                </a:extLst>
              </a:tr>
              <a:tr h="474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3655022693"/>
                  </a:ext>
                </a:extLst>
              </a:tr>
              <a:tr h="430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Доходы от размещения  рекламных  конструкций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800059377"/>
                  </a:ext>
                </a:extLst>
              </a:tr>
              <a:tr h="692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Плата за размещение объектов нестационарной торговой сети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2576713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216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8532440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525344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6309320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5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692696"/>
            <a:ext cx="324036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endParaRPr lang="ru-RU" sz="25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Исполнение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собственных доходов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 главным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администраторам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доходов бюджета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 2022 год (млн. руб.)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834442A-84EB-C90B-8E2E-FD84AED1E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8356902"/>
              </p:ext>
            </p:extLst>
          </p:nvPr>
        </p:nvGraphicFramePr>
        <p:xfrm>
          <a:off x="539552" y="1124744"/>
          <a:ext cx="8352927" cy="7244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238275">
                  <a:extLst>
                    <a:ext uri="{9D8B030D-6E8A-4147-A177-3AD203B41FA5}">
                      <a16:colId xmlns:a16="http://schemas.microsoft.com/office/drawing/2014/main" xmlns="" val="181195899"/>
                    </a:ext>
                  </a:extLst>
                </a:gridCol>
                <a:gridCol w="1132600">
                  <a:extLst>
                    <a:ext uri="{9D8B030D-6E8A-4147-A177-3AD203B41FA5}">
                      <a16:colId xmlns:a16="http://schemas.microsoft.com/office/drawing/2014/main" xmlns="" val="938421449"/>
                    </a:ext>
                  </a:extLst>
                </a:gridCol>
                <a:gridCol w="920238">
                  <a:extLst>
                    <a:ext uri="{9D8B030D-6E8A-4147-A177-3AD203B41FA5}">
                      <a16:colId xmlns:a16="http://schemas.microsoft.com/office/drawing/2014/main" xmlns="" val="115197580"/>
                    </a:ext>
                  </a:extLst>
                </a:gridCol>
                <a:gridCol w="1061814">
                  <a:extLst>
                    <a:ext uri="{9D8B030D-6E8A-4147-A177-3AD203B41FA5}">
                      <a16:colId xmlns:a16="http://schemas.microsoft.com/office/drawing/2014/main" xmlns="" val="1630287302"/>
                    </a:ext>
                  </a:extLst>
                </a:gridCol>
              </a:tblGrid>
              <a:tr h="503139"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400" b="1" u="none" strike="noStrike" kern="1200" cap="none" spc="0" dirty="0">
                          <a:ln w="0"/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источника доходов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400" b="1" u="none" strike="noStrike" kern="1200" cap="none" spc="0" dirty="0">
                          <a:ln w="0"/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</a:t>
                      </a:r>
                    </a:p>
                    <a:p>
                      <a:pPr marL="0" algn="ctr" defTabSz="914372" rtl="0" eaLnBrk="1" fontAlgn="ctr" latinLnBrk="0" hangingPunct="1"/>
                      <a:r>
                        <a:rPr lang="ru-RU" sz="1400" b="1" u="none" strike="noStrike" kern="1200" cap="none" spc="0" dirty="0">
                          <a:ln w="0"/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400" b="1" u="none" strike="noStrike" kern="1200" cap="none" spc="0" dirty="0">
                          <a:ln w="0"/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  <a:p>
                      <a:pPr marL="0" algn="ctr" defTabSz="914372" rtl="0" eaLnBrk="1" fontAlgn="ctr" latinLnBrk="0" hangingPunct="1"/>
                      <a:r>
                        <a:rPr lang="ru-RU" sz="1400" b="1" u="none" strike="noStrike" kern="1200" cap="none" spc="0" dirty="0">
                          <a:ln w="0"/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400" b="1" u="none" strike="noStrike" kern="1200" cap="none" spc="0" dirty="0">
                          <a:ln w="0"/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исп. </a:t>
                      </a:r>
                    </a:p>
                    <a:p>
                      <a:pPr marL="0" algn="ctr" defTabSz="914372" rtl="0" eaLnBrk="1" fontAlgn="ctr" latinLnBrk="0" hangingPunct="1"/>
                      <a:r>
                        <a:rPr lang="ru-RU" sz="1400" b="1" u="none" strike="noStrike" kern="1200" cap="none" spc="0" dirty="0">
                          <a:ln w="0"/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 плану года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2727453934"/>
                  </a:ext>
                </a:extLst>
              </a:tr>
              <a:tr h="200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400" b="1" i="0" u="none" strike="noStrike" cap="none" spc="0" baseline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400" b="1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оходы,</a:t>
                      </a:r>
                      <a:r>
                        <a:rPr lang="ru-RU" sz="1400" b="1" i="0" u="none" strike="noStrike" cap="none" spc="0" baseline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1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882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813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5811982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75656" y="4941168"/>
            <a:ext cx="648072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Департамент по управлению муниципальным имуществом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988840"/>
            <a:ext cx="7344816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Департамент градостроительной деятельности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E834442A-84EB-C90B-8E2E-FD84AED1E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085354"/>
              </p:ext>
            </p:extLst>
          </p:nvPr>
        </p:nvGraphicFramePr>
        <p:xfrm>
          <a:off x="611560" y="5320450"/>
          <a:ext cx="8208912" cy="11333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067722">
                  <a:extLst>
                    <a:ext uri="{9D8B030D-6E8A-4147-A177-3AD203B41FA5}">
                      <a16:colId xmlns:a16="http://schemas.microsoft.com/office/drawing/2014/main" xmlns="" val="181195899"/>
                    </a:ext>
                  </a:extLst>
                </a:gridCol>
                <a:gridCol w="1142022">
                  <a:extLst>
                    <a:ext uri="{9D8B030D-6E8A-4147-A177-3AD203B41FA5}">
                      <a16:colId xmlns:a16="http://schemas.microsoft.com/office/drawing/2014/main" xmlns="" val="938421449"/>
                    </a:ext>
                  </a:extLst>
                </a:gridCol>
                <a:gridCol w="927893">
                  <a:extLst>
                    <a:ext uri="{9D8B030D-6E8A-4147-A177-3AD203B41FA5}">
                      <a16:colId xmlns:a16="http://schemas.microsoft.com/office/drawing/2014/main" xmlns="" val="115197580"/>
                    </a:ext>
                  </a:extLst>
                </a:gridCol>
                <a:gridCol w="1071275">
                  <a:extLst>
                    <a:ext uri="{9D8B030D-6E8A-4147-A177-3AD203B41FA5}">
                      <a16:colId xmlns:a16="http://schemas.microsoft.com/office/drawing/2014/main" xmlns="" val="1630287302"/>
                    </a:ext>
                  </a:extLst>
                </a:gridCol>
              </a:tblGrid>
              <a:tr h="256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="0" i="0" u="none" strike="noStrike" cap="none" spc="0" baseline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581198202"/>
                  </a:ext>
                </a:extLst>
              </a:tr>
              <a:tr h="156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Аренда имущества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2155827083"/>
                  </a:ext>
                </a:extLst>
              </a:tr>
              <a:tr h="177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Плата за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3389800319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31640" y="3429000"/>
            <a:ext cx="6696744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Управление потребительского рынка 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E834442A-84EB-C90B-8E2E-FD84AED1E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5144817"/>
              </p:ext>
            </p:extLst>
          </p:nvPr>
        </p:nvGraphicFramePr>
        <p:xfrm>
          <a:off x="611560" y="3861048"/>
          <a:ext cx="8280920" cy="9361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57415">
                  <a:extLst>
                    <a:ext uri="{9D8B030D-6E8A-4147-A177-3AD203B41FA5}">
                      <a16:colId xmlns:a16="http://schemas.microsoft.com/office/drawing/2014/main" xmlns="" val="181195899"/>
                    </a:ext>
                  </a:extLst>
                </a:gridCol>
                <a:gridCol w="1162235">
                  <a:extLst>
                    <a:ext uri="{9D8B030D-6E8A-4147-A177-3AD203B41FA5}">
                      <a16:colId xmlns:a16="http://schemas.microsoft.com/office/drawing/2014/main" xmlns="" val="938421449"/>
                    </a:ext>
                  </a:extLst>
                </a:gridCol>
                <a:gridCol w="944316">
                  <a:extLst>
                    <a:ext uri="{9D8B030D-6E8A-4147-A177-3AD203B41FA5}">
                      <a16:colId xmlns:a16="http://schemas.microsoft.com/office/drawing/2014/main" xmlns="" val="115197580"/>
                    </a:ext>
                  </a:extLst>
                </a:gridCol>
                <a:gridCol w="1016954">
                  <a:extLst>
                    <a:ext uri="{9D8B030D-6E8A-4147-A177-3AD203B41FA5}">
                      <a16:colId xmlns:a16="http://schemas.microsoft.com/office/drawing/2014/main" xmlns="" val="1630287302"/>
                    </a:ext>
                  </a:extLst>
                </a:gridCol>
              </a:tblGrid>
              <a:tr h="234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="0" i="0" u="none" strike="noStrike" cap="none" spc="0" baseline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581198202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Аренда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земельных участков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2155827083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Плата за размещение объектов нестационарной торговой сети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3389800319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Гос.пошлина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размещение рекламы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E834442A-84EB-C90B-8E2E-FD84AED1E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6905298"/>
              </p:ext>
            </p:extLst>
          </p:nvPr>
        </p:nvGraphicFramePr>
        <p:xfrm>
          <a:off x="539552" y="2348879"/>
          <a:ext cx="8352928" cy="93702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229659">
                  <a:extLst>
                    <a:ext uri="{9D8B030D-6E8A-4147-A177-3AD203B41FA5}">
                      <a16:colId xmlns:a16="http://schemas.microsoft.com/office/drawing/2014/main" xmlns="" val="181195899"/>
                    </a:ext>
                  </a:extLst>
                </a:gridCol>
                <a:gridCol w="1162147">
                  <a:extLst>
                    <a:ext uri="{9D8B030D-6E8A-4147-A177-3AD203B41FA5}">
                      <a16:colId xmlns:a16="http://schemas.microsoft.com/office/drawing/2014/main" xmlns="" val="938421449"/>
                    </a:ext>
                  </a:extLst>
                </a:gridCol>
                <a:gridCol w="944244">
                  <a:extLst>
                    <a:ext uri="{9D8B030D-6E8A-4147-A177-3AD203B41FA5}">
                      <a16:colId xmlns:a16="http://schemas.microsoft.com/office/drawing/2014/main" xmlns="" val="115197580"/>
                    </a:ext>
                  </a:extLst>
                </a:gridCol>
                <a:gridCol w="1016878">
                  <a:extLst>
                    <a:ext uri="{9D8B030D-6E8A-4147-A177-3AD203B41FA5}">
                      <a16:colId xmlns:a16="http://schemas.microsoft.com/office/drawing/2014/main" xmlns="" val="1630287302"/>
                    </a:ext>
                  </a:extLst>
                </a:gridCol>
              </a:tblGrid>
              <a:tr h="236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="0" i="0" u="none" strike="noStrike" cap="none" spc="0" baseline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i="0" u="none" strike="noStrike" cap="none" spc="0" dirty="0">
                        <a:ln w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401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cap="none" spc="0" dirty="0">
                          <a:ln w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581198202"/>
                  </a:ext>
                </a:extLst>
              </a:tr>
              <a:tr h="2363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Аренда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земельных участков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341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2155827083"/>
                  </a:ext>
                </a:extLst>
              </a:tr>
              <a:tr h="464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921" marR="7921" marT="79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7921" marR="7921" marT="7921" marB="0" anchor="ctr"/>
                </a:tc>
                <a:extLst>
                  <a:ext uri="{0D108BD9-81ED-4DB2-BD59-A6C34878D82A}">
                    <a16:rowId xmlns:a16="http://schemas.microsoft.com/office/drawing/2014/main" xmlns="" val="3389800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82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6453336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6186500"/>
            <a:ext cx="431202" cy="47705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25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7" y="0"/>
            <a:ext cx="7893024" cy="707886"/>
          </a:xfrm>
          <a:prstGeom prst="rect">
            <a:avLst/>
          </a:prstGeom>
          <a:noFill/>
          <a:effectLst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фактических расходов  по источникам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 период 2020 - 2022 годов   (млн. руб.) 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1835696" y="980728"/>
            <a:ext cx="936105" cy="31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sz="1400" b="1" dirty="0"/>
              <a:t>14 515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4283968" y="980728"/>
            <a:ext cx="936105" cy="31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sz="1400" b="1" dirty="0"/>
              <a:t>15 794</a:t>
            </a:r>
            <a:endParaRPr lang="ru-RU" sz="1400" dirty="0"/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6732240" y="980728"/>
            <a:ext cx="1008112" cy="31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sz="1400" b="1" dirty="0"/>
              <a:t>18 562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2602286359"/>
              </p:ext>
            </p:extLst>
          </p:nvPr>
        </p:nvGraphicFramePr>
        <p:xfrm>
          <a:off x="467545" y="1196753"/>
          <a:ext cx="8136903" cy="116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899593" y="2348880"/>
            <a:ext cx="144016" cy="1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15617" y="2204864"/>
            <a:ext cx="2668295" cy="338554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городского округа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2204864"/>
            <a:ext cx="3185231" cy="338554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вышестоящих бюджетов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83968" y="2276873"/>
            <a:ext cx="144016" cy="1440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3040" y="764704"/>
            <a:ext cx="8640960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3429000"/>
            <a:ext cx="338437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средств вышестоящих бюджетов в 2022 г - 11 182, из них: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616" y="4941168"/>
            <a:ext cx="2304256" cy="261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– 5 188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5616" y="5229201"/>
            <a:ext cx="2304256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– 4 621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5616" y="5517233"/>
            <a:ext cx="2304256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МБТ -407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99792" y="5877272"/>
            <a:ext cx="381642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неисполнения - 734, в т. ч.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городского округа - 409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04048" y="3429000"/>
            <a:ext cx="381642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исполнение расходов  средств вышестоящих бюджетов – 10 173,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утвержденного плана – 325, из них: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6136" y="5229201"/>
            <a:ext cx="2232248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 -  272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96136" y="4869160"/>
            <a:ext cx="2232248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- 47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87824" y="2996952"/>
            <a:ext cx="3565400" cy="369332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за 2022 год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6136" y="5517233"/>
            <a:ext cx="2232248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МБТ -6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1115616" y="4509121"/>
            <a:ext cx="230425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дотаций – 966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как собственные средства)</a:t>
            </a: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2051719" y="4149081"/>
            <a:ext cx="432048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6588224" y="4293097"/>
            <a:ext cx="720079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51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334" y="620688"/>
            <a:ext cx="8676456" cy="28803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err="1">
                <a:solidFill>
                  <a:schemeClr val="bg1"/>
                </a:solidFill>
                <a:latin typeface="Georgia" pitchFamily="18" charset="0"/>
              </a:rPr>
              <a:t>млн.руб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6381328"/>
            <a:ext cx="5580112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1202" y="6186499"/>
            <a:ext cx="64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462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Исполнение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расходов за 2022 год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(ведомственная структура) 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788409695"/>
              </p:ext>
            </p:extLst>
          </p:nvPr>
        </p:nvGraphicFramePr>
        <p:xfrm>
          <a:off x="34454" y="1052736"/>
          <a:ext cx="96335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881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76470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Исполнение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расходов за 2022 год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(ведомственная структура) (млн. руб.)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9880" y="6597352"/>
            <a:ext cx="5494120" cy="19300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025" y="6525344"/>
            <a:ext cx="333819" cy="36933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8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4228549"/>
              </p:ext>
            </p:extLst>
          </p:nvPr>
        </p:nvGraphicFramePr>
        <p:xfrm>
          <a:off x="107504" y="764704"/>
          <a:ext cx="8928992" cy="5803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8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4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3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4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138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распорядитель бюджетных средств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 учетом закрытых лимитов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Кассовое исполнение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плану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плану с учетом закрытых лимитов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163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организации муниципальных торгов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Избирательная комиссия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374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физической культуры и спорта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374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Контрольно-счетная палата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077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142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культуры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1 050,6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1 050,6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1 043,0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99,3%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369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99,3%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083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8 345,4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8 345,3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8 281,5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99,2%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экономического  развития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4427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общественной безопасности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99,2%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Организационное управление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98,5%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информационных технологий и связи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367,9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97,2%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городского хозяйства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1 706,7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1 678,3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1 622,5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96,7%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251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социального обеспечения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91,3%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4454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взаимодействия с общественностью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92,5%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98,2%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0349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650,7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91,6%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градостроительной деятельности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2 241,7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2 124,8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2 074,3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97,6%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дорожного хозяйства и транспорта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2 481,7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2 457,9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2 269,6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92,3%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5336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финансов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78,9%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потребительского рынка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algn="l" defTabSz="914372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19 296,4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19 094,8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18 561,9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2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97,2%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53529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9886</TotalTime>
  <Words>2397</Words>
  <Application>Microsoft Office PowerPoint</Application>
  <PresentationFormat>Экран (4:3)</PresentationFormat>
  <Paragraphs>617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Исполнение расходов за 2022 год  (ведомственная структура) (млн. руб.)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 рамках Губернаторского проекта «Содействие» на территории городского округа  в 2022 году реализовано 11 общественных проектов  на сумму 45 млн.руб., в том числе  34 млн. руб. за счет вышестоящих средств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Тананыкина Анна Викторовна</cp:lastModifiedBy>
  <cp:revision>1236</cp:revision>
  <cp:lastPrinted>2023-03-16T07:19:16Z</cp:lastPrinted>
  <dcterms:created xsi:type="dcterms:W3CDTF">2017-06-15T13:15:30Z</dcterms:created>
  <dcterms:modified xsi:type="dcterms:W3CDTF">2023-03-20T10:05:33Z</dcterms:modified>
</cp:coreProperties>
</file>