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7"/>
  </p:notesMasterIdLst>
  <p:sldIdLst>
    <p:sldId id="257" r:id="rId2"/>
    <p:sldId id="265" r:id="rId3"/>
    <p:sldId id="258" r:id="rId4"/>
    <p:sldId id="260" r:id="rId5"/>
    <p:sldId id="263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CCFFFF"/>
    <a:srgbClr val="FFFFFF"/>
    <a:srgbClr val="FFFFCC"/>
    <a:srgbClr val="83E3D1"/>
    <a:srgbClr val="87DFDD"/>
    <a:srgbClr val="6600FF"/>
    <a:srgbClr val="0099FF"/>
    <a:srgbClr val="45DBC2"/>
    <a:srgbClr val="B1E38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5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dmcnt\dfs\shared_docs\family\&#1054;&#1056;&#1054;&#1080;&#1056;\&#1055;&#1086;&#1087;&#1086;&#1074;&#1072;%20&#1054;.&#1040;\&#1057;&#1083;&#1072;&#1081;&#1076;&#1099;%20&#1082;%20&#1087;&#1088;&#1077;&#1079;&#1077;&#1085;&#1090;&#1072;&#1094;&#1080;&#1080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dmcnt\dfs\shared_docs\family\&#1054;&#1056;&#1054;&#1080;&#1056;\&#1055;&#1086;&#1087;&#1086;&#1074;&#1072;%20&#1054;.&#1040;\&#1057;&#1083;&#1072;&#1081;&#1076;&#1099;%20&#1082;%20&#1087;&#1088;&#1077;&#1079;&#1077;&#1085;&#1090;&#1072;&#1094;&#1080;&#108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Лист3!$B$2</c:f>
              <c:strCache>
                <c:ptCount val="1"/>
                <c:pt idx="0">
                  <c:v>Утверждено ассигн. (тыс.руб.)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5</a:t>
                    </a:r>
                    <a:r>
                      <a:rPr lang="ru-RU" smtClean="0"/>
                      <a:t>29</a:t>
                    </a:r>
                    <a:r>
                      <a:rPr lang="en-US" smtClean="0"/>
                      <a:t>8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Лист3!$A$3:$A$6</c:f>
              <c:strCache>
                <c:ptCount val="4"/>
                <c:pt idx="0">
                  <c:v>Содержание МКУ</c:v>
                </c:pt>
                <c:pt idx="1">
                  <c:v>Выплата пособий</c:v>
                </c:pt>
                <c:pt idx="2">
                  <c:v>Проведение городских массовых мероприятий</c:v>
                </c:pt>
                <c:pt idx="3">
                  <c:v>Предоставление субсидии юр.лицам</c:v>
                </c:pt>
              </c:strCache>
            </c:strRef>
          </c:cat>
          <c:val>
            <c:numRef>
              <c:f>Лист3!$B$3:$B$6</c:f>
              <c:numCache>
                <c:formatCode>General</c:formatCode>
                <c:ptCount val="4"/>
                <c:pt idx="0">
                  <c:v>5128</c:v>
                </c:pt>
                <c:pt idx="1">
                  <c:v>5423</c:v>
                </c:pt>
                <c:pt idx="2">
                  <c:v>283</c:v>
                </c:pt>
                <c:pt idx="3">
                  <c:v>4890</c:v>
                </c:pt>
              </c:numCache>
            </c:numRef>
          </c:val>
        </c:ser>
        <c:ser>
          <c:idx val="1"/>
          <c:order val="1"/>
          <c:tx>
            <c:strRef>
              <c:f>Лист3!$C$2</c:f>
              <c:strCache>
                <c:ptCount val="1"/>
                <c:pt idx="0">
                  <c:v>Факт.потребность (тыс.руб.)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7693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Лист3!$A$3:$A$6</c:f>
              <c:strCache>
                <c:ptCount val="4"/>
                <c:pt idx="0">
                  <c:v>Содержание МКУ</c:v>
                </c:pt>
                <c:pt idx="1">
                  <c:v>Выплата пособий</c:v>
                </c:pt>
                <c:pt idx="2">
                  <c:v>Проведение городских массовых мероприятий</c:v>
                </c:pt>
                <c:pt idx="3">
                  <c:v>Предоставление субсидии юр.лицам</c:v>
                </c:pt>
              </c:strCache>
            </c:strRef>
          </c:cat>
          <c:val>
            <c:numRef>
              <c:f>Лист3!$C$3:$C$6</c:f>
              <c:numCache>
                <c:formatCode>General</c:formatCode>
                <c:ptCount val="4"/>
                <c:pt idx="0">
                  <c:v>7459</c:v>
                </c:pt>
                <c:pt idx="1">
                  <c:v>5423</c:v>
                </c:pt>
                <c:pt idx="2">
                  <c:v>383</c:v>
                </c:pt>
                <c:pt idx="3">
                  <c:v>4890</c:v>
                </c:pt>
              </c:numCache>
            </c:numRef>
          </c:val>
        </c:ser>
        <c:axId val="49273088"/>
        <c:axId val="50094080"/>
      </c:barChart>
      <c:catAx>
        <c:axId val="49273088"/>
        <c:scaling>
          <c:orientation val="minMax"/>
        </c:scaling>
        <c:axPos val="b"/>
        <c:tickLblPos val="nextTo"/>
        <c:crossAx val="50094080"/>
        <c:crosses val="autoZero"/>
        <c:auto val="1"/>
        <c:lblAlgn val="ctr"/>
        <c:lblOffset val="100"/>
      </c:catAx>
      <c:valAx>
        <c:axId val="50094080"/>
        <c:scaling>
          <c:orientation val="minMax"/>
        </c:scaling>
        <c:axPos val="l"/>
        <c:majorGridlines/>
        <c:numFmt formatCode="General" sourceLinked="1"/>
        <c:tickLblPos val="nextTo"/>
        <c:crossAx val="492730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312466213332642"/>
          <c:y val="0.39546290631244502"/>
          <c:w val="0.21784184994451875"/>
          <c:h val="0.19665381467786841"/>
        </c:manualLayout>
      </c:layout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1.3714266524445382E-2"/>
          <c:y val="7.53409504716335E-2"/>
          <c:w val="0.53417532075448215"/>
          <c:h val="0.80161286556463196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5298</a:t>
                    </a:r>
                    <a:endParaRPr lang="en-US" dirty="0"/>
                  </a:p>
                </c:rich>
              </c:tx>
              <c:showVal val="1"/>
            </c:dLbl>
            <c:showVal val="1"/>
            <c:showLeaderLines val="1"/>
          </c:dLbls>
          <c:cat>
            <c:strRef>
              <c:f>Лист2!$A$4:$A$7</c:f>
              <c:strCache>
                <c:ptCount val="4"/>
                <c:pt idx="0">
                  <c:v>Содержание МКУ</c:v>
                </c:pt>
                <c:pt idx="1">
                  <c:v>Осуществление выплат опекунам, приемным родителям</c:v>
                </c:pt>
                <c:pt idx="2">
                  <c:v>Проведение массовых мероприятий</c:v>
                </c:pt>
                <c:pt idx="3">
                  <c:v>Предоставление субсидии юридическим лицам</c:v>
                </c:pt>
              </c:strCache>
            </c:strRef>
          </c:cat>
          <c:val>
            <c:numRef>
              <c:f>Лист2!$B$4:$B$7</c:f>
              <c:numCache>
                <c:formatCode>General</c:formatCode>
                <c:ptCount val="4"/>
                <c:pt idx="0">
                  <c:v>5128</c:v>
                </c:pt>
                <c:pt idx="1">
                  <c:v>5423</c:v>
                </c:pt>
                <c:pt idx="2">
                  <c:v>283</c:v>
                </c:pt>
                <c:pt idx="3">
                  <c:v>4890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2574056852664162"/>
          <c:y val="0.24411290227848498"/>
          <c:w val="0.33979525361106394"/>
          <c:h val="0.37502202522426675"/>
        </c:manualLayout>
      </c:layout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6DAB89-9CA3-4D15-8A63-2DE6D27DFDFB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15FD13-EF83-4004-A797-D1A8A5A40EE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776E-21A3-4153-96A1-96F07375C0AE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776E-21A3-4153-96A1-96F07375C0AE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776E-21A3-4153-96A1-96F07375C0AE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776E-21A3-4153-96A1-96F07375C0AE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776E-21A3-4153-96A1-96F07375C0AE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776E-21A3-4153-96A1-96F07375C0AE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776E-21A3-4153-96A1-96F07375C0AE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776E-21A3-4153-96A1-96F07375C0AE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776E-21A3-4153-96A1-96F07375C0AE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776E-21A3-4153-96A1-96F07375C0AE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776E-21A3-4153-96A1-96F07375C0AE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B776E-21A3-4153-96A1-96F07375C0AE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Укрупненный перечень расходных обязательств департамента по вопросам семьи, опеки и попечительства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827584" y="1484784"/>
            <a:ext cx="7560840" cy="648072"/>
          </a:xfrm>
          <a:prstGeom prst="roundRect">
            <a:avLst/>
          </a:prstGeom>
          <a:solidFill>
            <a:srgbClr val="B1E3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содержание подведомственных учреждений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827584" y="2492896"/>
            <a:ext cx="7560840" cy="648072"/>
          </a:xfrm>
          <a:prstGeom prst="roundRect">
            <a:avLst/>
          </a:prstGeom>
          <a:solidFill>
            <a:srgbClr val="B1E3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выплата пособий опекунам, приемным родителям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827584" y="3501008"/>
            <a:ext cx="7560840" cy="1512168"/>
          </a:xfrm>
          <a:prstGeom prst="roundRect">
            <a:avLst/>
          </a:prstGeom>
          <a:solidFill>
            <a:srgbClr val="B1E3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предоставление субсидии юридическим лицам (за исключением субсидии муниципальным учреждениям), индивидуальным предпринимателям в целях финансового обеспечения (возмещения) затрат в связи с оказанием услуг по организации отдыха детей в каникулярное время на территории городского округа Тольятти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827584" y="5157192"/>
            <a:ext cx="7560840" cy="648072"/>
          </a:xfrm>
          <a:prstGeom prst="roundRect">
            <a:avLst/>
          </a:prstGeom>
          <a:solidFill>
            <a:srgbClr val="B1E3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проведение городских массовых мероприятий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3" name="Блок-схема: узел 22"/>
          <p:cNvSpPr/>
          <p:nvPr/>
        </p:nvSpPr>
        <p:spPr>
          <a:xfrm>
            <a:off x="539552" y="1772816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Блок-схема: узел 23"/>
          <p:cNvSpPr/>
          <p:nvPr/>
        </p:nvSpPr>
        <p:spPr>
          <a:xfrm>
            <a:off x="539552" y="2708920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Блок-схема: узел 24"/>
          <p:cNvSpPr/>
          <p:nvPr/>
        </p:nvSpPr>
        <p:spPr>
          <a:xfrm>
            <a:off x="539552" y="4221088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узел 9"/>
          <p:cNvSpPr/>
          <p:nvPr/>
        </p:nvSpPr>
        <p:spPr>
          <a:xfrm>
            <a:off x="539552" y="5373216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Ведомственная структура                                            отрасли семьи, материнства и детства</a:t>
            </a:r>
            <a:endParaRPr lang="ru-RU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987824" y="3861048"/>
            <a:ext cx="3024336" cy="2448272"/>
          </a:xfrm>
          <a:prstGeom prst="roundRect">
            <a:avLst/>
          </a:prstGeom>
          <a:solidFill>
            <a:srgbClr val="87DFDD"/>
          </a:solidFill>
          <a:ln>
            <a:solidFill>
              <a:srgbClr val="7030A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МКУ «Центр социальной помощи семье и детям городского округа Тольятти»</a:t>
            </a:r>
            <a:endParaRPr lang="ru-RU" dirty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9512" y="2996952"/>
            <a:ext cx="2736304" cy="2520280"/>
          </a:xfrm>
          <a:prstGeom prst="roundRect">
            <a:avLst/>
          </a:prstGeom>
          <a:solidFill>
            <a:srgbClr val="83E3D1"/>
          </a:solidFill>
          <a:ln>
            <a:solidFill>
              <a:srgbClr val="7030A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МКУ «Центр социальной помощи семье и детям Автозаводского района городского округа Тольятти»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156176" y="2996952"/>
            <a:ext cx="2736304" cy="2520280"/>
          </a:xfrm>
          <a:prstGeom prst="roundRect">
            <a:avLst/>
          </a:prstGeom>
          <a:solidFill>
            <a:srgbClr val="83E3D1"/>
          </a:solidFill>
          <a:ln>
            <a:solidFill>
              <a:srgbClr val="00206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МКУ «Центр социальной помощи семье и детям Комсомольского района городского округа Тольятти»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63688" y="1412776"/>
            <a:ext cx="5616624" cy="1440160"/>
          </a:xfrm>
          <a:prstGeom prst="roundRect">
            <a:avLst/>
          </a:prstGeom>
          <a:solidFill>
            <a:srgbClr val="87DFDD"/>
          </a:solidFill>
          <a:ln>
            <a:solidFill>
              <a:srgbClr val="7030A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ДЕПАРТАМЕНТ ПО ВОПРОСАМ СЕМЬИ, ОПЕКИ И ПОПЕЧИТЕЛЬСТВА</a:t>
            </a:r>
            <a:endParaRPr lang="ru-RU" dirty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Виды деятельности подведомственных центров социальной помощи семье и детям</a:t>
            </a:r>
            <a:endParaRPr lang="ru-RU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rgbClr val="CCFFFF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536575" indent="-354013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предоставление населению конкретных форм и видов социально-экономических, социально-психологических, социально-педагогических, социально-правовых услуг;</a:t>
            </a:r>
          </a:p>
          <a:p>
            <a:pPr marL="536575" indent="-354013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проведение социальной адаптации и реабилитации детей и семей, находящихся в трудной жизненной ситуации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36575" indent="-354013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проведение индивидуальной профилактической работы с детьми и семьями, находящимися в социально-опасном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положении;</a:t>
            </a:r>
          </a:p>
          <a:p>
            <a:pPr marL="536575" indent="-354013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подготовка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кандидатов в приемные родители, сопровождение приемных семей;</a:t>
            </a:r>
          </a:p>
          <a:p>
            <a:pPr marL="536575" indent="-354013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участие в мероприятиях по укреплению статуса семьи;</a:t>
            </a:r>
          </a:p>
          <a:p>
            <a:pPr marL="536575" indent="-354013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отдыха детей.</a:t>
            </a:r>
          </a:p>
          <a:p>
            <a:pPr marL="514350" indent="-514350"/>
            <a:endParaRPr lang="ru-RU" sz="1800" dirty="0"/>
          </a:p>
          <a:p>
            <a:pPr marL="514350" indent="-514350"/>
            <a:endParaRPr lang="ru-RU" sz="1800" dirty="0"/>
          </a:p>
          <a:p>
            <a:pPr marL="514350" indent="-514350"/>
            <a:endParaRPr lang="ru-RU" dirty="0"/>
          </a:p>
        </p:txBody>
      </p:sp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ru-RU" sz="2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Соотношение утвержденных ассигнований на 2015 год и фактической потребности в финансовых средствах на 2015 год</a:t>
            </a:r>
            <a:endParaRPr lang="ru-RU" sz="23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340768"/>
          <a:ext cx="843528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Структура финансирования ГРБС -Департамента по вопросам семьи, опеки и попечительства</a:t>
            </a:r>
            <a:b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(тыс. рублей)</a:t>
            </a:r>
            <a:endParaRPr lang="ru-RU" sz="2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</TotalTime>
  <Words>230</Words>
  <Application>Microsoft Office PowerPoint</Application>
  <PresentationFormat>Экран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Укрупненный перечень расходных обязательств департамента по вопросам семьи, опеки и попечительства</vt:lpstr>
      <vt:lpstr>Ведомственная структура                                            отрасли семьи, материнства и детства</vt:lpstr>
      <vt:lpstr>Виды деятельности подведомственных центров социальной помощи семье и детям</vt:lpstr>
      <vt:lpstr>Соотношение утвержденных ассигнований на 2015 год и фактической потребности в финансовых средствах на 2015 год</vt:lpstr>
      <vt:lpstr>Структура финансирования ГРБС -Департамента по вопросам семьи, опеки и попечительства (тыс. рублей)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rab</dc:creator>
  <cp:lastModifiedBy>rab</cp:lastModifiedBy>
  <cp:revision>35</cp:revision>
  <dcterms:created xsi:type="dcterms:W3CDTF">2014-06-04T07:06:25Z</dcterms:created>
  <dcterms:modified xsi:type="dcterms:W3CDTF">2014-09-12T10:57:52Z</dcterms:modified>
</cp:coreProperties>
</file>