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rawings/drawing1.xml" ContentType="application/vnd.openxmlformats-officedocument.drawingml.chartshapes+xml"/>
  <Override PartName="/ppt/drawings/drawing2.xml" ContentType="application/vnd.openxmlformats-officedocument.drawingml.chartshape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charts/chart3.xml" ContentType="application/vnd.openxmlformats-officedocument.drawingml.char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notesMasterIdLst>
    <p:notesMasterId r:id="rId8"/>
  </p:notesMasterIdLst>
  <p:sldIdLst>
    <p:sldId id="257" r:id="rId2"/>
    <p:sldId id="265" r:id="rId3"/>
    <p:sldId id="258" r:id="rId4"/>
    <p:sldId id="272" r:id="rId5"/>
    <p:sldId id="269" r:id="rId6"/>
    <p:sldId id="263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7DFDD"/>
    <a:srgbClr val="0099FF"/>
    <a:srgbClr val="6600CC"/>
    <a:srgbClr val="CCFFFF"/>
    <a:srgbClr val="FFFFFF"/>
    <a:srgbClr val="FFFFCC"/>
    <a:srgbClr val="83E3D1"/>
    <a:srgbClr val="6600FF"/>
    <a:srgbClr val="45DBC2"/>
    <a:srgbClr val="B1E38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Office_Excel1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_____Microsoft_Office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\\Admcnt\dfs\shared_docs\family\&#1054;&#1056;&#1054;&#1080;&#1056;\&#1055;&#1086;&#1087;&#1086;&#1074;&#1072;%20&#1054;.&#1040;\&#1057;&#1083;&#1072;&#1081;&#1076;&#1099;%20&#1082;%20&#1087;&#1088;&#1077;&#1079;&#1077;&#1085;&#1090;&#1072;&#1094;&#1080;&#1080;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25"/>
          <c:dPt>
            <c:idx val="0"/>
            <c:spPr>
              <a:solidFill>
                <a:srgbClr val="00B0F0"/>
              </a:solidFill>
            </c:spPr>
          </c:dPt>
          <c:dPt>
            <c:idx val="1"/>
            <c:spPr>
              <a:solidFill>
                <a:srgbClr val="92D050"/>
              </a:solidFill>
            </c:spPr>
          </c:dPt>
          <c:cat>
            <c:strRef>
              <c:f>Лист1!$A$2:$A$3</c:f>
              <c:strCache>
                <c:ptCount val="2"/>
                <c:pt idx="0">
                  <c:v>Объем финансирования за счет средств субвенций областного бюджета</c:v>
                </c:pt>
                <c:pt idx="1">
                  <c:v>Объем финансирования за счет средств бюджета городского округа Тольятти</c:v>
                </c:pt>
              </c:strCache>
            </c:strRef>
          </c:cat>
          <c:val>
            <c:numRef>
              <c:f>Лист1!$B$2:$B$3</c:f>
              <c:numCache>
                <c:formatCode>#,##0.00</c:formatCode>
                <c:ptCount val="2"/>
                <c:pt idx="0">
                  <c:v>37193</c:v>
                </c:pt>
                <c:pt idx="1">
                  <c:v>5298</c:v>
                </c:pt>
              </c:numCache>
            </c:numRef>
          </c:val>
        </c:ser>
        <c:firstSliceAng val="0"/>
      </c:pieChart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ru-RU"/>
    </a:p>
  </c:txPr>
  <c:externalData r:id="rId1"/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25"/>
          <c:dPt>
            <c:idx val="0"/>
            <c:spPr>
              <a:solidFill>
                <a:srgbClr val="00B0F0"/>
              </a:solidFill>
            </c:spPr>
          </c:dPt>
          <c:dPt>
            <c:idx val="1"/>
            <c:spPr>
              <a:solidFill>
                <a:srgbClr val="92D050"/>
              </a:solidFill>
            </c:spPr>
          </c:dPt>
          <c:cat>
            <c:strRef>
              <c:f>Лист1!$A$2:$A$3</c:f>
              <c:strCache>
                <c:ptCount val="2"/>
                <c:pt idx="0">
                  <c:v>Объем финансирования за счет средств субвенций областного бюджета</c:v>
                </c:pt>
                <c:pt idx="1">
                  <c:v>Объем финансирования за счет средств бюджета городского округа Тольятти</c:v>
                </c:pt>
              </c:strCache>
            </c:strRef>
          </c:cat>
          <c:val>
            <c:numRef>
              <c:f>Лист1!$B$2:$B$3</c:f>
              <c:numCache>
                <c:formatCode>#,##0.00</c:formatCode>
                <c:ptCount val="2"/>
                <c:pt idx="0">
                  <c:v>51256</c:v>
                </c:pt>
                <c:pt idx="1">
                  <c:v>15894</c:v>
                </c:pt>
              </c:numCache>
            </c:numRef>
          </c:val>
        </c:ser>
        <c:firstSliceAng val="0"/>
      </c:pieChart>
    </c:plotArea>
    <c:legend>
      <c:legendPos val="r"/>
      <c:legendEntry>
        <c:idx val="1"/>
        <c:txPr>
          <a:bodyPr/>
          <a:lstStyle/>
          <a:p>
            <a:pPr>
              <a:defRPr baseline="0"/>
            </a:pPr>
            <a:endParaRPr lang="ru-RU"/>
          </a:p>
        </c:txPr>
      </c:legendEntry>
      <c:layout/>
    </c:legend>
    <c:plotVisOnly val="1"/>
  </c:chart>
  <c:txPr>
    <a:bodyPr/>
    <a:lstStyle/>
    <a:p>
      <a:pPr>
        <a:defRPr sz="1800"/>
      </a:pPr>
      <a:endParaRPr lang="ru-RU"/>
    </a:p>
  </c:txPr>
  <c:externalData r:id="rId1"/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view3D>
      <c:rotX val="30"/>
      <c:perspective val="30"/>
    </c:view3D>
    <c:plotArea>
      <c:layout>
        <c:manualLayout>
          <c:layoutTarget val="inner"/>
          <c:xMode val="edge"/>
          <c:yMode val="edge"/>
          <c:x val="1.3714266524445379E-2"/>
          <c:y val="0"/>
          <c:w val="0.62415368024111184"/>
          <c:h val="0.93772309555138744"/>
        </c:manualLayout>
      </c:layout>
      <c:pie3DChart>
        <c:varyColors val="1"/>
        <c:ser>
          <c:idx val="0"/>
          <c:order val="0"/>
          <c:explosion val="14"/>
          <c:dPt>
            <c:idx val="0"/>
            <c:spPr>
              <a:solidFill>
                <a:srgbClr val="FFC000"/>
              </a:solidFill>
            </c:spPr>
          </c:dPt>
          <c:dPt>
            <c:idx val="1"/>
            <c:spPr>
              <a:solidFill>
                <a:srgbClr val="92D050"/>
              </a:solidFill>
            </c:spPr>
          </c:dPt>
          <c:dPt>
            <c:idx val="2"/>
            <c:spPr>
              <a:solidFill>
                <a:srgbClr val="FF0000"/>
              </a:solidFill>
            </c:spPr>
          </c:dPt>
          <c:dPt>
            <c:idx val="3"/>
            <c:spPr>
              <a:solidFill>
                <a:srgbClr val="FFFF00"/>
              </a:solidFill>
            </c:spPr>
          </c:dPt>
          <c:dLbls>
            <c:dLbl>
              <c:idx val="0"/>
              <c:layout>
                <c:manualLayout>
                  <c:x val="-7.9058585324743996E-2"/>
                  <c:y val="2.313457123659677E-2"/>
                </c:manualLayout>
              </c:layout>
              <c:tx>
                <c:rich>
                  <a:bodyPr/>
                  <a:lstStyle/>
                  <a:p>
                    <a:r>
                      <a:rPr lang="ru-RU" sz="1350" b="1" dirty="0" smtClean="0"/>
                      <a:t>529</a:t>
                    </a:r>
                    <a:r>
                      <a:rPr lang="en-US" sz="1350" b="1" dirty="0" smtClean="0"/>
                      <a:t>8</a:t>
                    </a:r>
                    <a:r>
                      <a:rPr lang="ru-RU" sz="1350" b="1" dirty="0" smtClean="0"/>
                      <a:t>,00</a:t>
                    </a:r>
                    <a:endParaRPr lang="en-US" sz="1350" b="1" dirty="0"/>
                  </a:p>
                </c:rich>
              </c:tx>
              <c:showVal val="1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z="1350" dirty="0" smtClean="0"/>
                      <a:t>5423</a:t>
                    </a:r>
                    <a:r>
                      <a:rPr lang="ru-RU" sz="1350" dirty="0" smtClean="0"/>
                      <a:t>,00</a:t>
                    </a:r>
                    <a:endParaRPr lang="en-US" sz="1350" dirty="0"/>
                  </a:p>
                </c:rich>
              </c:tx>
              <c:showVal val="1"/>
            </c:dLbl>
            <c:dLbl>
              <c:idx val="2"/>
              <c:layout>
                <c:manualLayout>
                  <c:x val="7.0819466068648348E-3"/>
                  <c:y val="1.9363600254766376E-2"/>
                </c:manualLayout>
              </c:layout>
              <c:tx>
                <c:rich>
                  <a:bodyPr/>
                  <a:lstStyle/>
                  <a:p>
                    <a:r>
                      <a:rPr lang="en-US" sz="1350" dirty="0" smtClean="0"/>
                      <a:t>283</a:t>
                    </a:r>
                    <a:r>
                      <a:rPr lang="ru-RU" sz="1350" dirty="0" smtClean="0"/>
                      <a:t>,00</a:t>
                    </a:r>
                    <a:endParaRPr lang="en-US" sz="1350" dirty="0"/>
                  </a:p>
                </c:rich>
              </c:tx>
              <c:showVal val="1"/>
            </c:dLbl>
            <c:dLbl>
              <c:idx val="3"/>
              <c:layout>
                <c:manualLayout>
                  <c:x val="9.9032148247606311E-2"/>
                  <c:y val="3.2059486897729514E-2"/>
                </c:manualLayout>
              </c:layout>
              <c:tx>
                <c:rich>
                  <a:bodyPr/>
                  <a:lstStyle/>
                  <a:p>
                    <a:r>
                      <a:rPr lang="en-US" sz="1350" dirty="0" smtClean="0"/>
                      <a:t>4890</a:t>
                    </a:r>
                    <a:r>
                      <a:rPr lang="ru-RU" sz="1350" dirty="0" smtClean="0"/>
                      <a:t>,00</a:t>
                    </a:r>
                    <a:endParaRPr lang="en-US" sz="1350" dirty="0"/>
                  </a:p>
                </c:rich>
              </c:tx>
              <c:showVal val="1"/>
            </c:dLbl>
            <c:txPr>
              <a:bodyPr/>
              <a:lstStyle/>
              <a:p>
                <a:pPr>
                  <a:defRPr sz="1200" b="1" i="0" baseline="0"/>
                </a:pPr>
                <a:endParaRPr lang="ru-RU"/>
              </a:p>
            </c:txPr>
            <c:showVal val="1"/>
            <c:showLeaderLines val="1"/>
          </c:dLbls>
          <c:cat>
            <c:strRef>
              <c:f>Лист2!$A$4:$A$7</c:f>
              <c:strCache>
                <c:ptCount val="4"/>
                <c:pt idx="0">
                  <c:v>Содержание МКУ</c:v>
                </c:pt>
                <c:pt idx="1">
                  <c:v>Осуществление выплат опекунам, приемным родителям</c:v>
                </c:pt>
                <c:pt idx="2">
                  <c:v>Проведение массовых мероприятий</c:v>
                </c:pt>
                <c:pt idx="3">
                  <c:v>Предоставление субсидии юридическим лицам</c:v>
                </c:pt>
              </c:strCache>
            </c:strRef>
          </c:cat>
          <c:val>
            <c:numRef>
              <c:f>Лист2!$B$4:$B$7</c:f>
              <c:numCache>
                <c:formatCode>General</c:formatCode>
                <c:ptCount val="4"/>
                <c:pt idx="0">
                  <c:v>5128</c:v>
                </c:pt>
                <c:pt idx="1">
                  <c:v>5423</c:v>
                </c:pt>
                <c:pt idx="2">
                  <c:v>283</c:v>
                </c:pt>
                <c:pt idx="3">
                  <c:v>4890</c:v>
                </c:pt>
              </c:numCache>
            </c:numRef>
          </c:val>
        </c:ser>
      </c:pie3DChart>
    </c:plotArea>
    <c:legend>
      <c:legendPos val="r"/>
      <c:legendEntry>
        <c:idx val="0"/>
        <c:txPr>
          <a:bodyPr/>
          <a:lstStyle/>
          <a:p>
            <a:pPr>
              <a:defRPr sz="1500" baseline="0"/>
            </a:pPr>
            <a:endParaRPr lang="ru-RU"/>
          </a:p>
        </c:txPr>
      </c:legendEntry>
      <c:legendEntry>
        <c:idx val="1"/>
        <c:txPr>
          <a:bodyPr/>
          <a:lstStyle/>
          <a:p>
            <a:pPr>
              <a:defRPr sz="1500" baseline="0"/>
            </a:pPr>
            <a:endParaRPr lang="ru-RU"/>
          </a:p>
        </c:txPr>
      </c:legendEntry>
      <c:legendEntry>
        <c:idx val="2"/>
        <c:txPr>
          <a:bodyPr/>
          <a:lstStyle/>
          <a:p>
            <a:pPr>
              <a:defRPr sz="1500" baseline="0"/>
            </a:pPr>
            <a:endParaRPr lang="ru-RU"/>
          </a:p>
        </c:txPr>
      </c:legendEntry>
      <c:legendEntry>
        <c:idx val="3"/>
        <c:txPr>
          <a:bodyPr/>
          <a:lstStyle/>
          <a:p>
            <a:pPr>
              <a:defRPr sz="1500" baseline="0"/>
            </a:pPr>
            <a:endParaRPr lang="ru-RU"/>
          </a:p>
        </c:txPr>
      </c:legendEntry>
      <c:layout>
        <c:manualLayout>
          <c:xMode val="edge"/>
          <c:yMode val="edge"/>
          <c:x val="0.62004004247073041"/>
          <c:y val="0.14133584366863575"/>
          <c:w val="0.34549581720445494"/>
          <c:h val="0.61543260160626512"/>
        </c:manualLayout>
      </c:layout>
    </c:legend>
    <c:plotVisOnly val="1"/>
  </c:chart>
  <c:externalData r:id="rId1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0.1875</cdr:x>
      <cdr:y>0.11996</cdr:y>
    </cdr:from>
    <cdr:to>
      <cdr:x>0.29167</cdr:x>
      <cdr:y>0.16731</cdr:y>
    </cdr:to>
    <cdr:sp macro="" textlink="">
      <cdr:nvSpPr>
        <cdr:cNvPr id="2" name="Прямоугольник 1"/>
        <cdr:cNvSpPr/>
      </cdr:nvSpPr>
      <cdr:spPr>
        <a:xfrm xmlns:a="http://schemas.openxmlformats.org/drawingml/2006/main">
          <a:off x="1543032" y="542916"/>
          <a:ext cx="857256" cy="214314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r>
            <a:rPr lang="ru-RU" sz="1400" b="1" dirty="0" smtClean="0">
              <a:solidFill>
                <a:schemeClr val="tx1"/>
              </a:solidFill>
            </a:rPr>
            <a:t>5 298,00</a:t>
          </a:r>
          <a:endParaRPr lang="ru-RU" sz="1400" b="1" dirty="0">
            <a:solidFill>
              <a:schemeClr val="tx1"/>
            </a:solidFill>
          </a:endParaRPr>
        </a:p>
      </cdr:txBody>
    </cdr:sp>
  </cdr:relSizeAnchor>
  <cdr:relSizeAnchor xmlns:cdr="http://schemas.openxmlformats.org/drawingml/2006/chartDrawing">
    <cdr:from>
      <cdr:x>0.39931</cdr:x>
      <cdr:y>0.47352</cdr:y>
    </cdr:from>
    <cdr:to>
      <cdr:x>0.52604</cdr:x>
      <cdr:y>0.53666</cdr:y>
    </cdr:to>
    <cdr:sp macro="" textlink="">
      <cdr:nvSpPr>
        <cdr:cNvPr id="3" name="Прямоугольник 2"/>
        <cdr:cNvSpPr/>
      </cdr:nvSpPr>
      <cdr:spPr>
        <a:xfrm xmlns:a="http://schemas.openxmlformats.org/drawingml/2006/main">
          <a:off x="3286148" y="2143140"/>
          <a:ext cx="1042966" cy="285752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r>
            <a:rPr lang="ru-RU" sz="1400" b="1" dirty="0" smtClean="0">
              <a:solidFill>
                <a:schemeClr val="tx1"/>
              </a:solidFill>
            </a:rPr>
            <a:t>37 193,00 </a:t>
          </a:r>
          <a:endParaRPr lang="ru-RU" sz="1400" b="1" dirty="0">
            <a:solidFill>
              <a:schemeClr val="tx1"/>
            </a:solidFill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0.14409</cdr:x>
      <cdr:y>0.18309</cdr:y>
    </cdr:from>
    <cdr:to>
      <cdr:x>0.2743</cdr:x>
      <cdr:y>0.24623</cdr:y>
    </cdr:to>
    <cdr:sp macro="" textlink="">
      <cdr:nvSpPr>
        <cdr:cNvPr id="2" name="Скругленный прямоугольник 1"/>
        <cdr:cNvSpPr/>
      </cdr:nvSpPr>
      <cdr:spPr>
        <a:xfrm xmlns:a="http://schemas.openxmlformats.org/drawingml/2006/main">
          <a:off x="1185842" y="828668"/>
          <a:ext cx="1071570" cy="285752"/>
        </a:xfrm>
        <a:prstGeom xmlns:a="http://schemas.openxmlformats.org/drawingml/2006/main" prst="roundRect">
          <a:avLst/>
        </a:prstGeom>
        <a:noFill xmlns:a="http://schemas.openxmlformats.org/drawingml/2006/main"/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r>
            <a:rPr lang="ru-RU" sz="1400" b="1" dirty="0" smtClean="0">
              <a:solidFill>
                <a:schemeClr val="tx1"/>
              </a:solidFill>
            </a:rPr>
            <a:t>15 894,00</a:t>
          </a:r>
          <a:endParaRPr lang="ru-RU" sz="1400" b="1" dirty="0">
            <a:solidFill>
              <a:schemeClr val="tx1"/>
            </a:solidFill>
          </a:endParaRPr>
        </a:p>
      </cdr:txBody>
    </cdr:sp>
  </cdr:relSizeAnchor>
  <cdr:relSizeAnchor xmlns:cdr="http://schemas.openxmlformats.org/drawingml/2006/chartDrawing">
    <cdr:from>
      <cdr:x>0.41319</cdr:x>
      <cdr:y>0.49877</cdr:y>
    </cdr:from>
    <cdr:to>
      <cdr:x>0.55208</cdr:x>
      <cdr:y>0.56191</cdr:y>
    </cdr:to>
    <cdr:sp macro="" textlink="">
      <cdr:nvSpPr>
        <cdr:cNvPr id="3" name="Прямоугольник 2"/>
        <cdr:cNvSpPr/>
      </cdr:nvSpPr>
      <cdr:spPr>
        <a:xfrm xmlns:a="http://schemas.openxmlformats.org/drawingml/2006/main">
          <a:off x="3400420" y="2257428"/>
          <a:ext cx="1143008" cy="285752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r>
            <a:rPr lang="ru-RU" sz="1400" b="1" dirty="0" smtClean="0">
              <a:solidFill>
                <a:schemeClr val="tx1"/>
              </a:solidFill>
            </a:rPr>
            <a:t>51 256,00</a:t>
          </a:r>
          <a:endParaRPr lang="ru-RU" sz="1400" b="1" dirty="0">
            <a:solidFill>
              <a:schemeClr val="tx1"/>
            </a:solidFill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6DAB89-9CA3-4D15-8A63-2DE6D27DFDFB}" type="datetimeFigureOut">
              <a:rPr lang="ru-RU" smtClean="0"/>
              <a:pPr/>
              <a:t>03.06.2015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415FD13-EF83-4004-A797-D1A8A5A40EE1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B776E-21A3-4153-96A1-96F07375C0AE}" type="datetimeFigureOut">
              <a:rPr lang="ru-RU" smtClean="0"/>
              <a:pPr/>
              <a:t>03.06.2015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4F0359-8504-48ED-906A-E5C0080709A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B776E-21A3-4153-96A1-96F07375C0AE}" type="datetimeFigureOut">
              <a:rPr lang="ru-RU" smtClean="0"/>
              <a:pPr/>
              <a:t>03.06.2015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4F0359-8504-48ED-906A-E5C0080709A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B776E-21A3-4153-96A1-96F07375C0AE}" type="datetimeFigureOut">
              <a:rPr lang="ru-RU" smtClean="0"/>
              <a:pPr/>
              <a:t>03.06.2015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4F0359-8504-48ED-906A-E5C0080709A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B776E-21A3-4153-96A1-96F07375C0AE}" type="datetimeFigureOut">
              <a:rPr lang="ru-RU" smtClean="0"/>
              <a:pPr/>
              <a:t>03.06.2015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4F0359-8504-48ED-906A-E5C0080709A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B776E-21A3-4153-96A1-96F07375C0AE}" type="datetimeFigureOut">
              <a:rPr lang="ru-RU" smtClean="0"/>
              <a:pPr/>
              <a:t>03.06.2015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4F0359-8504-48ED-906A-E5C0080709A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B776E-21A3-4153-96A1-96F07375C0AE}" type="datetimeFigureOut">
              <a:rPr lang="ru-RU" smtClean="0"/>
              <a:pPr/>
              <a:t>03.06.2015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4F0359-8504-48ED-906A-E5C0080709A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B776E-21A3-4153-96A1-96F07375C0AE}" type="datetimeFigureOut">
              <a:rPr lang="ru-RU" smtClean="0"/>
              <a:pPr/>
              <a:t>03.06.2015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4F0359-8504-48ED-906A-E5C0080709A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B776E-21A3-4153-96A1-96F07375C0AE}" type="datetimeFigureOut">
              <a:rPr lang="ru-RU" smtClean="0"/>
              <a:pPr/>
              <a:t>03.06.2015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4F0359-8504-48ED-906A-E5C0080709A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B776E-21A3-4153-96A1-96F07375C0AE}" type="datetimeFigureOut">
              <a:rPr lang="ru-RU" smtClean="0"/>
              <a:pPr/>
              <a:t>03.06.2015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4F0359-8504-48ED-906A-E5C0080709A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B776E-21A3-4153-96A1-96F07375C0AE}" type="datetimeFigureOut">
              <a:rPr lang="ru-RU" smtClean="0"/>
              <a:pPr/>
              <a:t>03.06.2015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4F0359-8504-48ED-906A-E5C0080709A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B776E-21A3-4153-96A1-96F07375C0AE}" type="datetimeFigureOut">
              <a:rPr lang="ru-RU" smtClean="0"/>
              <a:pPr/>
              <a:t>03.06.2015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4F0359-8504-48ED-906A-E5C0080709A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CB776E-21A3-4153-96A1-96F07375C0AE}" type="datetimeFigureOut">
              <a:rPr lang="ru-RU" smtClean="0"/>
              <a:pPr/>
              <a:t>03.06.2015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4F0359-8504-48ED-906A-E5C0080709AF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Укрупненный перечень расходных обязательств департамента по вопросам семьи, опеки и попечительства</a:t>
            </a:r>
            <a:endParaRPr lang="ru-RU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827584" y="1484784"/>
            <a:ext cx="7560840" cy="648072"/>
          </a:xfrm>
          <a:prstGeom prst="roundRect">
            <a:avLst/>
          </a:prstGeom>
          <a:solidFill>
            <a:srgbClr val="B1E38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содержание подведомственных учреждений</a:t>
            </a:r>
            <a:endParaRPr lang="ru-RU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827584" y="2492896"/>
            <a:ext cx="7560840" cy="648072"/>
          </a:xfrm>
          <a:prstGeom prst="roundRect">
            <a:avLst/>
          </a:prstGeom>
          <a:solidFill>
            <a:srgbClr val="B1E38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002060"/>
                </a:solidFill>
              </a:rPr>
              <a:t>выплата пособий опекунам, приемным родителям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827584" y="3501008"/>
            <a:ext cx="7560840" cy="1512168"/>
          </a:xfrm>
          <a:prstGeom prst="roundRect">
            <a:avLst/>
          </a:prstGeom>
          <a:solidFill>
            <a:srgbClr val="B1E38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002060"/>
                </a:solidFill>
              </a:rPr>
              <a:t>предоставление субсидии юридическим лицам (за исключением субсидии муниципальным учреждениям), индивидуальным предпринимателям в целях финансового обеспечения (возмещения) затрат в связи с оказанием услуг по организации отдыха детей в каникулярное время на территории городского округа Тольятти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827584" y="5157192"/>
            <a:ext cx="7560840" cy="648072"/>
          </a:xfrm>
          <a:prstGeom prst="roundRect">
            <a:avLst/>
          </a:prstGeom>
          <a:solidFill>
            <a:srgbClr val="B1E38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002060"/>
                </a:solidFill>
              </a:rPr>
              <a:t>проведение городских массовых мероприятий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23" name="Блок-схема: узел 22"/>
          <p:cNvSpPr/>
          <p:nvPr/>
        </p:nvSpPr>
        <p:spPr>
          <a:xfrm>
            <a:off x="539552" y="1772816"/>
            <a:ext cx="144016" cy="144016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Блок-схема: узел 23"/>
          <p:cNvSpPr/>
          <p:nvPr/>
        </p:nvSpPr>
        <p:spPr>
          <a:xfrm>
            <a:off x="539552" y="2708920"/>
            <a:ext cx="144016" cy="144016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Блок-схема: узел 24"/>
          <p:cNvSpPr/>
          <p:nvPr/>
        </p:nvSpPr>
        <p:spPr>
          <a:xfrm>
            <a:off x="539552" y="4221088"/>
            <a:ext cx="144016" cy="144016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Блок-схема: узел 9"/>
          <p:cNvSpPr/>
          <p:nvPr/>
        </p:nvSpPr>
        <p:spPr>
          <a:xfrm>
            <a:off x="539552" y="5373216"/>
            <a:ext cx="144016" cy="144016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Ведомственная структура                                            отрасли семьи, материнства и детства</a:t>
            </a:r>
            <a:endParaRPr lang="ru-RU" sz="28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3000364" y="2928934"/>
            <a:ext cx="3024336" cy="2448272"/>
          </a:xfrm>
          <a:prstGeom prst="roundRect">
            <a:avLst/>
          </a:prstGeom>
          <a:solidFill>
            <a:srgbClr val="87DFDD"/>
          </a:solidFill>
          <a:ln>
            <a:solidFill>
              <a:srgbClr val="7030A0"/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6600CC"/>
                </a:solidFill>
                <a:latin typeface="Times New Roman" pitchFamily="18" charset="0"/>
                <a:cs typeface="Times New Roman" pitchFamily="18" charset="0"/>
              </a:rPr>
              <a:t>МКУ «Центр социальной помощи семье и детям городского округа Тольятти»</a:t>
            </a:r>
            <a:endParaRPr lang="ru-RU" dirty="0">
              <a:solidFill>
                <a:srgbClr val="66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214282" y="3714752"/>
            <a:ext cx="2736304" cy="2520280"/>
          </a:xfrm>
          <a:prstGeom prst="roundRect">
            <a:avLst/>
          </a:prstGeom>
          <a:solidFill>
            <a:srgbClr val="83E3D1"/>
          </a:solidFill>
          <a:ln>
            <a:solidFill>
              <a:srgbClr val="7030A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6600FF"/>
                </a:solidFill>
                <a:latin typeface="Times New Roman" pitchFamily="18" charset="0"/>
                <a:cs typeface="Times New Roman" pitchFamily="18" charset="0"/>
              </a:rPr>
              <a:t>МКУ «Центр социальной помощи семье и детям Автозаводского района городского округа Тольятти»</a:t>
            </a: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6143636" y="3643314"/>
            <a:ext cx="2736304" cy="2520280"/>
          </a:xfrm>
          <a:prstGeom prst="roundRect">
            <a:avLst/>
          </a:prstGeom>
          <a:solidFill>
            <a:srgbClr val="83E3D1"/>
          </a:solidFill>
          <a:ln>
            <a:solidFill>
              <a:srgbClr val="00206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6600FF"/>
                </a:solidFill>
                <a:latin typeface="Times New Roman" pitchFamily="18" charset="0"/>
                <a:cs typeface="Times New Roman" pitchFamily="18" charset="0"/>
              </a:rPr>
              <a:t>МКУ «Центр социальной помощи семье и детям Комсомольского района городского округа Тольятти»</a:t>
            </a: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1763688" y="1412776"/>
            <a:ext cx="5616624" cy="1440160"/>
          </a:xfrm>
          <a:prstGeom prst="roundRect">
            <a:avLst/>
          </a:prstGeom>
          <a:solidFill>
            <a:srgbClr val="87DFDD"/>
          </a:solidFill>
          <a:ln>
            <a:solidFill>
              <a:srgbClr val="7030A0"/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6600CC"/>
                </a:solidFill>
                <a:latin typeface="Times New Roman" pitchFamily="18" charset="0"/>
                <a:cs typeface="Times New Roman" pitchFamily="18" charset="0"/>
              </a:rPr>
              <a:t>ДЕПАРТАМЕНТ ПО ВОПРОСАМ СЕМЬИ, ОПЕКИ И ПОПЕЧИТЕЛЬСТВА</a:t>
            </a:r>
            <a:endParaRPr lang="ru-RU" dirty="0">
              <a:solidFill>
                <a:srgbClr val="6600CC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3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Виды деятельности подведомственных центров социальной помощи семье и детям</a:t>
            </a:r>
            <a:endParaRPr lang="ru-RU" sz="32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28737"/>
            <a:ext cx="8258204" cy="3786213"/>
          </a:xfrm>
          <a:solidFill>
            <a:srgbClr val="CCFFFF"/>
          </a:solidFill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marL="536575" indent="-354013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предоставление населению конкретных форм и видов социально-экономических, социально-психологических, социально-педагогических, социально-правовых услуг;</a:t>
            </a:r>
          </a:p>
          <a:p>
            <a:pPr marL="536575" indent="-354013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организация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и проведение социальной адаптации и реабилитации детей и семей, находящихся в трудной жизненной ситуации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536575" indent="-354013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организация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и проведение индивидуальной профилактической работы с детьми и семьями, находящимися в социально-опасном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положении;</a:t>
            </a:r>
          </a:p>
          <a:p>
            <a:pPr marL="536575" indent="-354013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подготовка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кандидатов в приемные родители, сопровождение приемных семей;</a:t>
            </a:r>
          </a:p>
          <a:p>
            <a:pPr marL="536575" indent="-354013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участие в мероприятиях по укреплению статуса семьи;</a:t>
            </a:r>
          </a:p>
          <a:p>
            <a:pPr marL="536575" indent="-354013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организация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отдыха детей.</a:t>
            </a:r>
          </a:p>
          <a:p>
            <a:pPr marL="514350" indent="-514350"/>
            <a:endParaRPr lang="ru-RU" sz="1800" dirty="0"/>
          </a:p>
          <a:p>
            <a:pPr marL="514350" indent="-514350"/>
            <a:endParaRPr lang="ru-RU" sz="1800" dirty="0"/>
          </a:p>
          <a:p>
            <a:pPr marL="514350" indent="-514350"/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428596" y="5357826"/>
            <a:ext cx="8286808" cy="1071570"/>
          </a:xfrm>
          <a:prstGeom prst="rect">
            <a:avLst/>
          </a:prstGeom>
          <a:solidFill>
            <a:srgbClr val="87DFD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Количество обслуженных граждан в Центрах «Семья» в 2014 году составило </a:t>
            </a: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105 </a:t>
            </a: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781 человек, оказано услуг – 163 855 услуг.</a:t>
            </a:r>
            <a:endParaRPr lang="ru-RU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ipe dir="d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Структура финансирования                                                                             МКУ Центров социальной помощи семье и детям в 2015 году</a:t>
            </a:r>
            <a:br>
              <a:rPr lang="ru-RU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(тыс.рублей)</a:t>
            </a:r>
            <a:endParaRPr lang="ru-RU" sz="2000" dirty="0"/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357158" y="1571612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Структура финансирования                                                               муниципальной программы «Семья и дети городского округа Тольятти на 2015-2017 годы» в 2015 году</a:t>
            </a:r>
            <a:br>
              <a:rPr lang="ru-RU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(тыс.рублей)</a:t>
            </a:r>
            <a:endParaRPr lang="ru-RU" sz="2000" dirty="0"/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868478"/>
          </a:xfrm>
        </p:spPr>
        <p:txBody>
          <a:bodyPr>
            <a:normAutofit fontScale="90000"/>
          </a:bodyPr>
          <a:lstStyle/>
          <a:p>
            <a:r>
              <a:rPr lang="ru-RU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Структура финансирования ГРБС -Департамента по вопросам семьи, опеки и попечительства на</a:t>
            </a:r>
            <a:r>
              <a:rPr lang="ru-RU" sz="2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2016 год </a:t>
            </a:r>
            <a:r>
              <a:rPr lang="ru-RU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за счет средств бюджета городского округа Тольятти</a:t>
            </a:r>
            <a:br>
              <a:rPr lang="ru-RU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(тыс. рублей)</a:t>
            </a:r>
            <a:br>
              <a:rPr lang="ru-RU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5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5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800" i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(финансирование осуществляется в рамках муниципальной программы «Семья и дети городского округа Тольятти на 2015-2017 годы»)</a:t>
            </a:r>
            <a:r>
              <a:rPr lang="ru-RU" sz="1800" i="1" dirty="0" smtClean="0">
                <a:solidFill>
                  <a:srgbClr val="0099FF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i="1" dirty="0" smtClean="0">
                <a:solidFill>
                  <a:srgbClr val="0099FF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1800" i="1" dirty="0">
              <a:solidFill>
                <a:srgbClr val="0099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214282" y="2143116"/>
          <a:ext cx="8715436" cy="44291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Обычная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771</TotalTime>
  <Words>280</Words>
  <Application>Microsoft Office PowerPoint</Application>
  <PresentationFormat>Экран (4:3)</PresentationFormat>
  <Paragraphs>30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Укрупненный перечень расходных обязательств департамента по вопросам семьи, опеки и попечительства</vt:lpstr>
      <vt:lpstr>Ведомственная структура                                            отрасли семьи, материнства и детства</vt:lpstr>
      <vt:lpstr>Виды деятельности подведомственных центров социальной помощи семье и детям</vt:lpstr>
      <vt:lpstr>Структура финансирования                                                                             МКУ Центров социальной помощи семье и детям в 2015 году  (тыс.рублей)</vt:lpstr>
      <vt:lpstr>Структура финансирования                                                               муниципальной программы «Семья и дети городского округа Тольятти на 2015-2017 годы» в 2015 году  (тыс.рублей)</vt:lpstr>
      <vt:lpstr>Структура финансирования ГРБС -Департамента по вопросам семьи, опеки и попечительства на 2016 год  за счет средств бюджета городского округа Тольятти (тыс. рублей)  (финансирование осуществляется в рамках муниципальной программы «Семья и дети городского округа Тольятти на 2015-2017 годы»)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rab</dc:creator>
  <cp:lastModifiedBy>aistova.sv</cp:lastModifiedBy>
  <cp:revision>52</cp:revision>
  <dcterms:created xsi:type="dcterms:W3CDTF">2014-06-04T07:06:25Z</dcterms:created>
  <dcterms:modified xsi:type="dcterms:W3CDTF">2015-06-03T07:08:47Z</dcterms:modified>
</cp:coreProperties>
</file>