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73" r:id="rId3"/>
    <p:sldId id="377" r:id="rId4"/>
    <p:sldId id="385" r:id="rId5"/>
    <p:sldId id="375" r:id="rId6"/>
    <p:sldId id="348" r:id="rId7"/>
    <p:sldId id="376" r:id="rId8"/>
    <p:sldId id="383" r:id="rId9"/>
    <p:sldId id="359" r:id="rId10"/>
    <p:sldId id="384" r:id="rId11"/>
    <p:sldId id="371" r:id="rId12"/>
    <p:sldId id="378" r:id="rId13"/>
    <p:sldId id="361" r:id="rId14"/>
    <p:sldId id="362" r:id="rId15"/>
    <p:sldId id="351" r:id="rId16"/>
    <p:sldId id="345" r:id="rId17"/>
    <p:sldId id="346" r:id="rId18"/>
    <p:sldId id="370" r:id="rId19"/>
    <p:sldId id="380" r:id="rId20"/>
    <p:sldId id="381" r:id="rId21"/>
    <p:sldId id="382" r:id="rId22"/>
    <p:sldId id="379" r:id="rId23"/>
    <p:sldId id="260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натьева Вера Юрьевна" initials="ИВЮ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716"/>
    <a:srgbClr val="A2C2E8"/>
    <a:srgbClr val="538ED5"/>
    <a:srgbClr val="882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438" autoAdjust="0"/>
  </p:normalViewPr>
  <p:slideViewPr>
    <p:cSldViewPr showGuides="1">
      <p:cViewPr varScale="1">
        <p:scale>
          <a:sx n="110" d="100"/>
          <a:sy n="110" d="100"/>
        </p:scale>
        <p:origin x="120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tasha\Documents\&#1052;&#1086;&#1080;%20&#1076;&#1086;&#1082;&#1091;&#1084;&#1077;&#1085;&#1090;&#1099;\&#1055;&#1088;&#1086;&#1077;&#1082;&#1090;%202022-2024\&#1055;&#1056;&#1045;&#1047;&#1045;&#1053;&#1058;&#1040;&#1062;&#1048;&#1071;\&#1044;&#1072;&#1085;&#1085;&#1099;&#1077;%20&#1087;&#1086;%20&#1076;&#1086;&#1093;&#1086;&#1076;&#1072;&#1084;%20(&#1073;&#1083;&#1080;&#1085;)%20-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nik\Desktop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12886490872986E-2"/>
          <c:y val="3.7154285431580114E-2"/>
          <c:w val="0.9138820324311927"/>
          <c:h val="0.649291739632180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Коммерческие кредиты (млн. руб.)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3318773547578522E-2"/>
                  <c:y val="3.1804298611629818E-2"/>
                </c:manualLayout>
              </c:layout>
              <c:tx>
                <c:rich>
                  <a:bodyPr rot="-408000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5931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224575437037211E-2"/>
                  <c:y val="3.1804298611629818E-2"/>
                </c:manualLayout>
              </c:layout>
              <c:tx>
                <c:rich>
                  <a:bodyPr rot="-408000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5786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318773547578494E-2"/>
                  <c:y val="3.1804298611629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31877354757864E-2"/>
                  <c:y val="2.02390991164916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331877354757864E-2"/>
                  <c:y val="2.02390991164916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224575437037211E-2"/>
                  <c:y val="1.7347799242707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7130377326496093E-2"/>
                  <c:y val="8.67389962135350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txPr>
              <a:bodyPr rot="-408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Факт на 01.01.2019</c:v>
                </c:pt>
                <c:pt idx="1">
                  <c:v>Факт на 01.01.2020</c:v>
                </c:pt>
                <c:pt idx="2">
                  <c:v>Факт на 01.01.2021</c:v>
                </c:pt>
                <c:pt idx="3">
                  <c:v>План на 01.01.2022                 </c:v>
                </c:pt>
                <c:pt idx="4">
                  <c:v>Проект на 01.01.2023                      </c:v>
                </c:pt>
                <c:pt idx="5">
                  <c:v>Проект на 01.01.2024                </c:v>
                </c:pt>
                <c:pt idx="6">
                  <c:v>Проект на 01.01.2025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5636</c:v>
                </c:pt>
                <c:pt idx="1">
                  <c:v>5636</c:v>
                </c:pt>
                <c:pt idx="2">
                  <c:v>5700</c:v>
                </c:pt>
                <c:pt idx="3">
                  <c:v>5487</c:v>
                </c:pt>
                <c:pt idx="4">
                  <c:v>5487</c:v>
                </c:pt>
                <c:pt idx="5">
                  <c:v>5425</c:v>
                </c:pt>
                <c:pt idx="6">
                  <c:v>5253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 (млн. руб.)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470990552706619E-3"/>
                  <c:y val="-2.89129987378451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70990552706898E-3"/>
                  <c:y val="-1.15651994951381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Факт на 01.01.2019</c:v>
                </c:pt>
                <c:pt idx="1">
                  <c:v>Факт на 01.01.2020</c:v>
                </c:pt>
                <c:pt idx="2">
                  <c:v>Факт на 01.01.2021</c:v>
                </c:pt>
                <c:pt idx="3">
                  <c:v>План на 01.01.2022                 </c:v>
                </c:pt>
                <c:pt idx="4">
                  <c:v>Проект на 01.01.2023                      </c:v>
                </c:pt>
                <c:pt idx="5">
                  <c:v>Проект на 01.01.2024                </c:v>
                </c:pt>
                <c:pt idx="6">
                  <c:v>Проект на 01.01.2025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288</c:v>
                </c:pt>
                <c:pt idx="1">
                  <c:v>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Муниципальные гарантии (млн. руб.)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Lbls>
            <c:dLbl>
              <c:idx val="0"/>
              <c:layout>
                <c:manualLayout>
                  <c:x val="7.2970693314777998E-3"/>
                  <c:y val="-5.88343098489968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087267181575651E-3"/>
                  <c:y val="-3.04687481256921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1305686747996682E-17"/>
                  <c:y val="-3.3342885172181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174534363150478E-3"/>
                  <c:y val="-2.3437498558225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1305686747996682E-17"/>
                  <c:y val="-3.04687481256921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Факт на 01.01.2019</c:v>
                </c:pt>
                <c:pt idx="1">
                  <c:v>Факт на 01.01.2020</c:v>
                </c:pt>
                <c:pt idx="2">
                  <c:v>Факт на 01.01.2021</c:v>
                </c:pt>
                <c:pt idx="3">
                  <c:v>План на 01.01.2022                 </c:v>
                </c:pt>
                <c:pt idx="4">
                  <c:v>Проект на 01.01.2023                      </c:v>
                </c:pt>
                <c:pt idx="5">
                  <c:v>Проект на 01.01.2024                </c:v>
                </c:pt>
                <c:pt idx="6">
                  <c:v>Проект на 01.01.2025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218362840"/>
        <c:axId val="218363232"/>
      </c:barChart>
      <c:lineChart>
        <c:grouping val="standar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Уровень долга (%)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>
                  <a:lumMod val="95000"/>
                  <a:lumOff val="5000"/>
                </a:schemeClr>
              </a:solidFill>
              <a:ln w="9525">
                <a:solidFill>
                  <a:schemeClr val="accent4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t" anchorCtr="0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Факт на 01.01.2019</c:v>
                </c:pt>
                <c:pt idx="1">
                  <c:v>Факт на 01.01.2020</c:v>
                </c:pt>
                <c:pt idx="2">
                  <c:v>Факт на 01.01.2021</c:v>
                </c:pt>
                <c:pt idx="3">
                  <c:v>План на 01.01.2022                 </c:v>
                </c:pt>
                <c:pt idx="4">
                  <c:v>Проект на 01.01.2023                      </c:v>
                </c:pt>
                <c:pt idx="5">
                  <c:v>Проект на 01.01.2024                </c:v>
                </c:pt>
                <c:pt idx="6">
                  <c:v>Проект на 01.01.2025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362840"/>
        <c:axId val="218363232"/>
      </c:lineChart>
      <c:catAx>
        <c:axId val="21836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363232"/>
        <c:crosses val="autoZero"/>
        <c:auto val="1"/>
        <c:lblAlgn val="ctr"/>
        <c:lblOffset val="500"/>
        <c:noMultiLvlLbl val="0"/>
      </c:catAx>
      <c:valAx>
        <c:axId val="21836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362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14896951085974"/>
          <c:w val="1"/>
          <c:h val="0.14851030489140518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ru-RU" sz="1400" b="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2020-2022гг</a:t>
            </a:r>
            <a:r>
              <a:rPr lang="ru-RU" sz="1400" b="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400" b="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="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>
        <c:manualLayout>
          <c:xMode val="edge"/>
          <c:yMode val="edge"/>
          <c:x val="0.14526623016618601"/>
          <c:y val="2.406863582321699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928488188317694"/>
          <c:y val="0.13322471754355067"/>
          <c:w val="0.69674815387034661"/>
          <c:h val="0.648951443513175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слайд!$C$27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538ED5"/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smtClean="0"/>
                      <a:t>2</a:t>
                    </a:r>
                    <a:r>
                      <a:rPr lang="en-US" smtClean="0"/>
                      <a:t>4,6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4F1-4BFD-AB9C-949DCA37BF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слайд!$B$28:$B$31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слайд!$C$28:$C$31</c:f>
              <c:numCache>
                <c:formatCode>0.0</c:formatCode>
                <c:ptCount val="3"/>
                <c:pt idx="0">
                  <c:v>10.485000000000014</c:v>
                </c:pt>
                <c:pt idx="1">
                  <c:v>14.958</c:v>
                </c:pt>
                <c:pt idx="2">
                  <c:v>24.478999999999989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1D-4CFE-A35E-A59FEBD0621D}"/>
            </c:ext>
          </c:extLst>
        </c:ser>
        <c:ser>
          <c:idx val="1"/>
          <c:order val="1"/>
          <c:tx>
            <c:strRef>
              <c:f>слайд!$D$27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2.406790408542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1D-4CFE-A35E-A59FEBD0621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слайд!$B$28:$B$31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слайд!$D$28:$D$31</c:f>
              <c:numCache>
                <c:formatCode>0.0</c:formatCode>
                <c:ptCount val="3"/>
                <c:pt idx="0">
                  <c:v>14.531000000000001</c:v>
                </c:pt>
                <c:pt idx="1">
                  <c:v>13.426</c:v>
                </c:pt>
                <c:pt idx="2">
                  <c:v>72.025999999999982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1D-4CFE-A35E-A59FEBD06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88754824"/>
        <c:axId val="288755216"/>
      </c:barChart>
      <c:catAx>
        <c:axId val="28875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755216"/>
        <c:crosses val="autoZero"/>
        <c:auto val="1"/>
        <c:lblAlgn val="ctr"/>
        <c:lblOffset val="100"/>
        <c:noMultiLvlLbl val="0"/>
      </c:catAx>
      <c:valAx>
        <c:axId val="28875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754824"/>
        <c:crosses val="autoZero"/>
        <c:crossBetween val="between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0.20284398720292979"/>
          <c:y val="0.9033503091020032"/>
          <c:w val="0.79715614132352197"/>
          <c:h val="5.0428683711760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01542205904771"/>
          <c:y val="9.0648908030548397E-2"/>
          <c:w val="0.83786685200352806"/>
          <c:h val="0.706317613630349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Лист2!$B$18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31,6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57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Лист2!$A$19:$A$22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Лист2!$B$19:$B$22</c:f>
              <c:numCache>
                <c:formatCode>General</c:formatCode>
                <c:ptCount val="3"/>
                <c:pt idx="0">
                  <c:v>26.2</c:v>
                </c:pt>
                <c:pt idx="1">
                  <c:v>30.9</c:v>
                </c:pt>
                <c:pt idx="2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DA-4C53-9E2C-4823DEFB0B44}"/>
            </c:ext>
          </c:extLst>
        </c:ser>
        <c:ser>
          <c:idx val="1"/>
          <c:order val="1"/>
          <c:tx>
            <c:strRef>
              <c:f>Лист2!$C$18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Лист2!$A$19:$A$22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Лист2!$C$19:$C$22</c:f>
              <c:numCache>
                <c:formatCode>General</c:formatCode>
                <c:ptCount val="3"/>
                <c:pt idx="0">
                  <c:v>31.7</c:v>
                </c:pt>
                <c:pt idx="1">
                  <c:v>19.8</c:v>
                </c:pt>
                <c:pt idx="2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DA-4C53-9E2C-4823DEFB0B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88756000"/>
        <c:axId val="288756392"/>
      </c:barChart>
      <c:catAx>
        <c:axId val="28875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8756392"/>
        <c:crosses val="autoZero"/>
        <c:auto val="1"/>
        <c:lblAlgn val="ctr"/>
        <c:lblOffset val="100"/>
        <c:noMultiLvlLbl val="0"/>
      </c:catAx>
      <c:valAx>
        <c:axId val="288756392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75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47652069666678"/>
          <c:y val="0.86810594754582648"/>
          <c:w val="0.52826027996500358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08385152458792E-2"/>
          <c:y val="0.11914669413836174"/>
          <c:w val="0.6693840921666796"/>
          <c:h val="0.843490874751290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собственные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6874</c:v>
                </c:pt>
                <c:pt idx="1">
                  <c:v>7493</c:v>
                </c:pt>
                <c:pt idx="2">
                  <c:v>7561</c:v>
                </c:pt>
                <c:pt idx="3">
                  <c:v>7824</c:v>
                </c:pt>
                <c:pt idx="4">
                  <c:v>8182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7760</c:v>
                </c:pt>
                <c:pt idx="1">
                  <c:v>8978</c:v>
                </c:pt>
                <c:pt idx="2">
                  <c:v>2033</c:v>
                </c:pt>
                <c:pt idx="3">
                  <c:v>1700</c:v>
                </c:pt>
                <c:pt idx="4">
                  <c:v>804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Профицит/Дефицит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119</c:v>
                </c:pt>
                <c:pt idx="1">
                  <c:v>-92</c:v>
                </c:pt>
                <c:pt idx="2">
                  <c:v>0</c:v>
                </c:pt>
                <c:pt idx="3">
                  <c:v>63</c:v>
                </c:pt>
                <c:pt idx="4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958016"/>
        <c:axId val="210958408"/>
      </c:barChart>
      <c:catAx>
        <c:axId val="21095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58408"/>
        <c:crosses val="autoZero"/>
        <c:auto val="1"/>
        <c:lblAlgn val="ctr"/>
        <c:lblOffset val="100"/>
        <c:noMultiLvlLbl val="0"/>
      </c:catAx>
      <c:valAx>
        <c:axId val="210958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58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09247731913963"/>
          <c:y val="0.35503294246767192"/>
          <c:w val="0.25163358332353575"/>
          <c:h val="0.2792446462177603"/>
        </c:manualLayout>
      </c:layout>
      <c:overlay val="0"/>
      <c:txPr>
        <a:bodyPr/>
        <a:lstStyle/>
        <a:p>
          <a:pPr>
            <a:defRPr lang="ru-RU" sz="10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11156288968982E-2"/>
          <c:y val="9.5129786726861204E-2"/>
          <c:w val="0.6784464920564528"/>
          <c:h val="0.640256951766686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dLbls>
            <c:delete val="1"/>
          </c:dLbls>
          <c:val>
            <c:numRef>
              <c:f>Лист1!$A$2:$A$6</c:f>
              <c:numCache>
                <c:formatCode>General</c:formatCode>
                <c:ptCount val="5"/>
                <c:pt idx="0">
                  <c:v>14515</c:v>
                </c:pt>
                <c:pt idx="1">
                  <c:v>16563</c:v>
                </c:pt>
                <c:pt idx="2">
                  <c:v>16278</c:v>
                </c:pt>
                <c:pt idx="3">
                  <c:v>9461</c:v>
                </c:pt>
                <c:pt idx="4">
                  <c:v>8814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0959584"/>
        <c:axId val="210959976"/>
      </c:lineChart>
      <c:catAx>
        <c:axId val="210959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10959976"/>
        <c:crosses val="autoZero"/>
        <c:auto val="1"/>
        <c:lblAlgn val="ctr"/>
        <c:lblOffset val="100"/>
        <c:noMultiLvlLbl val="0"/>
      </c:catAx>
      <c:valAx>
        <c:axId val="210959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0959584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66129074962595014"/>
          <c:y val="0.86062671098125554"/>
          <c:w val="0.2351152312256064"/>
          <c:h val="0.13377726548901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910681444591009E-3"/>
          <c:y val="1.1834028055065394E-3"/>
          <c:w val="0.99840893561899469"/>
          <c:h val="0.9971213708281736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28360692616583166"/>
                  <c:y val="-0.116973927348552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034021890324204E-3"/>
                  <c:y val="6.272514944777440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Налоги</a:t>
                    </a:r>
                  </a:p>
                  <a:p>
                    <a:pPr>
                      <a:defRPr sz="1200" b="1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 на совокупный доход </a:t>
                    </a:r>
                  </a:p>
                  <a:p>
                    <a:pPr>
                      <a:defRPr sz="1200" b="1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(УСН, ЕСХН, ПСН)</a:t>
                    </a:r>
                    <a:r>
                      <a:rPr lang="ru-RU" baseline="0" dirty="0" smtClean="0"/>
                      <a:t>; 7,8%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02432488047909"/>
                      <c:h val="0.138164856216043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5.044015800935886E-2"/>
                  <c:y val="-9.66307023788445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95882161719344"/>
                      <c:h val="4.93324824035198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4715674427102896E-2"/>
                  <c:y val="3.3057782290203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62817667708845"/>
                      <c:h val="4.0008473701823664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7130619701291757E-2"/>
                  <c:y val="6.78109723759725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9374607359667315E-2"/>
                  <c:y val="-2.68152388486901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2796453017514531"/>
                  <c:y val="-0.139012493370744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0754222368033207"/>
                  <c:y val="-0.135108890672560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75784857401453"/>
                      <c:h val="8.6967572072184501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0.35517497518025309"/>
                  <c:y val="-7.627723688580591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Доходы от продажи земельных </a:t>
                    </a:r>
                    <a:r>
                      <a:rPr lang="ru-RU" dirty="0" smtClean="0"/>
                      <a:t>участков;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0,3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39239295573331"/>
                      <c:h val="9.0527648121923057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0.46302647982683415"/>
                  <c:y val="-3.66317502136411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4132506467446"/>
                      <c:h val="3.7635089668664634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.27788512930683895"/>
                  <c:y val="6.689256007135051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22125177020149"/>
                      <c:h val="3.933036397806394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spc="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Налоги на совокупный доход (УСН, ЕНВД, ЕСХН, ПСН)</c:v>
                </c:pt>
                <c:pt idx="2">
                  <c:v>НИФЛ</c:v>
                </c:pt>
                <c:pt idx="3">
                  <c:v>Земельный налог</c:v>
                </c:pt>
                <c:pt idx="4">
                  <c:v>Аренда земли</c:v>
                </c:pt>
                <c:pt idx="5">
                  <c:v>Аренда имущества</c:v>
                </c:pt>
                <c:pt idx="6">
                  <c:v>Доходы от размещения рекламы</c:v>
                </c:pt>
                <c:pt idx="7">
                  <c:v>Доходы от реализации имущества</c:v>
                </c:pt>
                <c:pt idx="8">
                  <c:v>Доходы от продажи земельных участков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0.0</c:formatCode>
                <c:ptCount val="11"/>
                <c:pt idx="0">
                  <c:v>60.134640946454432</c:v>
                </c:pt>
                <c:pt idx="1">
                  <c:v>7.8</c:v>
                </c:pt>
                <c:pt idx="2">
                  <c:v>9.3739989551439766</c:v>
                </c:pt>
                <c:pt idx="3">
                  <c:v>8.3148984571840465</c:v>
                </c:pt>
                <c:pt idx="4">
                  <c:v>4.5538001679705316</c:v>
                </c:pt>
                <c:pt idx="5">
                  <c:v>1.1763492199951062</c:v>
                </c:pt>
                <c:pt idx="6">
                  <c:v>2.2245779244397141</c:v>
                </c:pt>
                <c:pt idx="7">
                  <c:v>0.34603252279836283</c:v>
                </c:pt>
                <c:pt idx="8">
                  <c:v>0.30299503362717151</c:v>
                </c:pt>
                <c:pt idx="9">
                  <c:v>0.7984684261690157</c:v>
                </c:pt>
                <c:pt idx="10">
                  <c:v>5.0324897332971821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335346136717573E-3"/>
          <c:y val="0"/>
          <c:w val="0.921609173054861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  <c:pt idx="3">
                  <c:v>Обслуживание госуд. и мун. долга</c:v>
                </c:pt>
                <c:pt idx="4">
                  <c:v>Культура, кинематография</c:v>
                </c:pt>
                <c:pt idx="5">
                  <c:v>ЖКХ и Охрана окружающей среды</c:v>
                </c:pt>
                <c:pt idx="6">
                  <c:v>Общегосударственные вопросы</c:v>
                </c:pt>
                <c:pt idx="7">
                  <c:v>Национальная экономика и Национальная безопасность и правоохр.деятельность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7.17</c:v>
                </c:pt>
                <c:pt idx="1">
                  <c:v>196.46</c:v>
                </c:pt>
                <c:pt idx="2">
                  <c:v>410.71</c:v>
                </c:pt>
                <c:pt idx="3">
                  <c:v>420.04</c:v>
                </c:pt>
                <c:pt idx="4">
                  <c:v>550.38</c:v>
                </c:pt>
                <c:pt idx="5" formatCode="General">
                  <c:v>1056.33</c:v>
                </c:pt>
                <c:pt idx="6">
                  <c:v>1531.42</c:v>
                </c:pt>
                <c:pt idx="7">
                  <c:v>1848.47</c:v>
                </c:pt>
                <c:pt idx="8">
                  <c:v>3572.7599999999998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  <c:pt idx="3">
                  <c:v>Обслуживание госуд. и мун. долга</c:v>
                </c:pt>
                <c:pt idx="4">
                  <c:v>Культура, кинематография</c:v>
                </c:pt>
                <c:pt idx="5">
                  <c:v>ЖКХ и Охрана окружающей среды</c:v>
                </c:pt>
                <c:pt idx="6">
                  <c:v>Общегосударственные вопросы</c:v>
                </c:pt>
                <c:pt idx="7">
                  <c:v>Национальная экономика и Национальная безопасность и правоохр.деятельность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0.00%</c:formatCode>
                <c:ptCount val="9"/>
                <c:pt idx="0">
                  <c:v>7.0000000000000194E-4</c:v>
                </c:pt>
                <c:pt idx="1">
                  <c:v>2.0500000000000001E-2</c:v>
                </c:pt>
                <c:pt idx="2">
                  <c:v>4.2800000000000032E-2</c:v>
                </c:pt>
                <c:pt idx="3">
                  <c:v>4.3800000000000013E-2</c:v>
                </c:pt>
                <c:pt idx="4">
                  <c:v>5.7400000000000034E-2</c:v>
                </c:pt>
                <c:pt idx="5">
                  <c:v>0.1101</c:v>
                </c:pt>
                <c:pt idx="6">
                  <c:v>0.15960000000000021</c:v>
                </c:pt>
                <c:pt idx="7">
                  <c:v>0.19259999999999999</c:v>
                </c:pt>
                <c:pt idx="8">
                  <c:v>0.3724000000000009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8209478578977"/>
          <c:y val="2.8600393607059692E-2"/>
          <c:w val="0.39233203411818068"/>
          <c:h val="0.87371381064164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(проект)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Прочие ГРБС (менее 20 млн.руб)</c:v>
                </c:pt>
                <c:pt idx="1">
                  <c:v>Организационное управление</c:v>
                </c:pt>
                <c:pt idx="2">
                  <c:v>Департамент информационных 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физической 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экономического развития</c:v>
                </c:pt>
                <c:pt idx="9">
                  <c:v>Департамент дорожного хозяйства и транспорта</c:v>
                </c:pt>
                <c:pt idx="10">
                  <c:v>Департамент общественной безопасности</c:v>
                </c:pt>
                <c:pt idx="11">
                  <c:v>Департамент по управлению муниципальным имуществом</c:v>
                </c:pt>
                <c:pt idx="12">
                  <c:v>Департамент финансов</c:v>
                </c:pt>
                <c:pt idx="13">
                  <c:v>Администрация</c:v>
                </c:pt>
                <c:pt idx="14">
                  <c:v>Дума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23</c:v>
                </c:pt>
                <c:pt idx="1">
                  <c:v>215</c:v>
                </c:pt>
                <c:pt idx="2">
                  <c:v>279</c:v>
                </c:pt>
                <c:pt idx="3">
                  <c:v>1006</c:v>
                </c:pt>
                <c:pt idx="4">
                  <c:v>645</c:v>
                </c:pt>
                <c:pt idx="5">
                  <c:v>583</c:v>
                </c:pt>
                <c:pt idx="6">
                  <c:v>2417</c:v>
                </c:pt>
                <c:pt idx="7">
                  <c:v>988</c:v>
                </c:pt>
                <c:pt idx="8">
                  <c:v>28</c:v>
                </c:pt>
                <c:pt idx="9">
                  <c:v>1621</c:v>
                </c:pt>
                <c:pt idx="10">
                  <c:v>149</c:v>
                </c:pt>
                <c:pt idx="11">
                  <c:v>161</c:v>
                </c:pt>
                <c:pt idx="12">
                  <c:v>749</c:v>
                </c:pt>
                <c:pt idx="13">
                  <c:v>604</c:v>
                </c:pt>
                <c:pt idx="14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293760"/>
        <c:axId val="286294544"/>
      </c:barChart>
      <c:catAx>
        <c:axId val="286293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aseline="10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6294544"/>
        <c:crosses val="autoZero"/>
        <c:auto val="1"/>
        <c:lblAlgn val="l"/>
        <c:lblOffset val="100"/>
        <c:noMultiLvlLbl val="0"/>
      </c:catAx>
      <c:valAx>
        <c:axId val="286294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86293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120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6.4</c:v>
                </c:pt>
                <c:pt idx="1">
                  <c:v>8.8000000000000007</c:v>
                </c:pt>
                <c:pt idx="2">
                  <c:v>23.2</c:v>
                </c:pt>
                <c:pt idx="3">
                  <c:v>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93.6</c:v>
                </c:pt>
                <c:pt idx="1">
                  <c:v>91.2</c:v>
                </c:pt>
                <c:pt idx="2">
                  <c:v>76.8</c:v>
                </c:pt>
                <c:pt idx="3">
                  <c:v>62.6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6296112"/>
        <c:axId val="287768152"/>
        <c:axId val="0"/>
      </c:bar3DChart>
      <c:catAx>
        <c:axId val="28629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7768152"/>
        <c:crosses val="autoZero"/>
        <c:auto val="1"/>
        <c:lblAlgn val="ctr"/>
        <c:lblOffset val="100"/>
        <c:noMultiLvlLbl val="0"/>
      </c:catAx>
      <c:valAx>
        <c:axId val="287768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6296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800" b="1" kern="12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n-ea"/>
                <a:cs typeface="+mn-cs"/>
              </a:rPr>
              <a:t>Расходы бюджета на мероприятия по развитию дорожного хозяйства в 2022 году</a:t>
            </a:r>
            <a:endParaRPr lang="ru-RU" sz="1800" b="1" kern="1200" dirty="0">
              <a:solidFill>
                <a:srgbClr val="FF0000"/>
              </a:solidFill>
              <a:latin typeface="Georgia" pitchFamily="18" charset="0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933441738796863"/>
          <c:y val="2.9987510545226672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574385292390476"/>
          <c:y val="9.4093025072916267E-2"/>
          <c:w val="0.62961433323468863"/>
          <c:h val="0.45295348746354192"/>
        </c:manualLayout>
      </c:layout>
      <c:barChart>
        <c:barDir val="col"/>
        <c:grouping val="clustered"/>
        <c:varyColors val="0"/>
        <c:ser>
          <c:idx val="0"/>
          <c:order val="0"/>
          <c:tx>
            <c:v>Фактические расходы 2020 года, млн.руб.</c:v>
          </c:tx>
          <c:invertIfNegative val="0"/>
          <c:cat>
            <c:strRef>
              <c:f>Лист3!$A$3:$A$8</c:f>
              <c:strCache>
                <c:ptCount val="6"/>
                <c:pt idx="0">
                  <c:v>Строительство дорог</c:v>
                </c:pt>
                <c:pt idx="1">
                  <c:v>Реконструкция дорог</c:v>
                </c:pt>
                <c:pt idx="2">
                  <c:v>Содержание улично-дорожной сети</c:v>
                </c:pt>
                <c:pt idx="3">
                  <c:v>Проектно-изыскательские работы</c:v>
                </c:pt>
                <c:pt idx="4">
                  <c:v>Ремонт и капитальный ремонт автомобильных дорог</c:v>
                </c:pt>
                <c:pt idx="5">
                  <c:v>Повышение безопасности дорожного движения</c:v>
                </c:pt>
              </c:strCache>
            </c:strRef>
          </c:cat>
          <c:val>
            <c:numRef>
              <c:f>Лист3!$B$3:$B$8</c:f>
              <c:numCache>
                <c:formatCode>General</c:formatCode>
                <c:ptCount val="6"/>
                <c:pt idx="0" formatCode="0">
                  <c:v>212</c:v>
                </c:pt>
                <c:pt idx="2" formatCode="0.0">
                  <c:v>344.9</c:v>
                </c:pt>
                <c:pt idx="3" formatCode="0.0">
                  <c:v>1</c:v>
                </c:pt>
                <c:pt idx="4" formatCode="0.0">
                  <c:v>668</c:v>
                </c:pt>
                <c:pt idx="5" formatCode="0">
                  <c:v>105</c:v>
                </c:pt>
              </c:numCache>
            </c:numRef>
          </c:val>
        </c:ser>
        <c:ser>
          <c:idx val="1"/>
          <c:order val="1"/>
          <c:tx>
            <c:v>Плановые расходы 2021 года, млн.руб.</c:v>
          </c:tx>
          <c:invertIfNegative val="0"/>
          <c:val>
            <c:numRef>
              <c:f>Лист3!$E$3:$E$8</c:f>
              <c:numCache>
                <c:formatCode>0.0</c:formatCode>
                <c:ptCount val="6"/>
                <c:pt idx="0">
                  <c:v>310.0999999999998</c:v>
                </c:pt>
                <c:pt idx="1">
                  <c:v>66.599999999999994</c:v>
                </c:pt>
                <c:pt idx="2">
                  <c:v>397.8</c:v>
                </c:pt>
                <c:pt idx="3">
                  <c:v>56</c:v>
                </c:pt>
                <c:pt idx="4">
                  <c:v>735.2</c:v>
                </c:pt>
                <c:pt idx="5" formatCode="0">
                  <c:v>169.4</c:v>
                </c:pt>
              </c:numCache>
            </c:numRef>
          </c:val>
        </c:ser>
        <c:ser>
          <c:idx val="2"/>
          <c:order val="2"/>
          <c:tx>
            <c:v>Проект бюджета 2022 года, млн.руб.</c:v>
          </c:tx>
          <c:invertIfNegative val="0"/>
          <c:val>
            <c:numRef>
              <c:f>Лист3!$H$3:$H$8</c:f>
              <c:numCache>
                <c:formatCode>0</c:formatCode>
                <c:ptCount val="6"/>
                <c:pt idx="0" formatCode="0.0">
                  <c:v>10.1</c:v>
                </c:pt>
                <c:pt idx="1">
                  <c:v>7</c:v>
                </c:pt>
                <c:pt idx="2" formatCode="0.0">
                  <c:v>433.6</c:v>
                </c:pt>
                <c:pt idx="3" formatCode="0.0">
                  <c:v>11.2</c:v>
                </c:pt>
                <c:pt idx="4" formatCode="0.0">
                  <c:v>743.1</c:v>
                </c:pt>
                <c:pt idx="5">
                  <c:v>72.599999999999994</c:v>
                </c:pt>
              </c:numCache>
            </c:numRef>
          </c:val>
        </c:ser>
        <c:ser>
          <c:idx val="3"/>
          <c:order val="3"/>
          <c:tx>
            <c:v>Направлена заявка на привлечение средств из областного бюджета, млн.руб.</c:v>
          </c:tx>
          <c:invertIfNegative val="0"/>
          <c:val>
            <c:numRef>
              <c:f>Лист3!$K$3:$K$6</c:f>
              <c:numCache>
                <c:formatCode>0</c:formatCode>
                <c:ptCount val="4"/>
                <c:pt idx="0" formatCode="0.0">
                  <c:v>149</c:v>
                </c:pt>
                <c:pt idx="1">
                  <c:v>138</c:v>
                </c:pt>
                <c:pt idx="2" formatCode="0.0">
                  <c:v>600</c:v>
                </c:pt>
                <c:pt idx="3" formatCode="0.0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143592"/>
        <c:axId val="198143984"/>
      </c:barChart>
      <c:catAx>
        <c:axId val="198143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8143984"/>
        <c:crosses val="autoZero"/>
        <c:auto val="1"/>
        <c:lblAlgn val="ctr"/>
        <c:lblOffset val="100"/>
        <c:noMultiLvlLbl val="0"/>
      </c:catAx>
      <c:valAx>
        <c:axId val="19814398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8143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>
                <a:latin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Cвод!$M$29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Cвод!$L$30:$L$33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Cвод!$M$30:$M$33</c:f>
              <c:numCache>
                <c:formatCode>0.0</c:formatCode>
                <c:ptCount val="3"/>
                <c:pt idx="0">
                  <c:v>32.9</c:v>
                </c:pt>
                <c:pt idx="1">
                  <c:v>224.9</c:v>
                </c:pt>
                <c:pt idx="2">
                  <c:v>76.599999999999994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57-44B6-A9AA-3F4FE1EE95B3}"/>
            </c:ext>
          </c:extLst>
        </c:ser>
        <c:ser>
          <c:idx val="1"/>
          <c:order val="1"/>
          <c:tx>
            <c:strRef>
              <c:f>Cвод!$N$29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Cвод!$L$30:$L$33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Cвод!$N$30:$N$33</c:f>
              <c:numCache>
                <c:formatCode>0.0</c:formatCode>
                <c:ptCount val="3"/>
                <c:pt idx="0">
                  <c:v>463.2</c:v>
                </c:pt>
                <c:pt idx="1">
                  <c:v>330</c:v>
                </c:pt>
                <c:pt idx="2">
                  <c:v>148.30000000000001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57-44B6-A9AA-3F4FE1EE9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7050472"/>
        <c:axId val="287050864"/>
      </c:barChart>
      <c:catAx>
        <c:axId val="28705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050864"/>
        <c:crosses val="autoZero"/>
        <c:auto val="1"/>
        <c:lblAlgn val="ctr"/>
        <c:lblOffset val="100"/>
        <c:noMultiLvlLbl val="0"/>
      </c:catAx>
      <c:valAx>
        <c:axId val="28705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28705047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51841E-52D7-4F18-AA83-852EA41E259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1C254C33-B78E-40D2-9BFC-3213C4008A11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проекта     </a:t>
          </a:r>
          <a:r>
            <a:rPr lang="ru-RU" sz="15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18,5 млн.руб</a:t>
          </a:r>
          <a:r>
            <a:rPr lang="ru-RU" sz="1500" b="1" i="1" dirty="0" smtClean="0">
              <a:solidFill>
                <a:schemeClr val="tx1"/>
              </a:solidFill>
            </a:rPr>
            <a:t>.</a:t>
          </a:r>
          <a:endParaRPr lang="ru-RU" sz="1500" b="1" i="1" dirty="0">
            <a:solidFill>
              <a:schemeClr val="tx1"/>
            </a:solidFill>
          </a:endParaRPr>
        </a:p>
      </dgm:t>
    </dgm:pt>
    <dgm:pt modelId="{560A2C17-E4D7-45DC-A3FA-6CC3BA2B08AA}" type="parTrans" cxnId="{4F31110D-9B7D-4581-AE03-4DAE5BC6B89A}">
      <dgm:prSet/>
      <dgm:spPr/>
      <dgm:t>
        <a:bodyPr/>
        <a:lstStyle/>
        <a:p>
          <a:endParaRPr lang="ru-RU"/>
        </a:p>
      </dgm:t>
    </dgm:pt>
    <dgm:pt modelId="{2363BFB2-7C5F-40BF-B9F7-59FB88E9CC47}" type="sibTrans" cxnId="{4F31110D-9B7D-4581-AE03-4DAE5BC6B89A}">
      <dgm:prSet/>
      <dgm:spPr/>
      <dgm:t>
        <a:bodyPr/>
        <a:lstStyle/>
        <a:p>
          <a:endParaRPr lang="ru-RU"/>
        </a:p>
      </dgm:t>
    </dgm:pt>
    <dgm:pt modelId="{882287A8-53FE-4D55-922D-B37D86C759F6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Физкультура и спорт –</a:t>
          </a:r>
        </a:p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проекта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  <a:r>
            <a:rPr lang="ru-RU" sz="15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2,8 млн.руб.</a:t>
          </a:r>
          <a:endParaRPr lang="ru-RU" sz="15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48E07C-BFE4-43BF-B159-849E0F8B0D58}" type="parTrans" cxnId="{99C0B860-DE28-4C7D-B68C-FE99B067E759}">
      <dgm:prSet/>
      <dgm:spPr/>
      <dgm:t>
        <a:bodyPr/>
        <a:lstStyle/>
        <a:p>
          <a:endParaRPr lang="ru-RU"/>
        </a:p>
      </dgm:t>
    </dgm:pt>
    <dgm:pt modelId="{AD02476C-6C45-4C7C-BC2A-40120626F438}" type="sibTrans" cxnId="{99C0B860-DE28-4C7D-B68C-FE99B067E759}">
      <dgm:prSet/>
      <dgm:spPr/>
      <dgm:t>
        <a:bodyPr/>
        <a:lstStyle/>
        <a:p>
          <a:endParaRPr lang="ru-RU"/>
        </a:p>
      </dgm:t>
    </dgm:pt>
    <dgm:pt modelId="{6098E24C-3F97-44BA-96D7-8BAE98BD4AB9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Городское хозяйство-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проектов                                           </a:t>
          </a: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31,6 млн.руб.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7B3DA8-52CD-4F10-8B9D-8C3148A9925B}" type="parTrans" cxnId="{05B16BD4-B295-45A7-9267-B30B86AC7363}">
      <dgm:prSet/>
      <dgm:spPr/>
      <dgm:t>
        <a:bodyPr/>
        <a:lstStyle/>
        <a:p>
          <a:endParaRPr lang="ru-RU"/>
        </a:p>
      </dgm:t>
    </dgm:pt>
    <dgm:pt modelId="{421384AB-2748-4468-8C4F-91A92B1736EC}" type="sibTrans" cxnId="{05B16BD4-B295-45A7-9267-B30B86AC7363}">
      <dgm:prSet/>
      <dgm:spPr/>
      <dgm:t>
        <a:bodyPr/>
        <a:lstStyle/>
        <a:p>
          <a:endParaRPr lang="ru-RU"/>
        </a:p>
      </dgm:t>
    </dgm:pt>
    <dgm:pt modelId="{5FFF493E-27FD-41CA-8CCA-F5BFEF1B7AD0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проектов </a:t>
          </a:r>
        </a:p>
        <a:p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8,6 млн.руб.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B7C460-9E5A-457E-96D7-FE359AD5B0E3}" type="parTrans" cxnId="{846E0949-9A28-4351-8751-B7AA65ABAF7C}">
      <dgm:prSet/>
      <dgm:spPr/>
      <dgm:t>
        <a:bodyPr/>
        <a:lstStyle/>
        <a:p>
          <a:endParaRPr lang="ru-RU"/>
        </a:p>
      </dgm:t>
    </dgm:pt>
    <dgm:pt modelId="{86675F51-0166-40BF-A5E2-86987E8EA5A3}" type="sibTrans" cxnId="{846E0949-9A28-4351-8751-B7AA65ABAF7C}">
      <dgm:prSet/>
      <dgm:spPr/>
      <dgm:t>
        <a:bodyPr/>
        <a:lstStyle/>
        <a:p>
          <a:endParaRPr lang="ru-RU"/>
        </a:p>
      </dgm:t>
    </dgm:pt>
    <dgm:pt modelId="{47146B67-8EED-4426-8800-A28AB8FEBF98}" type="pres">
      <dgm:prSet presAssocID="{6951841E-52D7-4F18-AA83-852EA41E2598}" presName="linearFlow" presStyleCnt="0">
        <dgm:presLayoutVars>
          <dgm:dir/>
          <dgm:resizeHandles val="exact"/>
        </dgm:presLayoutVars>
      </dgm:prSet>
      <dgm:spPr/>
    </dgm:pt>
    <dgm:pt modelId="{A08941B8-FC2F-485A-938F-0A861188EF1F}" type="pres">
      <dgm:prSet presAssocID="{1C254C33-B78E-40D2-9BFC-3213C4008A11}" presName="composite" presStyleCnt="0"/>
      <dgm:spPr/>
    </dgm:pt>
    <dgm:pt modelId="{59E2874C-4A10-495E-94E4-96B8F68F92D5}" type="pres">
      <dgm:prSet presAssocID="{1C254C33-B78E-40D2-9BFC-3213C4008A11}" presName="imgShp" presStyleLbl="fgImgPlace1" presStyleIdx="0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60A84E08-6877-4D64-82E3-3894A39A7814}" type="pres">
      <dgm:prSet presAssocID="{1C254C33-B78E-40D2-9BFC-3213C4008A11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00881-9510-4337-9F5A-0C906F274031}" type="pres">
      <dgm:prSet presAssocID="{2363BFB2-7C5F-40BF-B9F7-59FB88E9CC47}" presName="spacing" presStyleCnt="0"/>
      <dgm:spPr/>
    </dgm:pt>
    <dgm:pt modelId="{4B22EB49-CD4D-46FB-BD93-3C273F5EA1C9}" type="pres">
      <dgm:prSet presAssocID="{5FFF493E-27FD-41CA-8CCA-F5BFEF1B7AD0}" presName="composite" presStyleCnt="0"/>
      <dgm:spPr/>
    </dgm:pt>
    <dgm:pt modelId="{7918C6B9-BC5D-4BDB-A263-A0460BB11995}" type="pres">
      <dgm:prSet presAssocID="{5FFF493E-27FD-41CA-8CCA-F5BFEF1B7AD0}" presName="imgShp" presStyleLbl="fgImgPlace1" presStyleIdx="1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01600">
            <a:schemeClr val="accent1">
              <a:satMod val="175000"/>
              <a:alpha val="40000"/>
            </a:schemeClr>
          </a:glow>
        </a:effectLst>
      </dgm:spPr>
    </dgm:pt>
    <dgm:pt modelId="{908CEBCD-F62B-448C-A1DE-6857568FDAAC}" type="pres">
      <dgm:prSet presAssocID="{5FFF493E-27FD-41CA-8CCA-F5BFEF1B7AD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F6A3A-CEDF-4222-A1C6-5EED508B0C68}" type="pres">
      <dgm:prSet presAssocID="{86675F51-0166-40BF-A5E2-86987E8EA5A3}" presName="spacing" presStyleCnt="0"/>
      <dgm:spPr/>
    </dgm:pt>
    <dgm:pt modelId="{608CC2DD-F396-4602-B209-4E6215EB6F15}" type="pres">
      <dgm:prSet presAssocID="{882287A8-53FE-4D55-922D-B37D86C759F6}" presName="composite" presStyleCnt="0"/>
      <dgm:spPr/>
    </dgm:pt>
    <dgm:pt modelId="{9A465D45-A787-4D01-ACFB-4A1F001756BE}" type="pres">
      <dgm:prSet presAssocID="{882287A8-53FE-4D55-922D-B37D86C759F6}" presName="imgShp" presStyleLbl="fgImgPlace1" presStyleIdx="2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01600">
            <a:schemeClr val="accent1">
              <a:satMod val="175000"/>
              <a:alpha val="40000"/>
            </a:schemeClr>
          </a:glow>
        </a:effectLst>
      </dgm:spPr>
    </dgm:pt>
    <dgm:pt modelId="{28E8748D-8F91-4377-9160-24046816DD12}" type="pres">
      <dgm:prSet presAssocID="{882287A8-53FE-4D55-922D-B37D86C759F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156DC-E881-471F-9FCF-6A9EA7FF4F10}" type="pres">
      <dgm:prSet presAssocID="{AD02476C-6C45-4C7C-BC2A-40120626F438}" presName="spacing" presStyleCnt="0"/>
      <dgm:spPr/>
    </dgm:pt>
    <dgm:pt modelId="{0D3FDE05-5637-427E-9260-A8476DFDEA2D}" type="pres">
      <dgm:prSet presAssocID="{6098E24C-3F97-44BA-96D7-8BAE98BD4AB9}" presName="composite" presStyleCnt="0"/>
      <dgm:spPr/>
    </dgm:pt>
    <dgm:pt modelId="{809BB3A8-E093-40D5-81C7-52C660299A7B}" type="pres">
      <dgm:prSet presAssocID="{6098E24C-3F97-44BA-96D7-8BAE98BD4AB9}" presName="imgShp" presStyleLbl="fgImgPlace1" presStyleIdx="3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01600">
            <a:schemeClr val="accent1">
              <a:satMod val="175000"/>
              <a:alpha val="40000"/>
            </a:schemeClr>
          </a:glow>
        </a:effectLst>
      </dgm:spPr>
    </dgm:pt>
    <dgm:pt modelId="{E1E889B5-61FB-40EB-A621-11DE7540889A}" type="pres">
      <dgm:prSet presAssocID="{6098E24C-3F97-44BA-96D7-8BAE98BD4AB9}" presName="txShp" presStyleLbl="node1" presStyleIdx="3" presStyleCnt="4" custLinFactNeighborX="-154" custLinFactNeighborY="8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670973-BCA4-499D-92B9-A3D210F4A848}" type="presOf" srcId="{1C254C33-B78E-40D2-9BFC-3213C4008A11}" destId="{60A84E08-6877-4D64-82E3-3894A39A7814}" srcOrd="0" destOrd="0" presId="urn:microsoft.com/office/officeart/2005/8/layout/vList3#1"/>
    <dgm:cxn modelId="{99C0B860-DE28-4C7D-B68C-FE99B067E759}" srcId="{6951841E-52D7-4F18-AA83-852EA41E2598}" destId="{882287A8-53FE-4D55-922D-B37D86C759F6}" srcOrd="2" destOrd="0" parTransId="{3C48E07C-BFE4-43BF-B159-849E0F8B0D58}" sibTransId="{AD02476C-6C45-4C7C-BC2A-40120626F438}"/>
    <dgm:cxn modelId="{E1B82014-40A1-45C2-A445-BF23D60F05B2}" type="presOf" srcId="{882287A8-53FE-4D55-922D-B37D86C759F6}" destId="{28E8748D-8F91-4377-9160-24046816DD12}" srcOrd="0" destOrd="0" presId="urn:microsoft.com/office/officeart/2005/8/layout/vList3#1"/>
    <dgm:cxn modelId="{4F31110D-9B7D-4581-AE03-4DAE5BC6B89A}" srcId="{6951841E-52D7-4F18-AA83-852EA41E2598}" destId="{1C254C33-B78E-40D2-9BFC-3213C4008A11}" srcOrd="0" destOrd="0" parTransId="{560A2C17-E4D7-45DC-A3FA-6CC3BA2B08AA}" sibTransId="{2363BFB2-7C5F-40BF-B9F7-59FB88E9CC47}"/>
    <dgm:cxn modelId="{F1517968-DFEC-47F2-8D03-DBAE3538DA4B}" type="presOf" srcId="{6098E24C-3F97-44BA-96D7-8BAE98BD4AB9}" destId="{E1E889B5-61FB-40EB-A621-11DE7540889A}" srcOrd="0" destOrd="0" presId="urn:microsoft.com/office/officeart/2005/8/layout/vList3#1"/>
    <dgm:cxn modelId="{05B16BD4-B295-45A7-9267-B30B86AC7363}" srcId="{6951841E-52D7-4F18-AA83-852EA41E2598}" destId="{6098E24C-3F97-44BA-96D7-8BAE98BD4AB9}" srcOrd="3" destOrd="0" parTransId="{047B3DA8-52CD-4F10-8B9D-8C3148A9925B}" sibTransId="{421384AB-2748-4468-8C4F-91A92B1736EC}"/>
    <dgm:cxn modelId="{6BB33A40-280C-4338-BE5A-8A90786705AF}" type="presOf" srcId="{5FFF493E-27FD-41CA-8CCA-F5BFEF1B7AD0}" destId="{908CEBCD-F62B-448C-A1DE-6857568FDAAC}" srcOrd="0" destOrd="0" presId="urn:microsoft.com/office/officeart/2005/8/layout/vList3#1"/>
    <dgm:cxn modelId="{C9224709-49E1-46E7-A462-0F546158B6A5}" type="presOf" srcId="{6951841E-52D7-4F18-AA83-852EA41E2598}" destId="{47146B67-8EED-4426-8800-A28AB8FEBF98}" srcOrd="0" destOrd="0" presId="urn:microsoft.com/office/officeart/2005/8/layout/vList3#1"/>
    <dgm:cxn modelId="{846E0949-9A28-4351-8751-B7AA65ABAF7C}" srcId="{6951841E-52D7-4F18-AA83-852EA41E2598}" destId="{5FFF493E-27FD-41CA-8CCA-F5BFEF1B7AD0}" srcOrd="1" destOrd="0" parTransId="{CDB7C460-9E5A-457E-96D7-FE359AD5B0E3}" sibTransId="{86675F51-0166-40BF-A5E2-86987E8EA5A3}"/>
    <dgm:cxn modelId="{ED1E5773-A857-4C82-9A8D-5612F24E3274}" type="presParOf" srcId="{47146B67-8EED-4426-8800-A28AB8FEBF98}" destId="{A08941B8-FC2F-485A-938F-0A861188EF1F}" srcOrd="0" destOrd="0" presId="urn:microsoft.com/office/officeart/2005/8/layout/vList3#1"/>
    <dgm:cxn modelId="{9BA323B3-A14B-45BC-8F10-B2AE635A0C6B}" type="presParOf" srcId="{A08941B8-FC2F-485A-938F-0A861188EF1F}" destId="{59E2874C-4A10-495E-94E4-96B8F68F92D5}" srcOrd="0" destOrd="0" presId="urn:microsoft.com/office/officeart/2005/8/layout/vList3#1"/>
    <dgm:cxn modelId="{AFC6F6A1-5D63-4271-9A52-2CE1FC819550}" type="presParOf" srcId="{A08941B8-FC2F-485A-938F-0A861188EF1F}" destId="{60A84E08-6877-4D64-82E3-3894A39A7814}" srcOrd="1" destOrd="0" presId="urn:microsoft.com/office/officeart/2005/8/layout/vList3#1"/>
    <dgm:cxn modelId="{F8373E92-F387-4C93-885C-C6BDFDA3B2DA}" type="presParOf" srcId="{47146B67-8EED-4426-8800-A28AB8FEBF98}" destId="{E4700881-9510-4337-9F5A-0C906F274031}" srcOrd="1" destOrd="0" presId="urn:microsoft.com/office/officeart/2005/8/layout/vList3#1"/>
    <dgm:cxn modelId="{30FA644C-8BF3-4E52-A097-20C07E5199FC}" type="presParOf" srcId="{47146B67-8EED-4426-8800-A28AB8FEBF98}" destId="{4B22EB49-CD4D-46FB-BD93-3C273F5EA1C9}" srcOrd="2" destOrd="0" presId="urn:microsoft.com/office/officeart/2005/8/layout/vList3#1"/>
    <dgm:cxn modelId="{1D543F91-CA72-4723-AC41-301477C411DD}" type="presParOf" srcId="{4B22EB49-CD4D-46FB-BD93-3C273F5EA1C9}" destId="{7918C6B9-BC5D-4BDB-A263-A0460BB11995}" srcOrd="0" destOrd="0" presId="urn:microsoft.com/office/officeart/2005/8/layout/vList3#1"/>
    <dgm:cxn modelId="{F159B32C-64A7-4071-B59A-3A46CEDD019F}" type="presParOf" srcId="{4B22EB49-CD4D-46FB-BD93-3C273F5EA1C9}" destId="{908CEBCD-F62B-448C-A1DE-6857568FDAAC}" srcOrd="1" destOrd="0" presId="urn:microsoft.com/office/officeart/2005/8/layout/vList3#1"/>
    <dgm:cxn modelId="{E024D348-7868-4783-8E8F-975F798B2A93}" type="presParOf" srcId="{47146B67-8EED-4426-8800-A28AB8FEBF98}" destId="{367F6A3A-CEDF-4222-A1C6-5EED508B0C68}" srcOrd="3" destOrd="0" presId="urn:microsoft.com/office/officeart/2005/8/layout/vList3#1"/>
    <dgm:cxn modelId="{D533A98D-782F-4BDE-B7CB-826D74F43AFA}" type="presParOf" srcId="{47146B67-8EED-4426-8800-A28AB8FEBF98}" destId="{608CC2DD-F396-4602-B209-4E6215EB6F15}" srcOrd="4" destOrd="0" presId="urn:microsoft.com/office/officeart/2005/8/layout/vList3#1"/>
    <dgm:cxn modelId="{EF7D6226-0E18-4FA4-9795-A1C338B0A838}" type="presParOf" srcId="{608CC2DD-F396-4602-B209-4E6215EB6F15}" destId="{9A465D45-A787-4D01-ACFB-4A1F001756BE}" srcOrd="0" destOrd="0" presId="urn:microsoft.com/office/officeart/2005/8/layout/vList3#1"/>
    <dgm:cxn modelId="{EBDF747F-75A7-4E8B-899C-7F50C0AD9139}" type="presParOf" srcId="{608CC2DD-F396-4602-B209-4E6215EB6F15}" destId="{28E8748D-8F91-4377-9160-24046816DD12}" srcOrd="1" destOrd="0" presId="urn:microsoft.com/office/officeart/2005/8/layout/vList3#1"/>
    <dgm:cxn modelId="{E0089B3A-BD41-48BD-A4E7-BD5A2DFC9B39}" type="presParOf" srcId="{47146B67-8EED-4426-8800-A28AB8FEBF98}" destId="{ECA156DC-E881-471F-9FCF-6A9EA7FF4F10}" srcOrd="5" destOrd="0" presId="urn:microsoft.com/office/officeart/2005/8/layout/vList3#1"/>
    <dgm:cxn modelId="{6FC8203D-30AB-4507-BB8C-3B1FFFAFB075}" type="presParOf" srcId="{47146B67-8EED-4426-8800-A28AB8FEBF98}" destId="{0D3FDE05-5637-427E-9260-A8476DFDEA2D}" srcOrd="6" destOrd="0" presId="urn:microsoft.com/office/officeart/2005/8/layout/vList3#1"/>
    <dgm:cxn modelId="{82F5F7F8-E01A-4A12-BFFF-49FF5F138C24}" type="presParOf" srcId="{0D3FDE05-5637-427E-9260-A8476DFDEA2D}" destId="{809BB3A8-E093-40D5-81C7-52C660299A7B}" srcOrd="0" destOrd="0" presId="urn:microsoft.com/office/officeart/2005/8/layout/vList3#1"/>
    <dgm:cxn modelId="{FAEF5541-A41A-40D2-921B-5B4E21554D8A}" type="presParOf" srcId="{0D3FDE05-5637-427E-9260-A8476DFDEA2D}" destId="{E1E889B5-61FB-40EB-A621-11DE7540889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51841E-52D7-4F18-AA83-852EA41E2598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1C254C33-B78E-40D2-9BFC-3213C4008A11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Образование –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   </a:t>
          </a:r>
        </a:p>
        <a:p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5,3 млн.руб.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0A2C17-E4D7-45DC-A3FA-6CC3BA2B08AA}" type="parTrans" cxnId="{4F31110D-9B7D-4581-AE03-4DAE5BC6B89A}">
      <dgm:prSet/>
      <dgm:spPr/>
      <dgm:t>
        <a:bodyPr/>
        <a:lstStyle/>
        <a:p>
          <a:endParaRPr lang="ru-RU"/>
        </a:p>
      </dgm:t>
    </dgm:pt>
    <dgm:pt modelId="{2363BFB2-7C5F-40BF-B9F7-59FB88E9CC47}" type="sibTrans" cxnId="{4F31110D-9B7D-4581-AE03-4DAE5BC6B89A}">
      <dgm:prSet/>
      <dgm:spPr/>
      <dgm:t>
        <a:bodyPr/>
        <a:lstStyle/>
        <a:p>
          <a:endParaRPr lang="ru-RU"/>
        </a:p>
      </dgm:t>
    </dgm:pt>
    <dgm:pt modelId="{882287A8-53FE-4D55-922D-B37D86C759F6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Физкультура и спорт –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проекта                                                       </a:t>
          </a: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 млн.руб.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48E07C-BFE4-43BF-B159-849E0F8B0D58}" type="parTrans" cxnId="{99C0B860-DE28-4C7D-B68C-FE99B067E759}">
      <dgm:prSet/>
      <dgm:spPr/>
      <dgm:t>
        <a:bodyPr/>
        <a:lstStyle/>
        <a:p>
          <a:endParaRPr lang="ru-RU"/>
        </a:p>
      </dgm:t>
    </dgm:pt>
    <dgm:pt modelId="{AD02476C-6C45-4C7C-BC2A-40120626F438}" type="sibTrans" cxnId="{99C0B860-DE28-4C7D-B68C-FE99B067E759}">
      <dgm:prSet/>
      <dgm:spPr/>
      <dgm:t>
        <a:bodyPr/>
        <a:lstStyle/>
        <a:p>
          <a:endParaRPr lang="ru-RU"/>
        </a:p>
      </dgm:t>
    </dgm:pt>
    <dgm:pt modelId="{6098E24C-3F97-44BA-96D7-8BAE98BD4AB9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Городское хозяйство-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проектов                                           </a:t>
          </a: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17,1млн.руб.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7B3DA8-52CD-4F10-8B9D-8C3148A9925B}" type="parTrans" cxnId="{05B16BD4-B295-45A7-9267-B30B86AC7363}">
      <dgm:prSet/>
      <dgm:spPr/>
      <dgm:t>
        <a:bodyPr/>
        <a:lstStyle/>
        <a:p>
          <a:endParaRPr lang="ru-RU"/>
        </a:p>
      </dgm:t>
    </dgm:pt>
    <dgm:pt modelId="{421384AB-2748-4468-8C4F-91A92B1736EC}" type="sibTrans" cxnId="{05B16BD4-B295-45A7-9267-B30B86AC7363}">
      <dgm:prSet/>
      <dgm:spPr/>
      <dgm:t>
        <a:bodyPr/>
        <a:lstStyle/>
        <a:p>
          <a:endParaRPr lang="ru-RU"/>
        </a:p>
      </dgm:t>
    </dgm:pt>
    <dgm:pt modelId="{5FFF493E-27FD-41CA-8CCA-F5BFEF1B7AD0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проектов </a:t>
          </a:r>
        </a:p>
        <a:p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27 млн.руб.</a:t>
          </a:r>
          <a:endParaRPr lang="ru-RU" sz="14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B7C460-9E5A-457E-96D7-FE359AD5B0E3}" type="parTrans" cxnId="{846E0949-9A28-4351-8751-B7AA65ABAF7C}">
      <dgm:prSet/>
      <dgm:spPr/>
      <dgm:t>
        <a:bodyPr/>
        <a:lstStyle/>
        <a:p>
          <a:endParaRPr lang="ru-RU"/>
        </a:p>
      </dgm:t>
    </dgm:pt>
    <dgm:pt modelId="{86675F51-0166-40BF-A5E2-86987E8EA5A3}" type="sibTrans" cxnId="{846E0949-9A28-4351-8751-B7AA65ABAF7C}">
      <dgm:prSet/>
      <dgm:spPr/>
      <dgm:t>
        <a:bodyPr/>
        <a:lstStyle/>
        <a:p>
          <a:endParaRPr lang="ru-RU"/>
        </a:p>
      </dgm:t>
    </dgm:pt>
    <dgm:pt modelId="{47146B67-8EED-4426-8800-A28AB8FEBF98}" type="pres">
      <dgm:prSet presAssocID="{6951841E-52D7-4F18-AA83-852EA41E2598}" presName="linearFlow" presStyleCnt="0">
        <dgm:presLayoutVars>
          <dgm:dir/>
          <dgm:resizeHandles val="exact"/>
        </dgm:presLayoutVars>
      </dgm:prSet>
      <dgm:spPr/>
    </dgm:pt>
    <dgm:pt modelId="{A08941B8-FC2F-485A-938F-0A861188EF1F}" type="pres">
      <dgm:prSet presAssocID="{1C254C33-B78E-40D2-9BFC-3213C4008A11}" presName="composite" presStyleCnt="0"/>
      <dgm:spPr/>
    </dgm:pt>
    <dgm:pt modelId="{59E2874C-4A10-495E-94E4-96B8F68F92D5}" type="pres">
      <dgm:prSet presAssocID="{1C254C33-B78E-40D2-9BFC-3213C4008A11}" presName="imgShp" presStyleLbl="fgImgPlace1" presStyleIdx="0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01600">
            <a:schemeClr val="accent1">
              <a:satMod val="175000"/>
              <a:alpha val="40000"/>
            </a:schemeClr>
          </a:glow>
        </a:effectLst>
      </dgm:spPr>
    </dgm:pt>
    <dgm:pt modelId="{60A84E08-6877-4D64-82E3-3894A39A7814}" type="pres">
      <dgm:prSet presAssocID="{1C254C33-B78E-40D2-9BFC-3213C4008A11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00881-9510-4337-9F5A-0C906F274031}" type="pres">
      <dgm:prSet presAssocID="{2363BFB2-7C5F-40BF-B9F7-59FB88E9CC47}" presName="spacing" presStyleCnt="0"/>
      <dgm:spPr/>
    </dgm:pt>
    <dgm:pt modelId="{4B22EB49-CD4D-46FB-BD93-3C273F5EA1C9}" type="pres">
      <dgm:prSet presAssocID="{5FFF493E-27FD-41CA-8CCA-F5BFEF1B7AD0}" presName="composite" presStyleCnt="0"/>
      <dgm:spPr/>
    </dgm:pt>
    <dgm:pt modelId="{7918C6B9-BC5D-4BDB-A263-A0460BB11995}" type="pres">
      <dgm:prSet presAssocID="{5FFF493E-27FD-41CA-8CCA-F5BFEF1B7AD0}" presName="imgShp" presStyleLbl="fgImgPlace1" presStyleIdx="1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01600">
            <a:schemeClr val="accent1">
              <a:satMod val="175000"/>
              <a:alpha val="40000"/>
            </a:schemeClr>
          </a:glow>
        </a:effectLst>
      </dgm:spPr>
    </dgm:pt>
    <dgm:pt modelId="{908CEBCD-F62B-448C-A1DE-6857568FDAAC}" type="pres">
      <dgm:prSet presAssocID="{5FFF493E-27FD-41CA-8CCA-F5BFEF1B7AD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F6A3A-CEDF-4222-A1C6-5EED508B0C68}" type="pres">
      <dgm:prSet presAssocID="{86675F51-0166-40BF-A5E2-86987E8EA5A3}" presName="spacing" presStyleCnt="0"/>
      <dgm:spPr/>
    </dgm:pt>
    <dgm:pt modelId="{608CC2DD-F396-4602-B209-4E6215EB6F15}" type="pres">
      <dgm:prSet presAssocID="{882287A8-53FE-4D55-922D-B37D86C759F6}" presName="composite" presStyleCnt="0"/>
      <dgm:spPr/>
    </dgm:pt>
    <dgm:pt modelId="{9A465D45-A787-4D01-ACFB-4A1F001756BE}" type="pres">
      <dgm:prSet presAssocID="{882287A8-53FE-4D55-922D-B37D86C759F6}" presName="imgShp" presStyleLbl="fgImgPlace1" presStyleIdx="2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01600">
            <a:schemeClr val="accent1">
              <a:satMod val="175000"/>
              <a:alpha val="40000"/>
            </a:schemeClr>
          </a:glow>
        </a:effectLst>
      </dgm:spPr>
    </dgm:pt>
    <dgm:pt modelId="{28E8748D-8F91-4377-9160-24046816DD12}" type="pres">
      <dgm:prSet presAssocID="{882287A8-53FE-4D55-922D-B37D86C759F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156DC-E881-471F-9FCF-6A9EA7FF4F10}" type="pres">
      <dgm:prSet presAssocID="{AD02476C-6C45-4C7C-BC2A-40120626F438}" presName="spacing" presStyleCnt="0"/>
      <dgm:spPr/>
    </dgm:pt>
    <dgm:pt modelId="{0D3FDE05-5637-427E-9260-A8476DFDEA2D}" type="pres">
      <dgm:prSet presAssocID="{6098E24C-3F97-44BA-96D7-8BAE98BD4AB9}" presName="composite" presStyleCnt="0"/>
      <dgm:spPr/>
    </dgm:pt>
    <dgm:pt modelId="{809BB3A8-E093-40D5-81C7-52C660299A7B}" type="pres">
      <dgm:prSet presAssocID="{6098E24C-3F97-44BA-96D7-8BAE98BD4AB9}" presName="imgShp" presStyleLbl="fgImgPlace1" presStyleIdx="3" presStyleCnt="4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2700000" scaled="1"/>
          <a:tileRect/>
        </a:gradFill>
        <a:effectLst>
          <a:glow rad="139700">
            <a:schemeClr val="accent1">
              <a:satMod val="175000"/>
              <a:alpha val="40000"/>
            </a:schemeClr>
          </a:glow>
        </a:effectLst>
      </dgm:spPr>
    </dgm:pt>
    <dgm:pt modelId="{E1E889B5-61FB-40EB-A621-11DE7540889A}" type="pres">
      <dgm:prSet presAssocID="{6098E24C-3F97-44BA-96D7-8BAE98BD4AB9}" presName="txShp" presStyleLbl="node1" presStyleIdx="3" presStyleCnt="4" custScaleY="95853" custLinFactNeighborX="-154" custLinFactNeighborY="8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17B7A5-849D-42D3-92BC-072F830E7C7A}" type="presOf" srcId="{5FFF493E-27FD-41CA-8CCA-F5BFEF1B7AD0}" destId="{908CEBCD-F62B-448C-A1DE-6857568FDAAC}" srcOrd="0" destOrd="0" presId="urn:microsoft.com/office/officeart/2005/8/layout/vList3#2"/>
    <dgm:cxn modelId="{99C0B860-DE28-4C7D-B68C-FE99B067E759}" srcId="{6951841E-52D7-4F18-AA83-852EA41E2598}" destId="{882287A8-53FE-4D55-922D-B37D86C759F6}" srcOrd="2" destOrd="0" parTransId="{3C48E07C-BFE4-43BF-B159-849E0F8B0D58}" sibTransId="{AD02476C-6C45-4C7C-BC2A-40120626F438}"/>
    <dgm:cxn modelId="{78598F7D-77A8-4C7C-B139-9B2E41013F7A}" type="presOf" srcId="{6951841E-52D7-4F18-AA83-852EA41E2598}" destId="{47146B67-8EED-4426-8800-A28AB8FEBF98}" srcOrd="0" destOrd="0" presId="urn:microsoft.com/office/officeart/2005/8/layout/vList3#2"/>
    <dgm:cxn modelId="{B2255958-AA81-4C47-A935-107A87D382F8}" type="presOf" srcId="{882287A8-53FE-4D55-922D-B37D86C759F6}" destId="{28E8748D-8F91-4377-9160-24046816DD12}" srcOrd="0" destOrd="0" presId="urn:microsoft.com/office/officeart/2005/8/layout/vList3#2"/>
    <dgm:cxn modelId="{044E4908-2FE8-446F-A09B-613B219FED07}" type="presOf" srcId="{6098E24C-3F97-44BA-96D7-8BAE98BD4AB9}" destId="{E1E889B5-61FB-40EB-A621-11DE7540889A}" srcOrd="0" destOrd="0" presId="urn:microsoft.com/office/officeart/2005/8/layout/vList3#2"/>
    <dgm:cxn modelId="{4F31110D-9B7D-4581-AE03-4DAE5BC6B89A}" srcId="{6951841E-52D7-4F18-AA83-852EA41E2598}" destId="{1C254C33-B78E-40D2-9BFC-3213C4008A11}" srcOrd="0" destOrd="0" parTransId="{560A2C17-E4D7-45DC-A3FA-6CC3BA2B08AA}" sibTransId="{2363BFB2-7C5F-40BF-B9F7-59FB88E9CC47}"/>
    <dgm:cxn modelId="{05B16BD4-B295-45A7-9267-B30B86AC7363}" srcId="{6951841E-52D7-4F18-AA83-852EA41E2598}" destId="{6098E24C-3F97-44BA-96D7-8BAE98BD4AB9}" srcOrd="3" destOrd="0" parTransId="{047B3DA8-52CD-4F10-8B9D-8C3148A9925B}" sibTransId="{421384AB-2748-4468-8C4F-91A92B1736EC}"/>
    <dgm:cxn modelId="{846E0949-9A28-4351-8751-B7AA65ABAF7C}" srcId="{6951841E-52D7-4F18-AA83-852EA41E2598}" destId="{5FFF493E-27FD-41CA-8CCA-F5BFEF1B7AD0}" srcOrd="1" destOrd="0" parTransId="{CDB7C460-9E5A-457E-96D7-FE359AD5B0E3}" sibTransId="{86675F51-0166-40BF-A5E2-86987E8EA5A3}"/>
    <dgm:cxn modelId="{99D4712A-60A1-405B-BE6F-DCF73991D0FF}" type="presOf" srcId="{1C254C33-B78E-40D2-9BFC-3213C4008A11}" destId="{60A84E08-6877-4D64-82E3-3894A39A7814}" srcOrd="0" destOrd="0" presId="urn:microsoft.com/office/officeart/2005/8/layout/vList3#2"/>
    <dgm:cxn modelId="{AF31B50D-E710-40E1-AE6F-8A29C0D99225}" type="presParOf" srcId="{47146B67-8EED-4426-8800-A28AB8FEBF98}" destId="{A08941B8-FC2F-485A-938F-0A861188EF1F}" srcOrd="0" destOrd="0" presId="urn:microsoft.com/office/officeart/2005/8/layout/vList3#2"/>
    <dgm:cxn modelId="{10B11EEA-57B7-4C92-8436-9F41F344AB57}" type="presParOf" srcId="{A08941B8-FC2F-485A-938F-0A861188EF1F}" destId="{59E2874C-4A10-495E-94E4-96B8F68F92D5}" srcOrd="0" destOrd="0" presId="urn:microsoft.com/office/officeart/2005/8/layout/vList3#2"/>
    <dgm:cxn modelId="{9AD72880-5267-4B76-BC23-CB841C791E04}" type="presParOf" srcId="{A08941B8-FC2F-485A-938F-0A861188EF1F}" destId="{60A84E08-6877-4D64-82E3-3894A39A7814}" srcOrd="1" destOrd="0" presId="urn:microsoft.com/office/officeart/2005/8/layout/vList3#2"/>
    <dgm:cxn modelId="{CEC58AC2-5374-418C-B8D8-0CD79346CE37}" type="presParOf" srcId="{47146B67-8EED-4426-8800-A28AB8FEBF98}" destId="{E4700881-9510-4337-9F5A-0C906F274031}" srcOrd="1" destOrd="0" presId="urn:microsoft.com/office/officeart/2005/8/layout/vList3#2"/>
    <dgm:cxn modelId="{DB6CEA19-C404-457D-A854-D088F76ADAD3}" type="presParOf" srcId="{47146B67-8EED-4426-8800-A28AB8FEBF98}" destId="{4B22EB49-CD4D-46FB-BD93-3C273F5EA1C9}" srcOrd="2" destOrd="0" presId="urn:microsoft.com/office/officeart/2005/8/layout/vList3#2"/>
    <dgm:cxn modelId="{26E22330-F761-45AB-9BF4-9C9E88C97375}" type="presParOf" srcId="{4B22EB49-CD4D-46FB-BD93-3C273F5EA1C9}" destId="{7918C6B9-BC5D-4BDB-A263-A0460BB11995}" srcOrd="0" destOrd="0" presId="urn:microsoft.com/office/officeart/2005/8/layout/vList3#2"/>
    <dgm:cxn modelId="{B23ACB19-DC85-490E-AE78-248259FAF47C}" type="presParOf" srcId="{4B22EB49-CD4D-46FB-BD93-3C273F5EA1C9}" destId="{908CEBCD-F62B-448C-A1DE-6857568FDAAC}" srcOrd="1" destOrd="0" presId="urn:microsoft.com/office/officeart/2005/8/layout/vList3#2"/>
    <dgm:cxn modelId="{87EA35A4-D176-45A9-94D1-36E051A7F7FA}" type="presParOf" srcId="{47146B67-8EED-4426-8800-A28AB8FEBF98}" destId="{367F6A3A-CEDF-4222-A1C6-5EED508B0C68}" srcOrd="3" destOrd="0" presId="urn:microsoft.com/office/officeart/2005/8/layout/vList3#2"/>
    <dgm:cxn modelId="{0F1C1DB7-3237-45FC-AEF3-F1751DF0866B}" type="presParOf" srcId="{47146B67-8EED-4426-8800-A28AB8FEBF98}" destId="{608CC2DD-F396-4602-B209-4E6215EB6F15}" srcOrd="4" destOrd="0" presId="urn:microsoft.com/office/officeart/2005/8/layout/vList3#2"/>
    <dgm:cxn modelId="{C3F369F7-C56A-46BA-B57E-393EA7F93F79}" type="presParOf" srcId="{608CC2DD-F396-4602-B209-4E6215EB6F15}" destId="{9A465D45-A787-4D01-ACFB-4A1F001756BE}" srcOrd="0" destOrd="0" presId="urn:microsoft.com/office/officeart/2005/8/layout/vList3#2"/>
    <dgm:cxn modelId="{97E6DF93-B627-4B14-B36B-B92312DD9B59}" type="presParOf" srcId="{608CC2DD-F396-4602-B209-4E6215EB6F15}" destId="{28E8748D-8F91-4377-9160-24046816DD12}" srcOrd="1" destOrd="0" presId="urn:microsoft.com/office/officeart/2005/8/layout/vList3#2"/>
    <dgm:cxn modelId="{34B6DD43-3FEB-4A86-9B3B-674001014627}" type="presParOf" srcId="{47146B67-8EED-4426-8800-A28AB8FEBF98}" destId="{ECA156DC-E881-471F-9FCF-6A9EA7FF4F10}" srcOrd="5" destOrd="0" presId="urn:microsoft.com/office/officeart/2005/8/layout/vList3#2"/>
    <dgm:cxn modelId="{532B28F5-C91C-447E-9B13-0BC43E77BFA6}" type="presParOf" srcId="{47146B67-8EED-4426-8800-A28AB8FEBF98}" destId="{0D3FDE05-5637-427E-9260-A8476DFDEA2D}" srcOrd="6" destOrd="0" presId="urn:microsoft.com/office/officeart/2005/8/layout/vList3#2"/>
    <dgm:cxn modelId="{C7CCDF82-88A3-4B08-96BA-B4AF6695B6D9}" type="presParOf" srcId="{0D3FDE05-5637-427E-9260-A8476DFDEA2D}" destId="{809BB3A8-E093-40D5-81C7-52C660299A7B}" srcOrd="0" destOrd="0" presId="urn:microsoft.com/office/officeart/2005/8/layout/vList3#2"/>
    <dgm:cxn modelId="{4A10DE31-35D3-4A9D-A286-8FD792687006}" type="presParOf" srcId="{0D3FDE05-5637-427E-9260-A8476DFDEA2D}" destId="{E1E889B5-61FB-40EB-A621-11DE7540889A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AB7F16-D10A-4CC8-B0E7-ECD8EDB92AA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F32235-829C-4077-BD70-D39F2296A3C1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b="1" dirty="0" smtClean="0"/>
            <a:t>Ожидаемое поступление из вышестоящего бюджета -3 454,7</a:t>
          </a:r>
          <a:r>
            <a:rPr lang="ru-RU" b="1" dirty="0" smtClean="0">
              <a:solidFill>
                <a:schemeClr val="bg1"/>
              </a:solidFill>
            </a:rPr>
            <a:t> млн.руб.</a:t>
          </a:r>
          <a:endParaRPr lang="ru-RU" dirty="0">
            <a:solidFill>
              <a:schemeClr val="bg1"/>
            </a:solidFill>
          </a:endParaRPr>
        </a:p>
      </dgm:t>
    </dgm:pt>
    <dgm:pt modelId="{2F1619AD-CA41-45DD-A7D8-15969A27085D}" type="parTrans" cxnId="{87C9E157-A075-4E41-B9D3-56C41DFC7E55}">
      <dgm:prSet/>
      <dgm:spPr/>
      <dgm:t>
        <a:bodyPr/>
        <a:lstStyle/>
        <a:p>
          <a:endParaRPr lang="ru-RU"/>
        </a:p>
      </dgm:t>
    </dgm:pt>
    <dgm:pt modelId="{27C04228-84BA-44FB-95CD-DCFD1A68D8D1}" type="sibTrans" cxnId="{87C9E157-A075-4E41-B9D3-56C41DFC7E55}">
      <dgm:prSet/>
      <dgm:spPr>
        <a:solidFill>
          <a:srgbClr val="A2C2E8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EC0F306F-C65E-498C-A3D8-FBA5551BB7D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b="1" dirty="0" smtClean="0"/>
            <a:t>Софинансирование из бюджета городского округа </a:t>
          </a:r>
          <a:r>
            <a:rPr lang="ru-RU" b="1" smtClean="0"/>
            <a:t>– 333,5</a:t>
          </a:r>
          <a:r>
            <a:rPr lang="ru-RU" b="1" smtClean="0">
              <a:solidFill>
                <a:schemeClr val="bg1"/>
              </a:solidFill>
            </a:rPr>
            <a:t> </a:t>
          </a:r>
          <a:r>
            <a:rPr lang="ru-RU" b="1" dirty="0" smtClean="0">
              <a:solidFill>
                <a:schemeClr val="bg1"/>
              </a:solidFill>
            </a:rPr>
            <a:t>млн.руб.</a:t>
          </a:r>
          <a:endParaRPr lang="ru-RU" dirty="0">
            <a:solidFill>
              <a:schemeClr val="bg1"/>
            </a:solidFill>
          </a:endParaRPr>
        </a:p>
      </dgm:t>
    </dgm:pt>
    <dgm:pt modelId="{266D81CC-A1D5-4D57-8BB2-581801F764AE}" type="parTrans" cxnId="{7DBB5039-3371-451E-A653-4C0A88BC908B}">
      <dgm:prSet/>
      <dgm:spPr/>
      <dgm:t>
        <a:bodyPr/>
        <a:lstStyle/>
        <a:p>
          <a:endParaRPr lang="ru-RU"/>
        </a:p>
      </dgm:t>
    </dgm:pt>
    <dgm:pt modelId="{2605FC6D-ADA9-496D-9F68-677F3161FD62}" type="sibTrans" cxnId="{7DBB5039-3371-451E-A653-4C0A88BC908B}">
      <dgm:prSet/>
      <dgm:spPr/>
      <dgm:t>
        <a:bodyPr/>
        <a:lstStyle/>
        <a:p>
          <a:endParaRPr lang="ru-RU"/>
        </a:p>
      </dgm:t>
    </dgm:pt>
    <dgm:pt modelId="{672F3C4E-3B5A-42EC-AFDB-43EEB18798A0}" type="pres">
      <dgm:prSet presAssocID="{9BAB7F16-D10A-4CC8-B0E7-ECD8EDB92A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4B75D-B6D3-4088-A8E4-2C86E78523C3}" type="pres">
      <dgm:prSet presAssocID="{A4F32235-829C-4077-BD70-D39F2296A3C1}" presName="node" presStyleLbl="node1" presStyleIdx="0" presStyleCnt="2" custLinFactNeighborX="-117" custLinFactNeighborY="-1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3B0FB-9216-4199-8684-C7F2CC6F6D6B}" type="pres">
      <dgm:prSet presAssocID="{27C04228-84BA-44FB-95CD-DCFD1A68D8D1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77124E3-ABC3-402F-A890-C930669EB1C2}" type="pres">
      <dgm:prSet presAssocID="{27C04228-84BA-44FB-95CD-DCFD1A68D8D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8DD2841-4B98-4300-A37B-EEAFCE9ED6F0}" type="pres">
      <dgm:prSet presAssocID="{EC0F306F-C65E-498C-A3D8-FBA5551BB7D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D83B3C-FD89-48E4-B4B2-B7D2FB343AA9}" type="presOf" srcId="{A4F32235-829C-4077-BD70-D39F2296A3C1}" destId="{1F94B75D-B6D3-4088-A8E4-2C86E78523C3}" srcOrd="0" destOrd="0" presId="urn:microsoft.com/office/officeart/2005/8/layout/process1"/>
    <dgm:cxn modelId="{CCCC13BB-715D-4607-9E02-C486363B56C9}" type="presOf" srcId="{27C04228-84BA-44FB-95CD-DCFD1A68D8D1}" destId="{4BF3B0FB-9216-4199-8684-C7F2CC6F6D6B}" srcOrd="0" destOrd="0" presId="urn:microsoft.com/office/officeart/2005/8/layout/process1"/>
    <dgm:cxn modelId="{8A9A04B7-70BF-4865-937C-A2D33B1F4E49}" type="presOf" srcId="{27C04228-84BA-44FB-95CD-DCFD1A68D8D1}" destId="{E77124E3-ABC3-402F-A890-C930669EB1C2}" srcOrd="1" destOrd="0" presId="urn:microsoft.com/office/officeart/2005/8/layout/process1"/>
    <dgm:cxn modelId="{7DBB5039-3371-451E-A653-4C0A88BC908B}" srcId="{9BAB7F16-D10A-4CC8-B0E7-ECD8EDB92AAF}" destId="{EC0F306F-C65E-498C-A3D8-FBA5551BB7D8}" srcOrd="1" destOrd="0" parTransId="{266D81CC-A1D5-4D57-8BB2-581801F764AE}" sibTransId="{2605FC6D-ADA9-496D-9F68-677F3161FD62}"/>
    <dgm:cxn modelId="{87C9E157-A075-4E41-B9D3-56C41DFC7E55}" srcId="{9BAB7F16-D10A-4CC8-B0E7-ECD8EDB92AAF}" destId="{A4F32235-829C-4077-BD70-D39F2296A3C1}" srcOrd="0" destOrd="0" parTransId="{2F1619AD-CA41-45DD-A7D8-15969A27085D}" sibTransId="{27C04228-84BA-44FB-95CD-DCFD1A68D8D1}"/>
    <dgm:cxn modelId="{F9D76188-91E0-41D5-AE28-962D917201AA}" type="presOf" srcId="{9BAB7F16-D10A-4CC8-B0E7-ECD8EDB92AAF}" destId="{672F3C4E-3B5A-42EC-AFDB-43EEB18798A0}" srcOrd="0" destOrd="0" presId="urn:microsoft.com/office/officeart/2005/8/layout/process1"/>
    <dgm:cxn modelId="{87191F9F-45B1-4828-A4D3-C7376FF1FB69}" type="presOf" srcId="{EC0F306F-C65E-498C-A3D8-FBA5551BB7D8}" destId="{48DD2841-4B98-4300-A37B-EEAFCE9ED6F0}" srcOrd="0" destOrd="0" presId="urn:microsoft.com/office/officeart/2005/8/layout/process1"/>
    <dgm:cxn modelId="{B5B6DA62-D16C-44B6-BDD5-2FF4DB06400E}" type="presParOf" srcId="{672F3C4E-3B5A-42EC-AFDB-43EEB18798A0}" destId="{1F94B75D-B6D3-4088-A8E4-2C86E78523C3}" srcOrd="0" destOrd="0" presId="urn:microsoft.com/office/officeart/2005/8/layout/process1"/>
    <dgm:cxn modelId="{2E292CB0-042E-42BE-8915-6680D4187F36}" type="presParOf" srcId="{672F3C4E-3B5A-42EC-AFDB-43EEB18798A0}" destId="{4BF3B0FB-9216-4199-8684-C7F2CC6F6D6B}" srcOrd="1" destOrd="0" presId="urn:microsoft.com/office/officeart/2005/8/layout/process1"/>
    <dgm:cxn modelId="{A26C8C67-8AC3-4C76-9588-09F63CEF3E0F}" type="presParOf" srcId="{4BF3B0FB-9216-4199-8684-C7F2CC6F6D6B}" destId="{E77124E3-ABC3-402F-A890-C930669EB1C2}" srcOrd="0" destOrd="0" presId="urn:microsoft.com/office/officeart/2005/8/layout/process1"/>
    <dgm:cxn modelId="{76BD8F96-6A48-4389-BEC2-15601619FA91}" type="presParOf" srcId="{672F3C4E-3B5A-42EC-AFDB-43EEB18798A0}" destId="{48DD2841-4B98-4300-A37B-EEAFCE9ED6F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0.09709</cdr:x>
      <cdr:y>0.36364</cdr:y>
    </cdr:from>
    <cdr:to>
      <cdr:x>0.16505</cdr:x>
      <cdr:y>0.45739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864096"/>
          <a:ext cx="504047" cy="22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7 760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0.1068</cdr:x>
      <cdr:y>0.63636</cdr:y>
    </cdr:from>
    <cdr:to>
      <cdr:x>0.18447</cdr:x>
      <cdr:y>0.74905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" y="1512168"/>
          <a:ext cx="576065" cy="267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6 874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0.13592</cdr:x>
      <cdr:y>0.15625</cdr:y>
    </cdr:from>
    <cdr:to>
      <cdr:x>0.2233</cdr:x>
      <cdr:y>0.28125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36004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0.1068</cdr:x>
      <cdr:y>0.15152</cdr:y>
    </cdr:from>
    <cdr:to>
      <cdr:x>0.16506</cdr:x>
      <cdr:y>0.24527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92088" y="360040"/>
          <a:ext cx="432104" cy="22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119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0.24272</cdr:x>
      <cdr:y>0.81818</cdr:y>
    </cdr:from>
    <cdr:to>
      <cdr:x>0.30097</cdr:x>
      <cdr:y>0.94318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00200" y="1944216"/>
          <a:ext cx="432048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-92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0.23301</cdr:x>
      <cdr:y>0.36364</cdr:y>
    </cdr:from>
    <cdr:to>
      <cdr:x>0.31068</cdr:x>
      <cdr:y>0.48864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28192" y="864096"/>
          <a:ext cx="576065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8 978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0.23301</cdr:x>
      <cdr:y>0.60606</cdr:y>
    </cdr:from>
    <cdr:to>
      <cdr:x>0.31068</cdr:x>
      <cdr:y>0.72164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728192" y="1440160"/>
          <a:ext cx="576065" cy="27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7 493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0.35922</cdr:x>
      <cdr:y>0.57145</cdr:y>
    </cdr:from>
    <cdr:to>
      <cdr:x>0.45631</cdr:x>
      <cdr:y>0.75895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64296" y="1316777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0.63636</cdr:y>
    </cdr:from>
    <cdr:to>
      <cdr:x>0.45631</cdr:x>
      <cdr:y>0.79261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736304" y="1512168"/>
          <a:ext cx="648082" cy="371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7 561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0.50485</cdr:x>
      <cdr:y>0.63636</cdr:y>
    </cdr:from>
    <cdr:to>
      <cdr:x>0.59222</cdr:x>
      <cdr:y>0.75706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44416" y="1512168"/>
          <a:ext cx="648008" cy="286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7 824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0.64078</cdr:x>
      <cdr:y>0.57576</cdr:y>
    </cdr:from>
    <cdr:to>
      <cdr:x>0.68932</cdr:x>
      <cdr:y>0.66667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52528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8 182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0.48485</cdr:y>
    </cdr:from>
    <cdr:to>
      <cdr:x>0.43689</cdr:x>
      <cdr:y>0.60606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736304" y="1152128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2</a:t>
          </a:r>
          <a:r>
            <a:rPr lang="ru-RU" sz="1100" dirty="0" smtClean="0"/>
            <a:t> 033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0.50485</cdr:x>
      <cdr:y>0.45455</cdr:y>
    </cdr:from>
    <cdr:to>
      <cdr:x>0.5631</cdr:x>
      <cdr:y>0.57955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744416" y="1080120"/>
          <a:ext cx="432030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1 700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0.84848</cdr:y>
    </cdr:from>
    <cdr:to>
      <cdr:x>0.42718</cdr:x>
      <cdr:y>0.90909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736304" y="2016224"/>
          <a:ext cx="432048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0.81818</cdr:y>
    </cdr:from>
    <cdr:to>
      <cdr:x>0.43689</cdr:x>
      <cdr:y>0.93026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736304" y="1944216"/>
          <a:ext cx="504056" cy="266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-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0.50485</cdr:x>
      <cdr:y>0.84848</cdr:y>
    </cdr:from>
    <cdr:to>
      <cdr:x>0.57282</cdr:x>
      <cdr:y>0.93939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744416" y="2016224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0.64078</cdr:x>
      <cdr:y>0.81818</cdr:y>
    </cdr:from>
    <cdr:to>
      <cdr:x>0.69903</cdr:x>
      <cdr:y>0.90909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752528" y="1944216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0.62136</cdr:x>
      <cdr:y>0.33333</cdr:y>
    </cdr:from>
    <cdr:to>
      <cdr:x>0.70874</cdr:x>
      <cdr:y>0.42424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608512" y="79208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0.64078</cdr:x>
      <cdr:y>0.45455</cdr:y>
    </cdr:from>
    <cdr:to>
      <cdr:x>0.69903</cdr:x>
      <cdr:y>0.57576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752528" y="108012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804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0.51456</cdr:x>
      <cdr:y>0.36364</cdr:y>
    </cdr:from>
    <cdr:to>
      <cdr:x>0.56311</cdr:x>
      <cdr:y>0.48485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816424" y="86409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0.64078</cdr:x>
      <cdr:y>0.36364</cdr:y>
    </cdr:from>
    <cdr:to>
      <cdr:x>0.69903</cdr:x>
      <cdr:y>0.51515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4752528" y="864096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172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0.12931</cdr:x>
      <cdr:y>0.56667</cdr:y>
    </cdr:from>
    <cdr:to>
      <cdr:x>0.23878</cdr:x>
      <cdr:y>0.98995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80120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0.375</cdr:x>
      <cdr:y>0.74194</cdr:y>
    </cdr:from>
    <cdr:to>
      <cdr:x>0.46983</cdr:x>
      <cdr:y>0.86523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40360" y="1656184"/>
          <a:ext cx="819422" cy="275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0.13793</cdr:x>
      <cdr:y>0.4</cdr:y>
    </cdr:from>
    <cdr:to>
      <cdr:x>0.2474</cdr:x>
      <cdr:y>0.53333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52128" y="86409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8" name="TextBox 1"/>
        <cdr:cNvSpPr txBox="1"/>
      </cdr:nvSpPr>
      <cdr:spPr>
        <a:xfrm xmlns:a="http://schemas.openxmlformats.org/drawingml/2006/main" flipV="1">
          <a:off x="-251520" y="-2204864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6 599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0.1028</cdr:x>
      <cdr:y>0.12691</cdr:y>
    </cdr:from>
    <cdr:to>
      <cdr:x>0.18692</cdr:x>
      <cdr:y>0.25383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28803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14 515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0.2243</cdr:x>
      <cdr:y>0.09518</cdr:y>
    </cdr:from>
    <cdr:to>
      <cdr:x>0.30841</cdr:x>
      <cdr:y>0.19037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21602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16 563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0.35514</cdr:x>
      <cdr:y>0.09518</cdr:y>
    </cdr:from>
    <cdr:to>
      <cdr:x>0.43925</cdr:x>
      <cdr:y>0.2221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36304" y="21602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16 278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0.48598</cdr:x>
      <cdr:y>0.28555</cdr:y>
    </cdr:from>
    <cdr:to>
      <cdr:x>0.59531</cdr:x>
      <cdr:y>0.41247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44416" y="648072"/>
          <a:ext cx="8423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9 461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0.60748</cdr:x>
      <cdr:y>0.31728</cdr:y>
    </cdr:from>
    <cdr:to>
      <cdr:x>0.69159</cdr:x>
      <cdr:y>0.47592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80520" y="720080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8 814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0.70093</cdr:x>
      <cdr:y>0.7932</cdr:y>
    </cdr:from>
    <cdr:to>
      <cdr:x>0.8972</cdr:x>
      <cdr:y>0.96827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00600" y="1800200"/>
          <a:ext cx="1512168" cy="397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 ____</a:t>
          </a:r>
          <a:r>
            <a:rPr lang="ru-RU" sz="1100" dirty="0" smtClean="0"/>
            <a:t>Расходы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0.08747</cdr:x>
      <cdr:y>0.40753</cdr:y>
    </cdr:from>
    <cdr:to>
      <cdr:x>0.36473</cdr:x>
      <cdr:y>0.56699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1656184"/>
          <a:ext cx="228255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0.21867</cdr:x>
      <cdr:y>0.53156</cdr:y>
    </cdr:from>
    <cdr:to>
      <cdr:x>0.32974</cdr:x>
      <cdr:y>0.75656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2160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0.14939</cdr:x>
      <cdr:y>0.21053</cdr:y>
    </cdr:from>
    <cdr:to>
      <cdr:x>0.30683</cdr:x>
      <cdr:y>0.35227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6144" y="1152128"/>
          <a:ext cx="1366021" cy="775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Образование</a:t>
          </a:r>
          <a:r>
            <a:rPr lang="ru-RU" sz="1100" dirty="0" smtClean="0">
              <a:solidFill>
                <a:schemeClr val="bg1"/>
              </a:solidFill>
            </a:rPr>
            <a:t>;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400" b="1" dirty="0" smtClean="0">
              <a:solidFill>
                <a:schemeClr val="bg1"/>
              </a:solidFill>
            </a:rPr>
            <a:t>37,2%</a:t>
          </a:r>
          <a:endParaRPr lang="ru-RU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0.40235</cdr:x>
      <cdr:y>0.31893</cdr:y>
    </cdr:from>
    <cdr:to>
      <cdr:x>0.60089</cdr:x>
      <cdr:y>0.44296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12368" y="1296144"/>
          <a:ext cx="16344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0.25728</cdr:x>
      <cdr:y>0.52632</cdr:y>
    </cdr:from>
    <cdr:to>
      <cdr:x>0.57216</cdr:x>
      <cdr:y>0.74228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32248" y="2880320"/>
          <a:ext cx="2732043" cy="1181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Национальная</a:t>
          </a:r>
          <a:r>
            <a:rPr lang="ru-RU" sz="1100" b="1" dirty="0" smtClean="0">
              <a:solidFill>
                <a:schemeClr val="bg1"/>
              </a:solidFill>
            </a:rPr>
            <a:t> </a:t>
          </a:r>
          <a:r>
            <a:rPr lang="ru-RU" sz="1400" b="1" dirty="0" smtClean="0">
              <a:solidFill>
                <a:schemeClr val="bg1"/>
              </a:solidFill>
            </a:rPr>
            <a:t>экономика,</a:t>
          </a:r>
        </a:p>
        <a:p xmlns:a="http://schemas.openxmlformats.org/drawingml/2006/main">
          <a:r>
            <a:rPr lang="ru-RU" sz="1400" b="1" dirty="0" err="1">
              <a:solidFill>
                <a:schemeClr val="bg1"/>
              </a:solidFill>
            </a:rPr>
            <a:t>н</a:t>
          </a:r>
          <a:r>
            <a:rPr lang="ru-RU" sz="1400" b="1" dirty="0" err="1" smtClean="0">
              <a:solidFill>
                <a:schemeClr val="bg1"/>
              </a:solidFill>
            </a:rPr>
            <a:t>ац</a:t>
          </a:r>
          <a:r>
            <a:rPr lang="ru-RU" sz="1400" b="1" dirty="0" smtClean="0">
              <a:solidFill>
                <a:schemeClr val="bg1"/>
              </a:solidFill>
            </a:rPr>
            <a:t>. безопасность и </a:t>
          </a:r>
        </a:p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правоохранительная</a:t>
          </a:r>
        </a:p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деятельность; 19,3%</a:t>
          </a:r>
          <a:endParaRPr lang="ru-RU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0.57265</cdr:x>
      <cdr:y>0.46053</cdr:y>
    </cdr:from>
    <cdr:to>
      <cdr:x>0.87029</cdr:x>
      <cdr:y>0.57445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68552" y="2520280"/>
          <a:ext cx="2582460" cy="62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Общегосударственные</a:t>
          </a:r>
        </a:p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 вопросы;  16,0%</a:t>
          </a:r>
          <a:endParaRPr lang="ru-RU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0.62569</cdr:x>
      <cdr:y>0.29039</cdr:y>
    </cdr:from>
    <cdr:to>
      <cdr:x>0.88356</cdr:x>
      <cdr:y>0.45228</cdr:y>
    </cdr:to>
    <cdr:sp macro="" textlink="">
      <cdr:nvSpPr>
        <cdr:cNvPr id="8" name="TextBox 7"/>
        <cdr:cNvSpPr txBox="1"/>
      </cdr:nvSpPr>
      <cdr:spPr>
        <a:xfrm xmlns:a="http://schemas.openxmlformats.org/drawingml/2006/main" rot="240155">
          <a:off x="5428791" y="1589175"/>
          <a:ext cx="2237398" cy="885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ЖКХ</a:t>
          </a:r>
          <a:r>
            <a:rPr lang="ru-RU" sz="1400" b="1" dirty="0" smtClean="0"/>
            <a:t> </a:t>
          </a:r>
          <a:r>
            <a:rPr lang="ru-RU" sz="1400" b="1" dirty="0" smtClean="0">
              <a:solidFill>
                <a:schemeClr val="bg1"/>
              </a:solidFill>
            </a:rPr>
            <a:t>и охрана </a:t>
          </a:r>
        </a:p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окружающей среды; 11,0%</a:t>
          </a:r>
          <a:endParaRPr lang="ru-RU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0.52402</cdr:x>
      <cdr:y>0.2082</cdr:y>
    </cdr:from>
    <cdr:to>
      <cdr:x>0.80484</cdr:x>
      <cdr:y>0.28321</cdr:y>
    </cdr:to>
    <cdr:sp macro="" textlink="">
      <cdr:nvSpPr>
        <cdr:cNvPr id="9" name="TextBox 8"/>
        <cdr:cNvSpPr txBox="1"/>
      </cdr:nvSpPr>
      <cdr:spPr>
        <a:xfrm xmlns:a="http://schemas.openxmlformats.org/drawingml/2006/main" rot="20470018">
          <a:off x="4546608" y="1139398"/>
          <a:ext cx="2436589" cy="41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bg1"/>
              </a:solidFill>
            </a:rPr>
            <a:t>Культура, кинематография; 5,7%</a:t>
          </a:r>
          <a:endParaRPr lang="ru-RU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0.47029</cdr:x>
      <cdr:y>0.14385</cdr:y>
    </cdr:from>
    <cdr:to>
      <cdr:x>0.7166</cdr:x>
      <cdr:y>0.23908</cdr:y>
    </cdr:to>
    <cdr:sp macro="" textlink="">
      <cdr:nvSpPr>
        <cdr:cNvPr id="10" name="TextBox 9"/>
        <cdr:cNvSpPr txBox="1"/>
      </cdr:nvSpPr>
      <cdr:spPr>
        <a:xfrm xmlns:a="http://schemas.openxmlformats.org/drawingml/2006/main" rot="19106884">
          <a:off x="4080411" y="787210"/>
          <a:ext cx="2137098" cy="521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bg1"/>
              </a:solidFill>
            </a:rPr>
            <a:t>Обслуживание гос. </a:t>
          </a:r>
          <a:r>
            <a:rPr lang="ru-RU" b="1" dirty="0" err="1" smtClean="0">
              <a:solidFill>
                <a:schemeClr val="bg1"/>
              </a:solidFill>
            </a:rPr>
            <a:t>и.мун</a:t>
          </a:r>
          <a:r>
            <a:rPr lang="ru-RU" b="1" dirty="0" smtClean="0">
              <a:solidFill>
                <a:schemeClr val="bg1"/>
              </a:solidFill>
            </a:rPr>
            <a:t>.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</a:rPr>
            <a:t>долга;  4,4%</a:t>
          </a:r>
          <a:endParaRPr lang="ru-RU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0.45519</cdr:x>
      <cdr:y>0.03971</cdr:y>
    </cdr:from>
    <cdr:to>
      <cdr:x>0.50328</cdr:x>
      <cdr:y>0.30178</cdr:y>
    </cdr:to>
    <cdr:sp macro="" textlink="">
      <cdr:nvSpPr>
        <cdr:cNvPr id="11" name="TextBox 10"/>
        <cdr:cNvSpPr txBox="1"/>
      </cdr:nvSpPr>
      <cdr:spPr>
        <a:xfrm xmlns:a="http://schemas.openxmlformats.org/drawingml/2006/main" rot="18125011">
          <a:off x="3440980" y="725774"/>
          <a:ext cx="1434187" cy="417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err="1" smtClean="0">
              <a:solidFill>
                <a:schemeClr val="bg1"/>
              </a:solidFill>
            </a:rPr>
            <a:t>Соц.политика</a:t>
          </a:r>
          <a:r>
            <a:rPr lang="ru-RU" b="1" dirty="0" smtClean="0">
              <a:solidFill>
                <a:schemeClr val="bg1"/>
              </a:solidFill>
            </a:rPr>
            <a:t>; 2,1%</a:t>
          </a:r>
          <a:endParaRPr lang="ru-RU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0.42326</cdr:x>
      <cdr:y>0.01316</cdr:y>
    </cdr:from>
    <cdr:to>
      <cdr:x>0.61574</cdr:x>
      <cdr:y>0.13158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672408" y="72008"/>
          <a:ext cx="1670044" cy="648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0.50463</cdr:x>
      <cdr:y>0.00022</cdr:y>
    </cdr:from>
    <cdr:to>
      <cdr:x>0.55774</cdr:x>
      <cdr:y>0.3294</cdr:y>
    </cdr:to>
    <cdr:sp macro="" textlink="">
      <cdr:nvSpPr>
        <cdr:cNvPr id="14" name="TextBox 13"/>
        <cdr:cNvSpPr txBox="1"/>
      </cdr:nvSpPr>
      <cdr:spPr>
        <a:xfrm xmlns:a="http://schemas.openxmlformats.org/drawingml/2006/main" rot="18344156">
          <a:off x="3708069" y="671513"/>
          <a:ext cx="1801468" cy="460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bg1"/>
              </a:solidFill>
            </a:rPr>
            <a:t>Физическая культура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</a:rPr>
            <a:t>и спорт;  4,3%</a:t>
          </a:r>
          <a:endParaRPr lang="ru-RU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0.78013</cdr:x>
      <cdr:y>0.06579</cdr:y>
    </cdr:from>
    <cdr:to>
      <cdr:x>0.92122</cdr:x>
      <cdr:y>0.13158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768752" y="360040"/>
          <a:ext cx="122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0.33333</cdr:x>
      <cdr:y>0.09333</cdr:y>
    </cdr:from>
    <cdr:to>
      <cdr:x>0.33333</cdr:x>
      <cdr:y>0.09333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 flipV="1">
          <a:off x="2880291" y="504038"/>
          <a:ext cx="29" cy="1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0.62244</cdr:x>
      <cdr:y>0</cdr:y>
    </cdr:from>
    <cdr:to>
      <cdr:x>0.85482</cdr:x>
      <cdr:y>0.07895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400600" y="0"/>
          <a:ext cx="201622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0.41525</cdr:x>
      <cdr:y>0.05405</cdr:y>
    </cdr:from>
    <cdr:to>
      <cdr:x>0.52287</cdr:x>
      <cdr:y>0.09459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88032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0.43423</cdr:x>
      <cdr:y>0.04054</cdr:y>
    </cdr:from>
    <cdr:to>
      <cdr:x>0.48508</cdr:x>
      <cdr:y>0.08108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23928" y="216024"/>
          <a:ext cx="459506" cy="21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126</a:t>
          </a:r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0.49798</cdr:x>
      <cdr:y>0.08452</cdr:y>
    </cdr:from>
    <cdr:to>
      <cdr:x>0.54035</cdr:x>
      <cdr:y>0.12677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25236" y="432048"/>
          <a:ext cx="3935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604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0.50839</cdr:x>
      <cdr:y>0.21429</cdr:y>
    </cdr:from>
    <cdr:to>
      <cdr:x>0.61943</cdr:x>
      <cdr:y>0.26014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97586" y="1080120"/>
          <a:ext cx="1069799" cy="231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161</a:t>
          </a:r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0.44191</cdr:x>
      <cdr:y>0.26764</cdr:y>
    </cdr:from>
    <cdr:to>
      <cdr:x>0.48429</cdr:x>
      <cdr:y>0.30818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04456" y="1368152"/>
          <a:ext cx="393626" cy="20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0.64293</cdr:x>
      <cdr:y>0.32857</cdr:y>
    </cdr:from>
    <cdr:to>
      <cdr:x>0.69278</cdr:x>
      <cdr:y>0.37803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93730" y="1656184"/>
          <a:ext cx="480280" cy="24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1621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0.4264</cdr:x>
      <cdr:y>0.38032</cdr:y>
    </cdr:from>
    <cdr:to>
      <cdr:x>0.4603</cdr:x>
      <cdr:y>0.42086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60440" y="1944216"/>
          <a:ext cx="314864" cy="20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0.54579</cdr:x>
      <cdr:y>0.43243</cdr:y>
    </cdr:from>
    <cdr:to>
      <cdr:x>0.59663</cdr:x>
      <cdr:y>0.48648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932040" y="2304256"/>
          <a:ext cx="459415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988</a:t>
          </a:r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0.7401</cdr:x>
      <cdr:y>0.5</cdr:y>
    </cdr:from>
    <cdr:to>
      <cdr:x>0.80433</cdr:x>
      <cdr:y>0.55405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129835" y="2520280"/>
          <a:ext cx="618756" cy="272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2 417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0.51586</cdr:x>
      <cdr:y>0.55714</cdr:y>
    </cdr:from>
    <cdr:to>
      <cdr:x>0.59061</cdr:x>
      <cdr:y>0.6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969594" y="2808312"/>
          <a:ext cx="720111" cy="216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583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0.5582</cdr:x>
      <cdr:y>0.67613</cdr:y>
    </cdr:from>
    <cdr:to>
      <cdr:x>0.60472</cdr:x>
      <cdr:y>0.71839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184576" y="3456384"/>
          <a:ext cx="432048" cy="216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1 006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0.46517</cdr:x>
      <cdr:y>0.73248</cdr:y>
    </cdr:from>
    <cdr:to>
      <cdr:x>0.50754</cdr:x>
      <cdr:y>0.77473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320480" y="3744416"/>
          <a:ext cx="393533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279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0.46517</cdr:x>
      <cdr:y>0.78882</cdr:y>
    </cdr:from>
    <cdr:to>
      <cdr:x>0.50755</cdr:x>
      <cdr:y>0.84516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320480" y="4032448"/>
          <a:ext cx="39362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215</a:t>
          </a:r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0.44859</cdr:x>
      <cdr:y>0.84516</cdr:y>
    </cdr:from>
    <cdr:to>
      <cdr:x>0.48596</cdr:x>
      <cdr:y>0.88742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321523" y="4260080"/>
          <a:ext cx="360039" cy="21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0.51944</cdr:x>
      <cdr:y>0.15495</cdr:y>
    </cdr:from>
    <cdr:to>
      <cdr:x>0.56372</cdr:x>
      <cdr:y>0.19549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824536" y="792088"/>
          <a:ext cx="411316" cy="2072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749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0.51944</cdr:x>
      <cdr:y>0.6057</cdr:y>
    </cdr:from>
    <cdr:to>
      <cdr:x>0.56595</cdr:x>
      <cdr:y>0.69022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824536" y="3096344"/>
          <a:ext cx="4320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0.50839</cdr:x>
      <cdr:y>0.61979</cdr:y>
    </cdr:from>
    <cdr:to>
      <cdr:x>0.55323</cdr:x>
      <cdr:y>0.66205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897587" y="3124089"/>
          <a:ext cx="432047" cy="21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645</a:t>
          </a:r>
        </a:p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0.16814</cdr:x>
      <cdr:y>0.24242</cdr:y>
    </cdr:from>
    <cdr:to>
      <cdr:x>0.21773</cdr:x>
      <cdr:y>0.40909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576064"/>
          <a:ext cx="403509" cy="396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93</a:t>
          </a:r>
          <a:r>
            <a:rPr lang="ru-RU" sz="1100" dirty="0" smtClean="0"/>
            <a:t>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0.28099</cdr:x>
      <cdr:y>0.25</cdr:y>
    </cdr:from>
    <cdr:to>
      <cdr:x>0.33884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48272" y="648072"/>
          <a:ext cx="50405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91,2%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0.39669</cdr:x>
      <cdr:y>0.25</cdr:y>
    </cdr:from>
    <cdr:to>
      <cdr:x>0.45455</cdr:x>
      <cdr:y>0.38889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56384" y="648072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76</a:t>
          </a:r>
          <a:r>
            <a:rPr lang="ru-RU" sz="1100" dirty="0" smtClean="0"/>
            <a:t>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0.5124</cdr:x>
      <cdr:y>0.25</cdr:y>
    </cdr:from>
    <cdr:to>
      <cdr:x>0.57851</cdr:x>
      <cdr:y>0.38889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648072"/>
          <a:ext cx="576014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62</a:t>
          </a:r>
          <a:r>
            <a:rPr lang="ru-RU" sz="1100" dirty="0" smtClean="0"/>
            <a:t>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0.5124</cdr:x>
      <cdr:y>0.61111</cdr:y>
    </cdr:from>
    <cdr:to>
      <cdr:x>0.57852</cdr:x>
      <cdr:y>0.75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64496" y="1584176"/>
          <a:ext cx="576101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37</a:t>
          </a:r>
          <a:r>
            <a:rPr lang="ru-RU" sz="1100" dirty="0" smtClean="0"/>
            <a:t>,4%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0.39823</cdr:x>
      <cdr:y>0.63636</cdr:y>
    </cdr:from>
    <cdr:to>
      <cdr:x>0.44782</cdr:x>
      <cdr:y>0.77525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40360" y="1512168"/>
          <a:ext cx="403509" cy="33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23</a:t>
          </a:r>
          <a:r>
            <a:rPr lang="ru-RU" sz="1100" dirty="0" smtClean="0"/>
            <a:t>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0.28099</cdr:x>
      <cdr:y>0.66667</cdr:y>
    </cdr:from>
    <cdr:to>
      <cdr:x>0.35537</cdr:x>
      <cdr:y>0.77778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286389" y="1584176"/>
          <a:ext cx="605223" cy="264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8,8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0.02479</cdr:x>
      <cdr:y>0.05495</cdr:y>
    </cdr:from>
    <cdr:to>
      <cdr:x>0.13223</cdr:x>
      <cdr:y>0.1978</cdr:y>
    </cdr:to>
    <cdr:sp macro="" textlink="">
      <cdr:nvSpPr>
        <cdr:cNvPr id="2" name="Овал 1"/>
        <cdr:cNvSpPr/>
      </cdr:nvSpPr>
      <cdr:spPr bwMode="auto">
        <a:xfrm xmlns:a="http://schemas.openxmlformats.org/drawingml/2006/main">
          <a:off x="215995" y="360073"/>
          <a:ext cx="936134" cy="936072"/>
        </a:xfrm>
        <a:prstGeom xmlns:a="http://schemas.openxmlformats.org/drawingml/2006/main" prst="ellipse">
          <a:avLst/>
        </a:prstGeom>
        <a:solidFill xmlns:a="http://schemas.openxmlformats.org/drawingml/2006/main">
          <a:srgbClr val="0B6893"/>
        </a:solidFill>
        <a:ln xmlns:a="http://schemas.openxmlformats.org/drawingml/2006/main" w="38100" cap="flat" cmpd="sng" algn="ctr">
          <a:noFill/>
          <a:prstDash val="solid"/>
          <a:headEnd type="none" w="med" len="med"/>
          <a:tailEnd type="none" w="med" len="med"/>
        </a:ln>
        <a:effectLst xmlns:a="http://schemas.openxmlformats.org/drawingml/2006/main">
          <a:outerShdw blurRad="107950" dist="12700" dir="5400000" algn="ctr">
            <a:srgbClr val="000000"/>
          </a:outerShdw>
        </a:effectLst>
        <a:scene3d xmlns:a="http://schemas.openxmlformats.org/drawingml/2006/main">
          <a:camera prst="orthographicFront">
            <a:rot lat="0" lon="0" rev="0"/>
          </a:camera>
          <a:lightRig rig="soft" dir="t">
            <a:rot lat="0" lon="0" rev="0"/>
          </a:lightRig>
        </a:scene3d>
        <a:sp3d xmlns:a="http://schemas.openxmlformats.org/drawingml/2006/main" contourW="44450" prstMaterial="matte">
          <a:bevelT w="63500" h="63500" prst="artDeco"/>
          <a:contourClr>
            <a:srgbClr val="FFFFFF"/>
          </a:contourClr>
        </a:sp3d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wrap="square" lIns="69650" tIns="34825" rIns="69650" bIns="34825" numCol="1" rtlCol="0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defTabSz="696498" fontAlgn="base">
            <a:spcBef>
              <a:spcPct val="0"/>
            </a:spcBef>
            <a:spcAft>
              <a:spcPct val="0"/>
            </a:spcAft>
          </a:pPr>
          <a:endParaRPr lang="ru-RU" dirty="0">
            <a:solidFill>
              <a:sysClr val="windowText" lastClr="000000"/>
            </a:solidFill>
            <a:latin typeface="Calibri" panose="020F0502020204030204" pitchFamily="34" charset="0"/>
            <a:ea typeface="Tahoma" panose="020B060403050404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0.04132</cdr:x>
      <cdr:y>0.07692</cdr:y>
    </cdr:from>
    <cdr:to>
      <cdr:x>0.11663</cdr:x>
      <cdr:y>0.17582</cdr:y>
    </cdr:to>
    <cdr:sp macro="" textlink="">
      <cdr:nvSpPr>
        <cdr:cNvPr id="3" name="Freeform 1319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xmlns:p="http://schemas.openxmlformats.org/presentationml/2006/main" xmlns:r="http://schemas.openxmlformats.org/officeDocument/2006/relationships" id="{8E116BDC-D450-4A2F-A8CC-3178C96B81E4}"/>
            </a:ext>
          </a:extLst>
        </cdr:cNvPr>
        <cdr:cNvSpPr>
          <a:spLocks xmlns:a="http://schemas.openxmlformats.org/drawingml/2006/main" noChangeAspect="1" noEditPoints="1"/>
        </cdr:cNvSpPr>
      </cdr:nvSpPr>
      <cdr:spPr bwMode="auto">
        <a:xfrm xmlns:a="http://schemas.openxmlformats.org/drawingml/2006/main">
          <a:off x="360040" y="504056"/>
          <a:ext cx="656115" cy="648072"/>
        </a:xfrm>
        <a:custGeom xmlns:a="http://schemas.openxmlformats.org/drawingml/2006/main">
          <a:avLst/>
          <a:gdLst>
            <a:gd name="T0" fmla="*/ 502 w 502"/>
            <a:gd name="T1" fmla="*/ 104 h 585"/>
            <a:gd name="T2" fmla="*/ 502 w 502"/>
            <a:gd name="T3" fmla="*/ 397 h 585"/>
            <a:gd name="T4" fmla="*/ 361 w 502"/>
            <a:gd name="T5" fmla="*/ 501 h 585"/>
            <a:gd name="T6" fmla="*/ 431 w 502"/>
            <a:gd name="T7" fmla="*/ 567 h 585"/>
            <a:gd name="T8" fmla="*/ 424 w 502"/>
            <a:gd name="T9" fmla="*/ 585 h 585"/>
            <a:gd name="T10" fmla="*/ 79 w 502"/>
            <a:gd name="T11" fmla="*/ 585 h 585"/>
            <a:gd name="T12" fmla="*/ 71 w 502"/>
            <a:gd name="T13" fmla="*/ 567 h 585"/>
            <a:gd name="T14" fmla="*/ 141 w 502"/>
            <a:gd name="T15" fmla="*/ 501 h 585"/>
            <a:gd name="T16" fmla="*/ 0 w 502"/>
            <a:gd name="T17" fmla="*/ 397 h 585"/>
            <a:gd name="T18" fmla="*/ 0 w 502"/>
            <a:gd name="T19" fmla="*/ 104 h 585"/>
            <a:gd name="T20" fmla="*/ 147 w 502"/>
            <a:gd name="T21" fmla="*/ 0 h 585"/>
            <a:gd name="T22" fmla="*/ 356 w 502"/>
            <a:gd name="T23" fmla="*/ 0 h 585"/>
            <a:gd name="T24" fmla="*/ 502 w 502"/>
            <a:gd name="T25" fmla="*/ 104 h 585"/>
            <a:gd name="T26" fmla="*/ 147 w 502"/>
            <a:gd name="T27" fmla="*/ 376 h 585"/>
            <a:gd name="T28" fmla="*/ 94 w 502"/>
            <a:gd name="T29" fmla="*/ 324 h 585"/>
            <a:gd name="T30" fmla="*/ 42 w 502"/>
            <a:gd name="T31" fmla="*/ 376 h 585"/>
            <a:gd name="T32" fmla="*/ 94 w 502"/>
            <a:gd name="T33" fmla="*/ 428 h 585"/>
            <a:gd name="T34" fmla="*/ 147 w 502"/>
            <a:gd name="T35" fmla="*/ 376 h 585"/>
            <a:gd name="T36" fmla="*/ 230 w 502"/>
            <a:gd name="T37" fmla="*/ 83 h 585"/>
            <a:gd name="T38" fmla="*/ 52 w 502"/>
            <a:gd name="T39" fmla="*/ 83 h 585"/>
            <a:gd name="T40" fmla="*/ 52 w 502"/>
            <a:gd name="T41" fmla="*/ 251 h 585"/>
            <a:gd name="T42" fmla="*/ 230 w 502"/>
            <a:gd name="T43" fmla="*/ 251 h 585"/>
            <a:gd name="T44" fmla="*/ 230 w 502"/>
            <a:gd name="T45" fmla="*/ 83 h 585"/>
            <a:gd name="T46" fmla="*/ 460 w 502"/>
            <a:gd name="T47" fmla="*/ 83 h 585"/>
            <a:gd name="T48" fmla="*/ 272 w 502"/>
            <a:gd name="T49" fmla="*/ 83 h 585"/>
            <a:gd name="T50" fmla="*/ 272 w 502"/>
            <a:gd name="T51" fmla="*/ 251 h 585"/>
            <a:gd name="T52" fmla="*/ 460 w 502"/>
            <a:gd name="T53" fmla="*/ 251 h 585"/>
            <a:gd name="T54" fmla="*/ 460 w 502"/>
            <a:gd name="T55" fmla="*/ 83 h 585"/>
            <a:gd name="T56" fmla="*/ 460 w 502"/>
            <a:gd name="T57" fmla="*/ 376 h 585"/>
            <a:gd name="T58" fmla="*/ 408 w 502"/>
            <a:gd name="T59" fmla="*/ 324 h 585"/>
            <a:gd name="T60" fmla="*/ 356 w 502"/>
            <a:gd name="T61" fmla="*/ 376 h 585"/>
            <a:gd name="T62" fmla="*/ 408 w 502"/>
            <a:gd name="T63" fmla="*/ 428 h 585"/>
            <a:gd name="T64" fmla="*/ 460 w 502"/>
            <a:gd name="T65" fmla="*/ 376 h 585"/>
          </a:gdLst>
          <a:ahLst/>
          <a:cxnLst>
            <a:cxn ang="0">
              <a:pos x="T0" y="T1"/>
            </a:cxn>
            <a:cxn ang="0">
              <a:pos x="T2" y="T3"/>
            </a:cxn>
            <a:cxn ang="0">
              <a:pos x="T4" y="T5"/>
            </a:cxn>
            <a:cxn ang="0">
              <a:pos x="T6" y="T7"/>
            </a:cxn>
            <a:cxn ang="0">
              <a:pos x="T8" y="T9"/>
            </a:cxn>
            <a:cxn ang="0">
              <a:pos x="T10" y="T11"/>
            </a:cxn>
            <a:cxn ang="0">
              <a:pos x="T12" y="T13"/>
            </a:cxn>
            <a:cxn ang="0">
              <a:pos x="T14" y="T15"/>
            </a:cxn>
            <a:cxn ang="0">
              <a:pos x="T16" y="T17"/>
            </a:cxn>
            <a:cxn ang="0">
              <a:pos x="T18" y="T19"/>
            </a:cxn>
            <a:cxn ang="0">
              <a:pos x="T20" y="T21"/>
            </a:cxn>
            <a:cxn ang="0">
              <a:pos x="T22" y="T23"/>
            </a:cxn>
            <a:cxn ang="0">
              <a:pos x="T24" y="T25"/>
            </a:cxn>
            <a:cxn ang="0">
              <a:pos x="T26" y="T27"/>
            </a:cxn>
            <a:cxn ang="0">
              <a:pos x="T28" y="T29"/>
            </a:cxn>
            <a:cxn ang="0">
              <a:pos x="T30" y="T31"/>
            </a:cxn>
            <a:cxn ang="0">
              <a:pos x="T32" y="T33"/>
            </a:cxn>
            <a:cxn ang="0">
              <a:pos x="T34" y="T35"/>
            </a:cxn>
            <a:cxn ang="0">
              <a:pos x="T36" y="T37"/>
            </a:cxn>
            <a:cxn ang="0">
              <a:pos x="T38" y="T39"/>
            </a:cxn>
            <a:cxn ang="0">
              <a:pos x="T40" y="T41"/>
            </a:cxn>
            <a:cxn ang="0">
              <a:pos x="T42" y="T43"/>
            </a:cxn>
            <a:cxn ang="0">
              <a:pos x="T44" y="T45"/>
            </a:cxn>
            <a:cxn ang="0">
              <a:pos x="T46" y="T47"/>
            </a:cxn>
            <a:cxn ang="0">
              <a:pos x="T48" y="T49"/>
            </a:cxn>
            <a:cxn ang="0">
              <a:pos x="T50" y="T51"/>
            </a:cxn>
            <a:cxn ang="0">
              <a:pos x="T52" y="T53"/>
            </a:cxn>
            <a:cxn ang="0">
              <a:pos x="T54" y="T55"/>
            </a:cxn>
            <a:cxn ang="0">
              <a:pos x="T56" y="T57"/>
            </a:cxn>
            <a:cxn ang="0">
              <a:pos x="T58" y="T59"/>
            </a:cxn>
            <a:cxn ang="0">
              <a:pos x="T60" y="T61"/>
            </a:cxn>
            <a:cxn ang="0">
              <a:pos x="T62" y="T63"/>
            </a:cxn>
            <a:cxn ang="0">
              <a:pos x="T64" y="T65"/>
            </a:cxn>
          </a:cxnLst>
          <a:rect l="0" t="0" r="r" b="b"/>
          <a:pathLst>
            <a:path w="502" h="585">
              <a:moveTo>
                <a:pt x="502" y="104"/>
              </a:moveTo>
              <a:cubicBezTo>
                <a:pt x="502" y="397"/>
                <a:pt x="502" y="397"/>
                <a:pt x="502" y="397"/>
              </a:cubicBezTo>
              <a:cubicBezTo>
                <a:pt x="502" y="454"/>
                <a:pt x="440" y="499"/>
                <a:pt x="361" y="501"/>
              </a:cubicBezTo>
              <a:cubicBezTo>
                <a:pt x="431" y="567"/>
                <a:pt x="431" y="567"/>
                <a:pt x="431" y="567"/>
              </a:cubicBezTo>
              <a:cubicBezTo>
                <a:pt x="438" y="574"/>
                <a:pt x="433" y="585"/>
                <a:pt x="424" y="585"/>
              </a:cubicBezTo>
              <a:cubicBezTo>
                <a:pt x="79" y="585"/>
                <a:pt x="79" y="585"/>
                <a:pt x="79" y="585"/>
              </a:cubicBezTo>
              <a:cubicBezTo>
                <a:pt x="69" y="585"/>
                <a:pt x="65" y="574"/>
                <a:pt x="71" y="567"/>
              </a:cubicBezTo>
              <a:cubicBezTo>
                <a:pt x="141" y="501"/>
                <a:pt x="141" y="501"/>
                <a:pt x="141" y="501"/>
              </a:cubicBezTo>
              <a:cubicBezTo>
                <a:pt x="63" y="499"/>
                <a:pt x="0" y="454"/>
                <a:pt x="0" y="397"/>
              </a:cubicBezTo>
              <a:cubicBezTo>
                <a:pt x="0" y="104"/>
                <a:pt x="0" y="104"/>
                <a:pt x="0" y="104"/>
              </a:cubicBezTo>
              <a:cubicBezTo>
                <a:pt x="0" y="47"/>
                <a:pt x="66" y="0"/>
                <a:pt x="147" y="0"/>
              </a:cubicBezTo>
              <a:cubicBezTo>
                <a:pt x="356" y="0"/>
                <a:pt x="356" y="0"/>
                <a:pt x="356" y="0"/>
              </a:cubicBezTo>
              <a:cubicBezTo>
                <a:pt x="436" y="0"/>
                <a:pt x="502" y="47"/>
                <a:pt x="502" y="104"/>
              </a:cubicBezTo>
              <a:close/>
              <a:moveTo>
                <a:pt x="147" y="376"/>
              </a:moveTo>
              <a:cubicBezTo>
                <a:pt x="147" y="347"/>
                <a:pt x="123" y="324"/>
                <a:pt x="94" y="324"/>
              </a:cubicBezTo>
              <a:cubicBezTo>
                <a:pt x="66" y="324"/>
                <a:pt x="42" y="347"/>
                <a:pt x="42" y="376"/>
              </a:cubicBezTo>
              <a:cubicBezTo>
                <a:pt x="42" y="405"/>
                <a:pt x="66" y="428"/>
                <a:pt x="94" y="428"/>
              </a:cubicBezTo>
              <a:cubicBezTo>
                <a:pt x="123" y="428"/>
                <a:pt x="147" y="405"/>
                <a:pt x="147" y="376"/>
              </a:cubicBezTo>
              <a:close/>
              <a:moveTo>
                <a:pt x="230" y="83"/>
              </a:moveTo>
              <a:cubicBezTo>
                <a:pt x="52" y="83"/>
                <a:pt x="52" y="83"/>
                <a:pt x="52" y="83"/>
              </a:cubicBezTo>
              <a:cubicBezTo>
                <a:pt x="52" y="251"/>
                <a:pt x="52" y="251"/>
                <a:pt x="52" y="251"/>
              </a:cubicBezTo>
              <a:cubicBezTo>
                <a:pt x="230" y="251"/>
                <a:pt x="230" y="251"/>
                <a:pt x="230" y="251"/>
              </a:cubicBezTo>
              <a:lnTo>
                <a:pt x="230" y="83"/>
              </a:lnTo>
              <a:close/>
              <a:moveTo>
                <a:pt x="460" y="83"/>
              </a:moveTo>
              <a:cubicBezTo>
                <a:pt x="272" y="83"/>
                <a:pt x="272" y="83"/>
                <a:pt x="272" y="83"/>
              </a:cubicBezTo>
              <a:cubicBezTo>
                <a:pt x="272" y="251"/>
                <a:pt x="272" y="251"/>
                <a:pt x="272" y="251"/>
              </a:cubicBezTo>
              <a:cubicBezTo>
                <a:pt x="460" y="251"/>
                <a:pt x="460" y="251"/>
                <a:pt x="460" y="251"/>
              </a:cubicBezTo>
              <a:lnTo>
                <a:pt x="460" y="83"/>
              </a:lnTo>
              <a:close/>
              <a:moveTo>
                <a:pt x="460" y="376"/>
              </a:moveTo>
              <a:cubicBezTo>
                <a:pt x="460" y="347"/>
                <a:pt x="437" y="324"/>
                <a:pt x="408" y="324"/>
              </a:cubicBezTo>
              <a:cubicBezTo>
                <a:pt x="379" y="324"/>
                <a:pt x="356" y="347"/>
                <a:pt x="356" y="376"/>
              </a:cubicBezTo>
              <a:cubicBezTo>
                <a:pt x="356" y="405"/>
                <a:pt x="379" y="428"/>
                <a:pt x="408" y="428"/>
              </a:cubicBezTo>
              <a:cubicBezTo>
                <a:pt x="437" y="428"/>
                <a:pt x="460" y="405"/>
                <a:pt x="460" y="376"/>
              </a:cubicBezTo>
              <a:close/>
            </a:path>
          </a:pathLst>
        </a:custGeom>
        <a:solidFill xmlns:a="http://schemas.openxmlformats.org/drawingml/2006/main">
          <a:srgbClr val="DEB825"/>
        </a:solidFill>
        <a:ln xmlns:a="http://schemas.openxmlformats.org/drawingml/2006/main">
          <a:noFill/>
        </a:ln>
        <a:effectLst xmlns:a="http://schemas.openxmlformats.org/drawingml/2006/main">
          <a:outerShdw blurRad="107950" dist="12700" dir="5400000" algn="ctr">
            <a:srgbClr val="000000"/>
          </a:outerShdw>
        </a:effectLst>
        <a:scene3d xmlns:a="http://schemas.openxmlformats.org/drawingml/2006/main">
          <a:camera prst="orthographicFront">
            <a:rot lat="0" lon="0" rev="0"/>
          </a:camera>
          <a:lightRig rig="soft" dir="t">
            <a:rot lat="0" lon="0" rev="0"/>
          </a:lightRig>
        </a:scene3d>
        <a:sp3d xmlns:a="http://schemas.openxmlformats.org/drawingml/2006/main" contourW="44450" prstMaterial="matte">
          <a:bevelT w="63500" h="63500" prst="artDeco"/>
          <a:contourClr>
            <a:srgbClr val="FFFFFF"/>
          </a:contourClr>
        </a:sp3d>
      </cdr:spPr>
      <cdr:txBody>
        <a:bodyPr xmlns:a="http://schemas.openxmlformats.org/drawingml/2006/main" vert="horz" wrap="square" lIns="76808" tIns="38404" rIns="76808" bIns="38404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de-DE" sz="1500" dirty="0"/>
        </a:p>
      </cdr:txBody>
    </cdr:sp>
  </cdr:relSizeAnchor>
  <cdr:relSizeAnchor xmlns:cdr="http://schemas.openxmlformats.org/drawingml/2006/chartDrawing">
    <cdr:from>
      <cdr:x>0.0084</cdr:x>
      <cdr:y>0.2967</cdr:y>
    </cdr:from>
    <cdr:to>
      <cdr:x>0.30764</cdr:x>
      <cdr:y>0.7372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73189" y="1944194"/>
          <a:ext cx="2607268" cy="28864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7150">
          <a:noFill/>
        </a:ln>
      </cdr:spPr>
      <cdr:txBody>
        <a:bodyPr xmlns:a="http://schemas.openxmlformats.org/drawingml/2006/main" wrap="square" lIns="69650" tIns="34825" rIns="69650" bIns="34825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2020 год- 1330,9 млн.руб.;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400" smtClean="0">
              <a:latin typeface="Times New Roman" pitchFamily="18" charset="0"/>
              <a:cs typeface="Times New Roman" pitchFamily="18" charset="0"/>
            </a:rPr>
            <a:t>год- 1734,7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млн.руб.;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Проект 2022 года: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endParaRPr lang="ru-RU" sz="1400" b="1" u="sng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Предусмотрено в бюджете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1278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млн.руб., в т.ч. на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софинансирование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расходов- 66,1 млн.руб.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Планируется привлечь из областного бюджета- 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1040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млн.руб.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0.04943</cdr:y>
    </cdr:from>
    <cdr:to>
      <cdr:x>0</cdr:x>
      <cdr:y>0.04943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flipV="1">
          <a:off x="-611560" y="315416"/>
          <a:ext cx="0" cy="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0062C4"/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10800000" scaled="1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7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50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29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09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12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18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29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4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83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1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0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346" y="1074053"/>
            <a:ext cx="771593" cy="466989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0" i="0">
                <a:solidFill>
                  <a:srgbClr val="0B689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577341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577341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проект бюджета городского округа Тольятти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2022 год и  плановый период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и 2024 годов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5013176"/>
            <a:ext cx="4788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департамента финансов  Миронова Лариса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4969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7504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20" cy="3304037"/>
        </p:xfrm>
        <a:graphic>
          <a:graphicData uri="http://schemas.openxmlformats.org/drawingml/2006/table">
            <a:tbl>
              <a:tblPr/>
              <a:tblGrid>
                <a:gridCol w="2185907"/>
                <a:gridCol w="1061726"/>
                <a:gridCol w="1036201"/>
                <a:gridCol w="1036201"/>
                <a:gridCol w="1016669"/>
                <a:gridCol w="936104"/>
                <a:gridCol w="1008112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(отчёт)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400" b="1" i="0" u="none" strike="noStrike" dirty="0" smtClean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исполнение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493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7 339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7 561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7 824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8 182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7 760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8 978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8 990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2 033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1 700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14 634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16 471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16 329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9 594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9 524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8 986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7 678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505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8 281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8 329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8 566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8 814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6 837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058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997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1 265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14 515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16 563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278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9 594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9 461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8 814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(+)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Дефицит (-) 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+119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+51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+63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+172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(%)/Дефицит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-1,2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2020 – 2024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годов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/>
          </p:nvPr>
        </p:nvGraphicFramePr>
        <p:xfrm>
          <a:off x="611560" y="4293096"/>
          <a:ext cx="74168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674501455"/>
              </p:ext>
            </p:extLst>
          </p:nvPr>
        </p:nvGraphicFramePr>
        <p:xfrm>
          <a:off x="611560" y="4005064"/>
          <a:ext cx="7704856" cy="226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15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в процентах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9" y="188640"/>
            <a:ext cx="8061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2022 год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119260"/>
              </p:ext>
            </p:extLst>
          </p:nvPr>
        </p:nvGraphicFramePr>
        <p:xfrm>
          <a:off x="827584" y="908720"/>
          <a:ext cx="7680375" cy="669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4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2205" y="1032593"/>
            <a:ext cx="188018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1574" y="4857762"/>
            <a:ext cx="185448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942" y="3870980"/>
            <a:ext cx="188018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2941" y="5848120"/>
            <a:ext cx="2169595" cy="549069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: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6057" y="5856112"/>
            <a:ext cx="2007921" cy="53606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7 5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61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559" y="1516452"/>
            <a:ext cx="188156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6637" y="5327564"/>
            <a:ext cx="1837709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03783" y="1042751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4 547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02709" y="4867920"/>
            <a:ext cx="182416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26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13137" y="1526610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709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97497" y="5337722"/>
            <a:ext cx="180766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14520" y="3881138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529411" y="5848119"/>
            <a:ext cx="1518417" cy="52973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+ 2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22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02941" y="429534"/>
            <a:ext cx="2169595" cy="47619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61231" y="5863724"/>
            <a:ext cx="2066131" cy="528450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7 339 млн.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12674" y="429534"/>
            <a:ext cx="1493296" cy="472435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Отклонение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-118628" y="-55203"/>
            <a:ext cx="93965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формирования доходной части бюджета на 2022 год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546484" y="1554337"/>
            <a:ext cx="1496423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+ 32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531987" y="1070478"/>
            <a:ext cx="1484828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+ 280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530956" y="4895647"/>
            <a:ext cx="1474885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522585" y="5365449"/>
            <a:ext cx="146154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- 10 млн. руб.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02205" y="4377545"/>
            <a:ext cx="184706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303219" y="4387703"/>
            <a:ext cx="1816864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60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530068" y="4415430"/>
            <a:ext cx="1468985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- 19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547867" y="3908865"/>
            <a:ext cx="1496423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+ 2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2021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1395" y="3387188"/>
            <a:ext cx="184466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12419" y="3397346"/>
            <a:ext cx="1815836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168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539071" y="3425073"/>
            <a:ext cx="1468154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+ 90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02205" y="2932021"/>
            <a:ext cx="1864786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03508" y="2942179"/>
            <a:ext cx="1834297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344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33696" y="2969906"/>
            <a:ext cx="1483080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+ 3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11560" y="2466945"/>
            <a:ext cx="1864489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312858" y="2477103"/>
            <a:ext cx="1834005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585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542990" y="2504830"/>
            <a:ext cx="1482844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- 40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98760" y="1991411"/>
            <a:ext cx="189436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300546" y="2001569"/>
            <a:ext cx="186339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629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536305" y="2029296"/>
            <a:ext cx="1506602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- 110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4704" y="634738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627784" y="6534489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861231" y="429535"/>
            <a:ext cx="2066131" cy="47619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Оценка ожидаемого исполнения 2021г.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220072" y="429534"/>
            <a:ext cx="2003907" cy="472435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Прогноз 2022г.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956464" y="1032593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4 267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955390" y="4857762"/>
            <a:ext cx="182416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65818" y="1516452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677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950178" y="5327564"/>
            <a:ext cx="180766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967201" y="3870980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87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955900" y="4377545"/>
            <a:ext cx="1816864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79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965100" y="3387188"/>
            <a:ext cx="1815836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78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956189" y="2932021"/>
            <a:ext cx="1834297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965539" y="2466945"/>
            <a:ext cx="1834005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625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953227" y="1991411"/>
            <a:ext cx="186339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739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 проценты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3144" y="6381328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2022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году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44959954"/>
              </p:ext>
            </p:extLst>
          </p:nvPr>
        </p:nvGraphicFramePr>
        <p:xfrm>
          <a:off x="467544" y="1052736"/>
          <a:ext cx="867645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8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334" y="620688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6381328"/>
            <a:ext cx="5580112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864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 структура расходов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2022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г.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01770099"/>
              </p:ext>
            </p:extLst>
          </p:nvPr>
        </p:nvGraphicFramePr>
        <p:xfrm>
          <a:off x="34454" y="1052736"/>
          <a:ext cx="96335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37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млн. руб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89633"/>
              </p:ext>
            </p:extLst>
          </p:nvPr>
        </p:nvGraphicFramePr>
        <p:xfrm>
          <a:off x="251520" y="1196752"/>
          <a:ext cx="8712967" cy="2782064"/>
        </p:xfrm>
        <a:graphic>
          <a:graphicData uri="http://schemas.openxmlformats.org/drawingml/2006/table">
            <a:tbl>
              <a:tblPr/>
              <a:tblGrid>
                <a:gridCol w="1224136"/>
                <a:gridCol w="864096"/>
                <a:gridCol w="816087"/>
                <a:gridCol w="968108"/>
                <a:gridCol w="968108"/>
                <a:gridCol w="968108"/>
                <a:gridCol w="968108"/>
                <a:gridCol w="968108"/>
                <a:gridCol w="968108"/>
              </a:tblGrid>
              <a:tr h="3268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собственных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6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6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реализацию 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муниципальных программ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15 499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93,6%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8 746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91,2%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7 266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76,8%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5 518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62,6%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1 064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6,4%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848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8,8%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2 195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23,2%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3 296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37,4%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552" y="1166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непрограммных расходов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2021 – 2024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годах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78317691"/>
              </p:ext>
            </p:extLst>
          </p:nvPr>
        </p:nvGraphicFramePr>
        <p:xfrm>
          <a:off x="755576" y="3861048"/>
          <a:ext cx="81369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6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206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4533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6309320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7504" y="5085184"/>
            <a:ext cx="345638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«Жилье и городская среда»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27 дворовых и  3 общественных территорий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 – 156,1 млн.руб.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(148,3 млн.руб.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вышестоящие бюджеты,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7,8 млн. руб.- городской округ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908720"/>
            <a:ext cx="3456384" cy="17543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«Безопасные и качественные автомобильные дороги» 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и капитальный ремонт дорог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2022г.- 743,1 млн.руб.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(700 млн. руб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43,1млн. руб.- городской округ);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2023г. – 743,1 млн. руб.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(700 млн. руб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43,1 млн. руб.- городского округа)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Финансовое обеспечение реализации национальных проектов 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2022 -2024 годах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территории городского округа Тольятти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1340768"/>
            <a:ext cx="1662023" cy="403187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городского округа Тольятти на 2022 г.</a:t>
            </a:r>
          </a:p>
          <a:p>
            <a:pPr algn="ctr"/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687,7 млн.руб.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(1 583,5 млн.руб.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вышестоящих бюджетов,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104,2млн. руб.-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городского округа)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908720"/>
            <a:ext cx="3384376" cy="2492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Образование»</a:t>
            </a:r>
          </a:p>
          <a:p>
            <a:pPr algn="ctr"/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школы на 1600 мест в 20 квартале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2022г. 454,8млн. руб.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(431,1 руб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23,7 млн. руб.- городской округ)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2023г. 126,4млн. руб.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(120,1 руб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6,3млн. руб.- городской округ)</a:t>
            </a:r>
          </a:p>
          <a:p>
            <a:pPr algn="ctr"/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104" y="3573016"/>
            <a:ext cx="3384376" cy="26776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«Культура»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Оснащение образовательных учреждений музыкальными инструментами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2022г.-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5,7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(5,1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0,6млн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руб.- городской округ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детской школы искусств № 1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2023г.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17,2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(15,7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руб.-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городской округ)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2780928"/>
            <a:ext cx="3456383" cy="21236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«Экология»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Рекультивация 2-х свалок 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 – 328 млн.руб.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(299 млн.руб.-вышестоящие бюджеты, 29 млн.руб. –городской округ);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год  - 677 млн.руб.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608млн.руб.- вышестоящие бюджеты, 69млн.руб.- городской округ);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 – 32 млн.руб.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(29 млн.руб.- вышестоящие бюджеты,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млн.руб.- городской округ).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капитальный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ремонт, строительство, разработку ПСД 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2022-2024г.г.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517232"/>
            <a:ext cx="416802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объектов дошкольного образования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г.- 21,8 млн.руб.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средства городского округа (3д/с)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2023 г. – 22,9 млн. руб.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 городского округа(3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/с)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2996952"/>
            <a:ext cx="4176464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Проектно-изыскательские работы по строительству, реконструкции, ремонту дорог и мероприятиям по повышению безопасности дорожного движения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 </a:t>
            </a:r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11,2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(средства городского округа)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365104"/>
            <a:ext cx="4176464" cy="8156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реконструкция дорог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г.- 17,2 млн.руб.-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городского округа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(средства городского округа)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196752"/>
            <a:ext cx="4176464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проектной документации на строительство очистных сооружений дождевых сточных вод с селитебной территории Автозаводского района г. Тольятти с подводящими трубопроводами и инженерно-техническим обеспечением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г.- 65,6 млн.руб.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(59 млн. руб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бюджеты, 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 руб.-  городской округ)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2276872"/>
            <a:ext cx="4184902" cy="100027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г.- 16,1 млн.руб.-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городского округа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 сада, 5 школ; 1 учреждение спорта)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8024" y="1196752"/>
            <a:ext cx="4184902" cy="8156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учреждений культуры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г.- 2,4 млн.руб.-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городского округа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 учреждений)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3573016"/>
            <a:ext cx="4184902" cy="11849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систем автоматической пожарной сигнализации, оповещения и управления эвакуацией людей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г.- 14,0 млн.руб.-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городского округа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 школ;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учреждений спорта)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5013176"/>
            <a:ext cx="4184902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проектно-сметной документации для проведения капитального ремонта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г.- 1,5 млн.руб.-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городского округа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 учреждения спорта)</a:t>
            </a:r>
          </a:p>
          <a:p>
            <a:pPr algn="ctr"/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16709414"/>
              </p:ext>
            </p:extLst>
          </p:nvPr>
        </p:nvGraphicFramePr>
        <p:xfrm>
          <a:off x="323528" y="116632"/>
          <a:ext cx="871296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51920" y="6597352"/>
            <a:ext cx="52920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692696"/>
            <a:ext cx="5799088" cy="209979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7272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выполнение работ благоустройству территорий городского округа Тольятти  в 2022г.</a:t>
            </a:r>
          </a:p>
        </p:txBody>
      </p:sp>
      <p:pic>
        <p:nvPicPr>
          <p:cNvPr id="1027" name="Picture 3" descr="D:\Презентация по благоустройству\1564741087_1112.jpg.cr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2" y="323165"/>
            <a:ext cx="1097992" cy="116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3816424" cy="2808312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год- 496  млн.руб.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год- 555 млн.руб.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2022 года: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225 млн. руб.,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т.ч. 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–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25,7 млн. руб.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привлечь из вышестоящих бюджетов–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161 млн.руб.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899379"/>
              </p:ext>
            </p:extLst>
          </p:nvPr>
        </p:nvGraphicFramePr>
        <p:xfrm>
          <a:off x="467544" y="3760584"/>
          <a:ext cx="8424935" cy="2854390"/>
        </p:xfrm>
        <a:graphic>
          <a:graphicData uri="http://schemas.openxmlformats.org/drawingml/2006/table">
            <a:tbl>
              <a:tblPr/>
              <a:tblGrid>
                <a:gridCol w="3406294"/>
                <a:gridCol w="821653"/>
                <a:gridCol w="821653"/>
                <a:gridCol w="729072"/>
                <a:gridCol w="956668"/>
                <a:gridCol w="960523"/>
                <a:gridCol w="729072"/>
              </a:tblGrid>
              <a:tr h="208490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Мероприятие/Год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кол-во объектов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кол-во объектов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кол-во объектов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85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благоустройство внутриквартальных территорий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(МП «Благоустройство территорий г.о.)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Инициативные проекты граждан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51,0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Губернаторский проект "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Содействие», местные инициативы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дворовых территорий (НП "Жилье и городская среда")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общественных территорий (НП "Жилье и городская среда")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внутриквартальных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проездов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996373"/>
              </p:ext>
            </p:extLst>
          </p:nvPr>
        </p:nvGraphicFramePr>
        <p:xfrm>
          <a:off x="4283968" y="1027093"/>
          <a:ext cx="4536505" cy="266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7272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-7059" y="5953396"/>
            <a:ext cx="504056" cy="15121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4462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налоговой политики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– 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21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годах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3184" y="4250125"/>
            <a:ext cx="8640960" cy="55552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Влияние изменения федерального и областного законодательства на местный бюджет: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5651" y="4981202"/>
            <a:ext cx="1222013" cy="1371318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единого налога на вмененный доход с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 г.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62502" y="4981201"/>
            <a:ext cx="1109298" cy="1378831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 – 285 млн.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 – 229 млн. руб.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69650" y="4981201"/>
            <a:ext cx="4870702" cy="48048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норматива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 с 4% до 23% и количества плательщиков (304 млн. руб. – норматив, 141 млн. руб. – количество)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851540" y="4998000"/>
            <a:ext cx="1088952" cy="46368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+ 445 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5075" y="769631"/>
            <a:ext cx="8640960" cy="44651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1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ru-RU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ограничению распространения </a:t>
            </a:r>
            <a:r>
              <a:rPr lang="en-US" sz="1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 на </a:t>
            </a:r>
            <a:r>
              <a:rPr lang="ru-RU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1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/>
          </p:nvPr>
        </p:nvGraphicFramePr>
        <p:xfrm>
          <a:off x="325651" y="2007658"/>
          <a:ext cx="8621778" cy="206691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783229"/>
                <a:gridCol w="1838549"/>
              </a:tblGrid>
              <a:tr h="64776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поддержки субъектам малого и среднего предпринимательства,</a:t>
                      </a:r>
                      <a:endParaRPr lang="en-US" sz="1600" b="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гражданам</a:t>
                      </a:r>
                      <a:r>
                        <a:rPr lang="ru-RU" sz="1600" b="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 с решениями Думы г.о. Тольятти </a:t>
                      </a:r>
                      <a:r>
                        <a:rPr lang="en-US" sz="1600" b="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b="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выпадающие </a:t>
                      </a:r>
                      <a:r>
                        <a:rPr lang="en-US" sz="1600" b="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ru-RU" sz="1600" b="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 руб.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0283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ставки по ЕНВД с 15% до 7,5%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млн. руб.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ставки с 2% до 1,8% при исчислении НИФЛ</a:t>
                      </a:r>
                      <a:r>
                        <a:rPr lang="ru-RU" sz="1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коммерческой недвижимости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млн. руб.</a:t>
                      </a:r>
                    </a:p>
                  </a:txBody>
                  <a:tcPr/>
                </a:tc>
              </a:tr>
              <a:tr h="36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свобождение от уплаты по НИФЛ для уволенных и признанных безработными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0,017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909980" y="7972591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35075" y="1365086"/>
            <a:ext cx="8642148" cy="505740"/>
          </a:xfrm>
          <a:prstGeom prst="roundRect">
            <a:avLst>
              <a:gd name="adj" fmla="val 0"/>
            </a:avLst>
          </a:prstGeom>
          <a:solidFill>
            <a:srgbClr val="53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налогов за II квартал 2020 года – выпадающие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(земельный налог, ЕНВД)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71272" y="5569106"/>
            <a:ext cx="4869079" cy="39367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плательщиков ПСН (+ 4 689 плательщиков за    1 полугодие 2021 года)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61519" y="5556514"/>
            <a:ext cx="1088953" cy="3968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+ 29 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86638" y="6070194"/>
            <a:ext cx="4853713" cy="422037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проведение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кадастровой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(выпадающие от базы 2019 года)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861519" y="6076404"/>
            <a:ext cx="1096186" cy="422371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- 114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21669" y="661074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6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выполнение работ по охране, защите и воспроизводству  лесов городского округа Тольятти  в 2022г.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2035" y="3752284"/>
            <a:ext cx="4554777" cy="14465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Лесообустройство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противопожарные мероприятия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11 млн. руб.  </a:t>
            </a:r>
          </a:p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Лесовосстановление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Агротехнический уход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Расчистка от захламленности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минерализированных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полос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Эксплуатация лесных дорог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2989" y="1940198"/>
            <a:ext cx="4532868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Содержание МКУ «Тольяттинское  лесничество»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9,3 млн.руб.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(численность в 2021г - 13 чел., с 2022г -19 чел.)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0229" y="2753908"/>
            <a:ext cx="4554776" cy="89255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Поддержание санитарно-экологического состояния городских лесов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2,5 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Уборка бытового мусора</a:t>
            </a:r>
            <a:endParaRPr lang="ru-RU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Ликвидация свалок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2035" y="5269379"/>
            <a:ext cx="4571165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Приобретение специализированной техники 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73,8 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Трактор (2 ед.), Борона, Косилка, Плуг, Машина лесопосадочная, Культиватор, Самоходная машина (2ед.), Седельный тягач,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Измельчитель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Полуприцеп-тяжеловоз, Дорожная машина 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885853"/>
              </p:ext>
            </p:extLst>
          </p:nvPr>
        </p:nvGraphicFramePr>
        <p:xfrm>
          <a:off x="5364088" y="1484784"/>
          <a:ext cx="349201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3672408" cy="94096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год- 25 млн.руб.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год- 28,4 млн.руб.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года-  9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,6 млн. руб.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torage.inovaco.ru/media/cache/dd/80/3f/b8/44/b7/dd803fb844b74d43ee9c7f581ca4b8d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936104" cy="84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-7272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охрану окружающей среды городского округа Тольятти  в 2022г.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93644" y="809363"/>
            <a:ext cx="4272168" cy="1028515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2022 года: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116 млн. руб.,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т. ч. 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– 35,9 млн. руб.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051"/>
            <a:ext cx="1187624" cy="100985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98332" y="1847218"/>
            <a:ext cx="5112568" cy="206210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Национальный проект «Экология»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29,3 млн.руб.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(на с/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расходов)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Ликвидация свалки  промышленных и бытовых отходов Комсомольского района  (Южнее завода ОАО "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АвтоВАЗАгрегат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32 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– 16,1 млн.руб. 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Ликвидация свалки инертных отходов (напротив 1-3 вставок ПАО «АвтоВАЗ» -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24,5 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13,2 млн.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руб. 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Планируется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привлечь из областного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298,9 млн.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8332" y="4093987"/>
            <a:ext cx="5112568" cy="23698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Прочие мероприятия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86,7 млн. 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ПИР по объекту: «Строительство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очистных сооружений Автозаводского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района» – 65,6 млн. руб. (в т. ч. областные средства – 59 млн. руб.)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Мониторинг  за состоянием окружающей среды – 6,4 млн.руб.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Ликвидация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опасных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отходов – 4,8 млн.руб.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Ликвидация несанкционированных свалок – 2,9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Подбор трупов животных – 1,3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Санитарная очистка территорий общего пользования – 4,8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Устройство контейнерных площадок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0,5 млн.руб.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Предоставление информации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 «Экологический атлас»– 0,4 млн.руб.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390734"/>
              </p:ext>
            </p:extLst>
          </p:nvPr>
        </p:nvGraphicFramePr>
        <p:xfrm>
          <a:off x="5724128" y="1700808"/>
          <a:ext cx="3096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-7272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5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6525344"/>
            <a:ext cx="601216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3528" y="908720"/>
            <a:ext cx="2520280" cy="9387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845 млн. 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школы в 20 квартале, детских садов в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«Калина»,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«Северный» и в 14А квартале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 -с/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3573016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225 млн.руб.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(131,8 млн. руб. - с/ф)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2852936"/>
            <a:ext cx="2520280" cy="7848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153,2 </a:t>
            </a:r>
            <a:r>
              <a:rPr lang="ru-RU" sz="11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1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 по строительству и ремонту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автомобильных дорог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(9,4млн. руб. -с/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Предполагаемые поступления из вышестоящего бюджета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2022 г.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решение вопросов местного значения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5085184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4,5 млн.руб.</a:t>
            </a:r>
            <a:r>
              <a:rPr lang="ru-RU" sz="1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учреждений отдыха и оздоровления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0,4 млн.руб. – с/ф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3717032"/>
            <a:ext cx="252028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125 млн.руб.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внутриквартальных территорий</a:t>
            </a:r>
            <a:b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(7,7млн. руб. - с/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908720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148,3 </a:t>
            </a:r>
            <a:r>
              <a:rPr lang="ru-RU" sz="11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1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общественных и дворовых территорий 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(7,8 млн. руб. - с/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4581128"/>
            <a:ext cx="2520280" cy="11079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 млн. 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строительства очистных сооружений дождевых сточных вод с селитебной территории Автозаводского района г. Тольятти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млн.руб. -с/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6395217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9832" y="1556792"/>
            <a:ext cx="2880320" cy="10464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мероприятий по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лесовосстановлению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городских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лесов, приобретению специализированной техники и оборудования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млн.руб.- с/ф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4221088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8,3 </a:t>
            </a:r>
            <a:r>
              <a:rPr lang="ru-RU" sz="11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1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временного трудоустройства несовершеннолетних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(2,4млн.руб. – с/ф)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59832" y="2708920"/>
            <a:ext cx="288032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6,4 млн.руб.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обеспечению доступности учреждений для маломобильных граждан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(2,6 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908720"/>
            <a:ext cx="2952328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7,0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творческой деятельности и техническое оснащение детских и кукольных театров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(0,4 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27731791"/>
              </p:ext>
            </p:extLst>
          </p:nvPr>
        </p:nvGraphicFramePr>
        <p:xfrm>
          <a:off x="323528" y="5877272"/>
          <a:ext cx="8712968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84168" y="1772816"/>
            <a:ext cx="2952328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15,0 млн.руб.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модельных библиотек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(1,3 млн.руб.- с/ф)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4168" y="2492896"/>
            <a:ext cx="2952328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5,1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Оснащение образовательных учреждений музыкальными инструментами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(0,6 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84168" y="4293096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млн.руб.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Оснащение оборудованием пищеблоков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(6,8 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84168" y="3356992"/>
            <a:ext cx="288032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3,0 млн. руб.</a:t>
            </a:r>
            <a:r>
              <a:rPr lang="ru-RU" sz="1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Оснащение зданий тех.средствами комплексной безопасности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(0,5 млн.руб. – с/ф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59832" y="4869160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344,2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горячего питания 1-4 классов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(0,3 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1988840"/>
            <a:ext cx="252028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287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реконструкция автомобильных дорог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(16,4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млн.руб.- с/ф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  <a:endParaRPr lang="ru-RU" sz="4000" b="1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97971" y="6263575"/>
            <a:ext cx="576064" cy="5486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0"/>
            <a:ext cx="8229600" cy="6480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направления налоговой политики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2022 – 2024 годы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819337"/>
            <a:ext cx="8675648" cy="58352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Влияние изменения законодательства на местный бюджет: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6381328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01350" y="1469645"/>
            <a:ext cx="1053552" cy="47653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2022 год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73487" y="1479854"/>
            <a:ext cx="1053552" cy="47653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2023 год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45624" y="1489562"/>
            <a:ext cx="1053552" cy="47653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2024 год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06848" y="2040436"/>
            <a:ext cx="5162199" cy="909697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– снижение кадастровой стоимости земельных участков, оспаривание результатов новой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гос.кад.оценки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(АВТОВАЗ – 47 млн. руб.,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Тольяттисинтез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24 млн. руб.,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КуйбышевАзот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10 млн. руб.)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601349" y="2036505"/>
            <a:ext cx="1048026" cy="902141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- 110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6846" y="3051684"/>
            <a:ext cx="5157784" cy="66500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– проведение государственной кадастровой оценки в 2021 году  – результаты с 2023 года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01349" y="3045514"/>
            <a:ext cx="1048026" cy="671174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10718" y="1469646"/>
            <a:ext cx="5205549" cy="471457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Наименование источников дохода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73487" y="2038724"/>
            <a:ext cx="1053552" cy="899921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- 110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945623" y="2048247"/>
            <a:ext cx="1053553" cy="886634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- 110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773487" y="3045514"/>
            <a:ext cx="1053552" cy="671174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+ 33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945623" y="3036431"/>
            <a:ext cx="1051421" cy="671174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+ 28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24833" y="3845379"/>
            <a:ext cx="8692327" cy="55591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– налоговый вычет в части расходов на физкультурно-оздоровительные услуги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23528" y="4478714"/>
            <a:ext cx="8693632" cy="1108177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повышенных ставок налога (8% «доходы»,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20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«доходы минус расходы»)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Упрощенная система налогообложения	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ставки налога (с 6% до 2% «доходы»,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 до 5 % «доходы минус расходы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6846" y="5725331"/>
            <a:ext cx="8710314" cy="57169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и патентная системы налогообложения – продление возможности применения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налога 0% до 2024 года для вновь созданных ИП</a:t>
            </a:r>
          </a:p>
        </p:txBody>
      </p:sp>
    </p:spTree>
    <p:extLst>
      <p:ext uri="{BB962C8B-B14F-4D97-AF65-F5344CB8AC3E}">
        <p14:creationId xmlns:p14="http://schemas.microsoft.com/office/powerpoint/2010/main" val="13522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597352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116632"/>
            <a:ext cx="835292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Сохранение бюджетной стабильности в 2020 году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условиях пандемии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COVID-19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43808" y="2348880"/>
            <a:ext cx="367240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 расходов -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129 млн. руб.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1800" y="1844824"/>
            <a:ext cx="3672408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Оптимизация расходов 2020 года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43808" y="4797152"/>
            <a:ext cx="3672408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Согласование закупок и открытие лимитов по группам  приоритетности: сдерживание расходов и уменьшение кассовых разрывов, формирование остатков средств бюджета на 01.01.2021г.-357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43808" y="4221088"/>
            <a:ext cx="367240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Перенос расходов с 2020 года на 2021 год-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млн. руб.</a:t>
            </a:r>
          </a:p>
        </p:txBody>
      </p:sp>
      <p:sp>
        <p:nvSpPr>
          <p:cNvPr id="36" name="Выгнутая вправо стрелка 35"/>
          <p:cNvSpPr/>
          <p:nvPr/>
        </p:nvSpPr>
        <p:spPr>
          <a:xfrm>
            <a:off x="6876256" y="2204864"/>
            <a:ext cx="504056" cy="367240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право стрелка 38"/>
          <p:cNvSpPr/>
          <p:nvPr/>
        </p:nvSpPr>
        <p:spPr>
          <a:xfrm flipH="1">
            <a:off x="2051720" y="2276872"/>
            <a:ext cx="576064" cy="3600400"/>
          </a:xfrm>
          <a:prstGeom prst="curvedLeftArrow">
            <a:avLst>
              <a:gd name="adj1" fmla="val 25000"/>
              <a:gd name="adj2" fmla="val 45965"/>
              <a:gd name="adj3" fmla="val 2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4283968" y="1052736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843808" y="3573016"/>
            <a:ext cx="367240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Перераспределение и замещение расходов-188 млн.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3808" y="2924944"/>
            <a:ext cx="367240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Закрытие экономии от конкурсов –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35 млн. руб.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9672" y="6237312"/>
            <a:ext cx="6991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финансового года с профицитом в сумме 119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4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1520" y="6309320"/>
            <a:ext cx="216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</a:p>
          <a:p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бюджетной политики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за 20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 9 месяцев 202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1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года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588043"/>
              </p:ext>
            </p:extLst>
          </p:nvPr>
        </p:nvGraphicFramePr>
        <p:xfrm>
          <a:off x="107504" y="980728"/>
          <a:ext cx="8856984" cy="5184591"/>
        </p:xfrm>
        <a:graphic>
          <a:graphicData uri="http://schemas.openxmlformats.org/drawingml/2006/table">
            <a:tbl>
              <a:tblPr/>
              <a:tblGrid>
                <a:gridCol w="3024336"/>
                <a:gridCol w="2088232"/>
                <a:gridCol w="1872208"/>
                <a:gridCol w="1872208"/>
              </a:tblGrid>
              <a:tr h="1760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Приоритетное направление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1400" b="1" dirty="0" smtClean="0">
                          <a:latin typeface="Georgia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 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 202</a:t>
                      </a:r>
                      <a:r>
                        <a:rPr lang="en-US" sz="1400" b="1" dirty="0" smtClean="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 год</a:t>
                      </a: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765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План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Факт 9 месяцев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Указов Президента РФ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части  доведения средней зарплаты отдельных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работников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 млн.руб.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 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7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МРОТ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45720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 уровень </a:t>
                      </a:r>
                    </a:p>
                    <a:p>
                      <a:pPr lvl="0" indent="45720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р. – 18 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 уровень 12 130 р. – 42 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7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Индексация заработной платы</a:t>
                      </a:r>
                      <a:endParaRPr lang="ru-RU" sz="1000" b="1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 млн.руб.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 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7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Строительство </a:t>
                      </a: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детских садов 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 -3 </a:t>
                      </a:r>
                      <a:r>
                        <a:rPr lang="ru-RU" sz="10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дет.сада</a:t>
                      </a: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2021 г. – 1 </a:t>
                      </a:r>
                      <a:r>
                        <a:rPr lang="ru-RU" sz="10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дет.сад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119,1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206,1млн.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92,1млн.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7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транспортной доступности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(обновление подвижного состава – лизинг автобусов)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lvl="0" indent="45720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 млн.руб.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 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млн.руб.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3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Строительство и реконструкция дорог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212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 руб. (2 дороги)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377  млн.руб. (4 дороги)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139,7 млн.руб.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9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Ремонт</a:t>
                      </a:r>
                      <a:r>
                        <a:rPr lang="en-US" sz="10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капитальный ремонт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дорог</a:t>
                      </a:r>
                      <a:endParaRPr lang="ru-RU" sz="1000" b="1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668 млн.руб.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дорог (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264,67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тыс.м.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735,2 млн.руб.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13 дорог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(301,37 тыс.м.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458,5 млн.руб.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8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Капитальный ремонт  и ремонт  дворовых территорий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272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 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 объектов (156,98тыс.м.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142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млн.руб.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 объекта (107,91тыс.м.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10,2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млн.руб.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Благоустройство: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млн.руб.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7,3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млн.руб.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1,3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Дворовых территорий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,3 млн.руб. </a:t>
                      </a:r>
                    </a:p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(14 объектов)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,5 млн.руб. </a:t>
                      </a:r>
                    </a:p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(159 объектов)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50,8 млн.руб. </a:t>
                      </a:r>
                    </a:p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(32 объекта)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3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Общественных территорий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,1 млн. руб. </a:t>
                      </a:r>
                    </a:p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объектов)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92,2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руб.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(6 объектов)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 млн.руб.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(4 объекта)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Реализация  инициативных проектов по благоустройству городских территорий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,1 млн.руб. </a:t>
                      </a:r>
                    </a:p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проектов)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26,6 млн.руб. </a:t>
                      </a:r>
                    </a:p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(8 проектов)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1,5 млн. руб.</a:t>
                      </a:r>
                    </a:p>
                    <a:p>
                      <a:pPr marL="0" marR="0" lvl="0" indent="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(2 проект частично)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09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Обеспечение </a:t>
                      </a:r>
                      <a:r>
                        <a:rPr lang="ru-RU" sz="10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жильем 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молодых  семей  </a:t>
                      </a:r>
                      <a:endParaRPr lang="ru-RU" sz="1000" b="1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543 млн. руб.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683 семей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358,8 млн.руб.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- 430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семей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323,4 млн.руб. -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375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Получение средств из вышестоящих бюджетов на решение вопросов местного значения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 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2 422 </a:t>
                      </a:r>
                      <a:r>
                        <a:rPr lang="ru-RU" sz="10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Планируется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3 359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1 740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45679" y="6597352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5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81328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496" y="609329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</a:p>
          <a:p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бюджетной политики за 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-2021 годы в рамках проекта «Содействие»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4" y="908720"/>
            <a:ext cx="4176464" cy="83099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год- </a:t>
            </a:r>
            <a:r>
              <a:rPr lang="ru-RU" sz="1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проектов</a:t>
            </a:r>
            <a:r>
              <a:rPr lang="en-US" sz="1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- 56,4 млн.руб.,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42,3 млн.руб. – областной бюджет (12,9%)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908720"/>
            <a:ext cx="4320480" cy="83099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год – </a:t>
            </a:r>
            <a:r>
              <a:rPr lang="ru-RU" sz="1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21 проект</a:t>
            </a:r>
            <a:r>
              <a:rPr lang="en-US" sz="1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61</a:t>
            </a:r>
            <a:r>
              <a:rPr lang="ru-RU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,5 млн.руб.,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47,9 млн.руб. – областной бюджет (18,5%)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2281315504"/>
              </p:ext>
            </p:extLst>
          </p:nvPr>
        </p:nvGraphicFramePr>
        <p:xfrm>
          <a:off x="395536" y="1916832"/>
          <a:ext cx="41764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val="789772116"/>
              </p:ext>
            </p:extLst>
          </p:nvPr>
        </p:nvGraphicFramePr>
        <p:xfrm>
          <a:off x="4788024" y="1916832"/>
          <a:ext cx="435597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501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3093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3284984"/>
            <a:ext cx="3240360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 реконструкция объектов социально-культурной сферы (школы, детские сады)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4149080"/>
            <a:ext cx="4032448" cy="57606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Благоустройство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Ремонт дорог и внутриквартальных территорий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052736"/>
            <a:ext cx="331236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1052736"/>
            <a:ext cx="403244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и дорожное хозяйство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1916832"/>
            <a:ext cx="3240360" cy="122413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и содержание действующей сети муниципальных учреждений, сохранение контингента занимающихся в учреждениях дополнительного образования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81128"/>
            <a:ext cx="3240360" cy="752147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отдельным категориям граждан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4008" y="2996952"/>
            <a:ext cx="4032448" cy="108012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Поддержание объектов городской и инженерной инфраструктуры в надлежащем состоянии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Комплексное содержание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Содержание улично-дорожной сети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4008" y="1988840"/>
            <a:ext cx="4032448" cy="93610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доступности транспортных услуг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Повышение безопасности дорожного движения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188640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2022-2024 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1"/>
            <a:ext cx="8280920" cy="57606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Активное участие в национальных проектах и государственных программах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44008" y="4869160"/>
            <a:ext cx="3960440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Охрана и защита лесов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63613" y="5872499"/>
            <a:ext cx="504056" cy="15121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67669" y="0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долговой политики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2020-2021 годов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4550" y="5356483"/>
            <a:ext cx="4168080" cy="76944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Городской округ Тольятти отнесен к группе заемщиков со средним уровнем долговой устойчивости  на 2021 и 2022 годы</a:t>
            </a:r>
          </a:p>
          <a:p>
            <a:pPr algn="ctr">
              <a:defRPr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4449024" y="1776971"/>
            <a:ext cx="232700" cy="2996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222200" y="3299014"/>
            <a:ext cx="4168080" cy="936104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Послание Президент РФ В.В. Путина -  замещение коммерческих кредитов бюджетными (если коммерческий долг субъекта РФ превышает 25%)  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6" name="Управляющая кнопка: настраиваемая 35">
            <a:hlinkClick r:id="" action="ppaction://noaction" highlightClick="1"/>
          </p:cNvPr>
          <p:cNvSpPr/>
          <p:nvPr/>
        </p:nvSpPr>
        <p:spPr>
          <a:xfrm>
            <a:off x="4772234" y="3244986"/>
            <a:ext cx="4020304" cy="1080120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Самарская область не попала в число получателей бюджетного кредита (уровень коммерческого долга составил 24,6%)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8" name="Управляющая кнопка: настраиваемая 37">
            <a:hlinkClick r:id="" action="ppaction://noaction" highlightClick="1"/>
          </p:cNvPr>
          <p:cNvSpPr/>
          <p:nvPr/>
        </p:nvSpPr>
        <p:spPr>
          <a:xfrm>
            <a:off x="4772233" y="4437112"/>
            <a:ext cx="4020305" cy="807365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Повышение процентной ставки за пользование кредитами кредитных организаций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9" name="Управляющая кнопка: настраиваемая 38">
            <a:hlinkClick r:id="" action="ppaction://noaction" highlightClick="1"/>
          </p:cNvPr>
          <p:cNvSpPr/>
          <p:nvPr/>
        </p:nvSpPr>
        <p:spPr>
          <a:xfrm>
            <a:off x="222200" y="4430078"/>
            <a:ext cx="4168080" cy="814399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Рост ключевой ставки в течение 2021 года по сравнению с 2020 годом с 4,25%  до 6,75% годовых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5702" y="665009"/>
            <a:ext cx="8640960" cy="28803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Мероприятия по снижению долговой нагрузки на бюджет городского округа Тольятти  в 2020 году</a:t>
            </a:r>
            <a:endParaRPr lang="ru-RU" sz="15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46901" y="1098720"/>
            <a:ext cx="4143379" cy="1656184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spcAft>
                <a:spcPts val="6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Привлечение бюджетного кредита УФК </a:t>
            </a:r>
          </a:p>
          <a:p>
            <a:pPr marL="171450" indent="-171450" algn="ctr">
              <a:spcAft>
                <a:spcPts val="6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Работа по снижению ставки кредитования </a:t>
            </a:r>
          </a:p>
          <a:p>
            <a:pPr marL="171450" indent="-171450" algn="ctr">
              <a:spcAft>
                <a:spcPts val="6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Временное заимствование остатков средств бюджетных и автономных учреждений</a:t>
            </a:r>
          </a:p>
          <a:p>
            <a:pPr marL="171450" indent="-171450" algn="ctr">
              <a:spcAft>
                <a:spcPts val="6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Направление  экономии расходов на обслуживание муниципального долга на снижение его уровня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4736652" y="1422756"/>
            <a:ext cx="4055886" cy="1008112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 увеличение в 2020 году долговой нагрузки (план – 95,2%)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Снижение размера (с 5 786 млн. руб. до 5 700 млн. руб.) и уровня долга (с 84% до 82,9%)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5702" y="2865148"/>
            <a:ext cx="8640960" cy="28803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Условия, повлиявшие на долговую политику в 2021 году</a:t>
            </a:r>
            <a:endParaRPr lang="ru-RU" sz="15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459832" y="4687435"/>
            <a:ext cx="232700" cy="2996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465551" y="3617224"/>
            <a:ext cx="232700" cy="2996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63369" y="5356483"/>
            <a:ext cx="4029169" cy="84638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Законопроект № </a:t>
            </a:r>
            <a:r>
              <a:rPr lang="ru-RU" sz="1100" b="1" smtClean="0">
                <a:latin typeface="Times New Roman" pitchFamily="18" charset="0"/>
                <a:cs typeface="Times New Roman" pitchFamily="18" charset="0"/>
              </a:rPr>
              <a:t>1258306-7 </a:t>
            </a:r>
          </a:p>
          <a:p>
            <a:pPr algn="ctr">
              <a:defRPr/>
            </a:pPr>
            <a:r>
              <a:rPr lang="ru-RU" sz="11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находится на рассмотрении в Государственной Думе) – применение ограничений приостановлено до 01.01.2023</a:t>
            </a:r>
          </a:p>
          <a:p>
            <a:pPr algn="ctr">
              <a:defRPr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3671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период 2018-2024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годов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714890106"/>
              </p:ext>
            </p:extLst>
          </p:nvPr>
        </p:nvGraphicFramePr>
        <p:xfrm>
          <a:off x="467544" y="1648957"/>
          <a:ext cx="8208912" cy="4588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9248" y="121234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84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4262" y="131040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73,2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3150" y="146737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69,3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6076" y="1544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64,2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3752" y="127223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82,9</a:t>
            </a:r>
            <a:endParaRPr lang="ru-RU" sz="1200" dirty="0"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03648" y="1489346"/>
            <a:ext cx="6484177" cy="3958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Ромб 33"/>
          <p:cNvSpPr/>
          <p:nvPr/>
        </p:nvSpPr>
        <p:spPr>
          <a:xfrm>
            <a:off x="6732240" y="1773418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омб 37"/>
          <p:cNvSpPr/>
          <p:nvPr/>
        </p:nvSpPr>
        <p:spPr>
          <a:xfrm>
            <a:off x="3504432" y="1572121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4604591" y="1633822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омб 41"/>
          <p:cNvSpPr/>
          <p:nvPr/>
        </p:nvSpPr>
        <p:spPr>
          <a:xfrm>
            <a:off x="7799927" y="1840512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5628742" y="1709752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460905" y="14064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72,6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2" name="Ромб 21"/>
          <p:cNvSpPr/>
          <p:nvPr/>
        </p:nvSpPr>
        <p:spPr>
          <a:xfrm>
            <a:off x="2450946" y="1506615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97826" y="112943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89,9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6" name="Ромб 25"/>
          <p:cNvSpPr/>
          <p:nvPr/>
        </p:nvSpPr>
        <p:spPr>
          <a:xfrm>
            <a:off x="1368535" y="1442266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8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7042</TotalTime>
  <Words>3369</Words>
  <Application>Microsoft Office PowerPoint</Application>
  <PresentationFormat>Экран (4:3)</PresentationFormat>
  <Paragraphs>736</Paragraphs>
  <Slides>23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 Unicode MS</vt:lpstr>
      <vt:lpstr>Arial</vt:lpstr>
      <vt:lpstr>Calibri</vt:lpstr>
      <vt:lpstr>Century Gothic</vt:lpstr>
      <vt:lpstr>Georgia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2020 год- 496  млн.руб. 2021 год- 555 млн.руб.  Проект 2022 года:   225 млн. руб., в т.ч. на софинансирование расходов –  25,7 млн. руб.  Планируется привлечь из вышестоящих бюджетов– 161 млн.руб.  </vt:lpstr>
      <vt:lpstr>2020 год- 25 млн.руб. 2021 год- 28,4 млн.руб. Проект 2022 года-  96,6 млн. руб.</vt:lpstr>
      <vt:lpstr>   Проект 2022 года:   116 млн. руб., в т. ч. на софинансирование расходов – 35,9 млн. руб. 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Беглова Оксана  Александровна</cp:lastModifiedBy>
  <cp:revision>1348</cp:revision>
  <cp:lastPrinted>2021-10-07T04:26:26Z</cp:lastPrinted>
  <dcterms:created xsi:type="dcterms:W3CDTF">2017-06-15T13:15:30Z</dcterms:created>
  <dcterms:modified xsi:type="dcterms:W3CDTF">2021-10-25T08:53:08Z</dcterms:modified>
</cp:coreProperties>
</file>