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notesMasterIdLst>
    <p:notesMasterId r:id="rId19"/>
  </p:notesMasterIdLst>
  <p:handoutMasterIdLst>
    <p:handoutMasterId r:id="rId20"/>
  </p:handoutMasterIdLst>
  <p:sldIdLst>
    <p:sldId id="258" r:id="rId2"/>
    <p:sldId id="462" r:id="rId3"/>
    <p:sldId id="474" r:id="rId4"/>
    <p:sldId id="460" r:id="rId5"/>
    <p:sldId id="461" r:id="rId6"/>
    <p:sldId id="270" r:id="rId7"/>
    <p:sldId id="467" r:id="rId8"/>
    <p:sldId id="471" r:id="rId9"/>
    <p:sldId id="367" r:id="rId10"/>
    <p:sldId id="476" r:id="rId11"/>
    <p:sldId id="481" r:id="rId12"/>
    <p:sldId id="477" r:id="rId13"/>
    <p:sldId id="482" r:id="rId14"/>
    <p:sldId id="384" r:id="rId15"/>
    <p:sldId id="475" r:id="rId16"/>
    <p:sldId id="371" r:id="rId17"/>
    <p:sldId id="26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ева Елена Ирфанова" initials="НЕИ" lastIdx="2" clrIdx="0"/>
  <p:cmAuthor id="2" name="Чурашова Марина Геннадьевна" initials="ЧМГ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4DE"/>
    <a:srgbClr val="F3FAFF"/>
    <a:srgbClr val="FFFFFF"/>
    <a:srgbClr val="C3DEB0"/>
    <a:srgbClr val="EE7268"/>
    <a:srgbClr val="E5DB11"/>
    <a:srgbClr val="E84538"/>
    <a:srgbClr val="E8EEF8"/>
    <a:srgbClr val="B4D0F8"/>
    <a:srgbClr val="C2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94620" autoAdjust="0"/>
  </p:normalViewPr>
  <p:slideViewPr>
    <p:cSldViewPr showGuides="1">
      <p:cViewPr varScale="1">
        <p:scale>
          <a:sx n="108" d="100"/>
          <a:sy n="108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5833796244916E-2"/>
          <c:y val="2.621706680378862E-2"/>
          <c:w val="0.52955150652552163"/>
          <c:h val="0.884908438536069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F6-44F5-8D26-379D844ACCD6}"/>
              </c:ext>
            </c:extLst>
          </c:dPt>
          <c:dPt>
            <c:idx val="1"/>
            <c:bubble3D val="0"/>
            <c:explosion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F6-44F5-8D26-379D844ACC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9F6-44F5-8D26-379D844ACC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9F6-44F5-8D26-379D844ACCD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F6-44F5-8D26-379D844ACCD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9F6-44F5-8D26-379D844ACC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F6-44F5-8D26-379D844ACCD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9F6-44F5-8D26-379D844ACCD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F6-44F5-8D26-379D844ACCD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9F6-44F5-8D26-379D844ACCD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F6-44F5-8D26-379D844ACCD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F6-44F5-8D26-379D844ACC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800" dirty="0"/>
                      <a:t>НДФЛ; 64,8%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9F6-44F5-8D26-379D844ACCD6}"/>
                </c:ext>
              </c:extLst>
            </c:dLbl>
            <c:dLbl>
              <c:idx val="2"/>
              <c:layout>
                <c:manualLayout>
                  <c:x val="0.15510370121477018"/>
                  <c:y val="2.15458086356418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Налоги на совокупный доход (УСН, ЕСХН, ПСН); 9,1%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E9F6-44F5-8D26-379D844ACCD6}"/>
                </c:ext>
              </c:extLst>
            </c:dLbl>
            <c:dLbl>
              <c:idx val="3"/>
              <c:layout>
                <c:manualLayout>
                  <c:x val="0.33266595039575575"/>
                  <c:y val="-8.06425919995817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F6-44F5-8D26-379D844ACCD6}"/>
                </c:ext>
              </c:extLst>
            </c:dLbl>
            <c:dLbl>
              <c:idx val="4"/>
              <c:layout>
                <c:manualLayout>
                  <c:x val="0.26555574674178029"/>
                  <c:y val="-3.4793519674284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9F6-44F5-8D26-379D844ACCD6}"/>
                </c:ext>
              </c:extLst>
            </c:dLbl>
            <c:dLbl>
              <c:idx val="5"/>
              <c:layout>
                <c:manualLayout>
                  <c:x val="0.21991323457285269"/>
                  <c:y val="-7.89232160478901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6-44F5-8D26-379D844ACCD6}"/>
                </c:ext>
              </c:extLst>
            </c:dLbl>
            <c:dLbl>
              <c:idx val="6"/>
              <c:layout>
                <c:manualLayout>
                  <c:x val="0.2181758485732842"/>
                  <c:y val="-1.4691586555742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9F6-44F5-8D26-379D844ACCD6}"/>
                </c:ext>
              </c:extLst>
            </c:dLbl>
            <c:dLbl>
              <c:idx val="7"/>
              <c:layout>
                <c:manualLayout>
                  <c:x val="0.20404304670754758"/>
                  <c:y val="0.103519747805799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(земля, имущество); 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8-E9F6-44F5-8D26-379D844ACCD6}"/>
                </c:ext>
              </c:extLst>
            </c:dLbl>
            <c:dLbl>
              <c:idx val="8"/>
              <c:layout>
                <c:manualLayout>
                  <c:x val="0.1185345937172293"/>
                  <c:y val="0.160778091649947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Прочие доходы; 6,0%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E9F6-44F5-8D26-379D844ACCD6}"/>
                </c:ext>
              </c:extLst>
            </c:dLbl>
            <c:dLbl>
              <c:idx val="9"/>
              <c:layout>
                <c:manualLayout>
                  <c:x val="3.8500607612516752E-2"/>
                  <c:y val="-6.2989032964591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5952A-8F51-4CCF-96ED-EB153D4E4B98}" type="CATEGORYNAME">
                      <a:rPr lang="en-US" smtClean="0"/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9F6-44F5-8D26-379D844ACCD6}"/>
                </c:ext>
              </c:extLst>
            </c:dLbl>
            <c:dLbl>
              <c:idx val="10"/>
              <c:layout>
                <c:manualLayout>
                  <c:x val="0.41339869281045893"/>
                  <c:y val="2.14503273849180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F6-44F5-8D26-379D844AC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1">
                  <c:v>НДФЛ</c:v>
                </c:pt>
                <c:pt idx="2">
                  <c:v>Налоги на совокупный доход (УСН, ЕСХН, ПСН)</c:v>
                </c:pt>
                <c:pt idx="3">
                  <c:v>НИФЛ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Доходы от продажи (земля, имущество)</c:v>
                </c:pt>
                <c:pt idx="8">
                  <c:v>Прочие доходы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1">
                  <c:v>0.64800000000000102</c:v>
                </c:pt>
                <c:pt idx="2">
                  <c:v>9.1000000000000025E-2</c:v>
                </c:pt>
                <c:pt idx="3">
                  <c:v>8.3000000000000046E-2</c:v>
                </c:pt>
                <c:pt idx="4">
                  <c:v>5.5000000000000014E-2</c:v>
                </c:pt>
                <c:pt idx="5">
                  <c:v>4.2000000000000023E-2</c:v>
                </c:pt>
                <c:pt idx="6">
                  <c:v>8.0000000000000158E-3</c:v>
                </c:pt>
                <c:pt idx="7">
                  <c:v>1.2999999999999998E-2</c:v>
                </c:pt>
                <c:pt idx="8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6-44F5-8D26-379D844ACCD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12819475084777"/>
          <c:y val="1.2992387391365233E-2"/>
          <c:w val="0.83974278431144322"/>
          <c:h val="0.607716583204966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996344321530412E-3"/>
                  <c:y val="-0.171277228202012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439039401265825E-2"/>
                      <c:h val="5.22631096081887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EF1-4057-83AA-2E93626DE0B4}"/>
                </c:ext>
              </c:extLst>
            </c:dLbl>
            <c:dLbl>
              <c:idx val="1"/>
              <c:layout>
                <c:manualLayout>
                  <c:x val="-1.3997562881020787E-3"/>
                  <c:y val="-0.140775804001653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F1-4057-83AA-2E93626DE0B4}"/>
                </c:ext>
              </c:extLst>
            </c:dLbl>
            <c:dLbl>
              <c:idx val="2"/>
              <c:layout>
                <c:manualLayout>
                  <c:x val="0"/>
                  <c:y val="-0.173623491602039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4 866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F1-4057-83AA-2E93626DE0B4}"/>
                </c:ext>
              </c:extLst>
            </c:dLbl>
            <c:dLbl>
              <c:idx val="3"/>
              <c:layout>
                <c:manualLayout>
                  <c:x val="-1.3997562881020275E-3"/>
                  <c:y val="-9.6196799401130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3 358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F1-4057-83AA-2E93626DE0B4}"/>
                </c:ext>
              </c:extLst>
            </c:dLbl>
            <c:dLbl>
              <c:idx val="4"/>
              <c:layout>
                <c:manualLayout>
                  <c:x val="-1.3997562881020275E-3"/>
                  <c:y val="-8.91580092010474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9D-42AF-B1B2-BA7258757D5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Franklin Gothic Medium" panose="020B0603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на 01.01.2023                                 (факт)</c:v>
                </c:pt>
                <c:pt idx="1">
                  <c:v>на 01.01.2024                                 (факт)</c:v>
                </c:pt>
                <c:pt idx="2">
                  <c:v>на 01.01.2025                (первоначальный план)</c:v>
                </c:pt>
                <c:pt idx="3">
                  <c:v>на 01.01.2025                    (уточненный план)</c:v>
                </c:pt>
                <c:pt idx="4">
                  <c:v>на 01.01.2025                                 (факт)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5"/>
                <c:pt idx="0">
                  <c:v>3900</c:v>
                </c:pt>
                <c:pt idx="1">
                  <c:v>3000</c:v>
                </c:pt>
                <c:pt idx="2">
                  <c:v>3866</c:v>
                </c:pt>
                <c:pt idx="3">
                  <c:v>2358</c:v>
                </c:pt>
                <c:pt idx="4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0-4543-BFDC-E8741FCB9A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на 01.01.2023                                 (факт)</c:v>
                </c:pt>
                <c:pt idx="1">
                  <c:v>на 01.01.2024                                 (факт)</c:v>
                </c:pt>
                <c:pt idx="2">
                  <c:v>на 01.01.2025                (первоначальный план)</c:v>
                </c:pt>
                <c:pt idx="3">
                  <c:v>на 01.01.2025                    (уточненный план)</c:v>
                </c:pt>
                <c:pt idx="4">
                  <c:v>на 01.01.2025                                 (факт)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E0-4543-BFDC-E8741FCB9A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муниципального долга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на 01.01.2023                                 (факт)</c:v>
                </c:pt>
                <c:pt idx="1">
                  <c:v>на 01.01.2024                                 (факт)</c:v>
                </c:pt>
                <c:pt idx="2">
                  <c:v>на 01.01.2025                (первоначальный план)</c:v>
                </c:pt>
                <c:pt idx="3">
                  <c:v>на 01.01.2025                    (уточненный план)</c:v>
                </c:pt>
                <c:pt idx="4">
                  <c:v>на 01.01.2025                                 (факт)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08E0-4543-BFDC-E8741FCB9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50"/>
        <c:shape val="box"/>
        <c:axId val="139906864"/>
        <c:axId val="139904120"/>
        <c:axId val="0"/>
      </c:bar3DChart>
      <c:catAx>
        <c:axId val="13990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9904120"/>
        <c:crosses val="autoZero"/>
        <c:auto val="1"/>
        <c:lblAlgn val="ctr"/>
        <c:lblOffset val="100"/>
        <c:noMultiLvlLbl val="0"/>
      </c:catAx>
      <c:valAx>
        <c:axId val="139904120"/>
        <c:scaling>
          <c:orientation val="minMax"/>
          <c:max val="6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Medium" panose="020B06030201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9906864"/>
        <c:crosses val="autoZero"/>
        <c:crossBetween val="between"/>
        <c:majorUnit val="1000"/>
        <c:minorUnit val="200"/>
      </c:valAx>
    </c:plotArea>
    <c:legend>
      <c:legendPos val="b"/>
      <c:layout>
        <c:manualLayout>
          <c:xMode val="edge"/>
          <c:yMode val="edge"/>
          <c:x val="0.17528850409919181"/>
          <c:y val="0.71613464374299574"/>
          <c:w val="0.67414808848399566"/>
          <c:h val="4.2427277843033871E-2"/>
        </c:manualLayout>
      </c:layout>
      <c:overlay val="0"/>
      <c:txPr>
        <a:bodyPr/>
        <a:lstStyle/>
        <a:p>
          <a:pPr>
            <a:defRPr>
              <a:latin typeface="Franklin Gothic Medium" panose="020B0603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41246363248037"/>
          <c:y val="3.8349310394083201E-2"/>
          <c:w val="0.39233203411818068"/>
          <c:h val="0.873713810641644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Лист1!$A$2:$A$16</c:f>
              <c:strCache>
                <c:ptCount val="15"/>
                <c:pt idx="0">
                  <c:v>Прочие ГРБС (менее 50 млн.руб)</c:v>
                </c:pt>
                <c:pt idx="1">
                  <c:v>Департамент градостроительной деятельности</c:v>
                </c:pt>
                <c:pt idx="2">
                  <c:v>Дума</c:v>
                </c:pt>
                <c:pt idx="3">
                  <c:v>Управление взаимодействия с общественностью</c:v>
                </c:pt>
                <c:pt idx="4">
                  <c:v>Департамент финансов</c:v>
                </c:pt>
                <c:pt idx="5">
                  <c:v>Департамент общественной безопасности</c:v>
                </c:pt>
                <c:pt idx="6">
                  <c:v>Организационное управление</c:v>
                </c:pt>
                <c:pt idx="7">
                  <c:v>Департамент информационных технологий и связи</c:v>
                </c:pt>
                <c:pt idx="8">
                  <c:v>Управление физической культуры и спорта</c:v>
                </c:pt>
                <c:pt idx="9">
                  <c:v>Департамент по управлению муниципальным имуществом</c:v>
                </c:pt>
                <c:pt idx="10">
                  <c:v>Администрация</c:v>
                </c:pt>
                <c:pt idx="11">
                  <c:v>Департамент культуры</c:v>
                </c:pt>
                <c:pt idx="12">
                  <c:v>Департамент городского хозяйства</c:v>
                </c:pt>
                <c:pt idx="13">
                  <c:v>Департамент дорожного хозяйства и транспорта</c:v>
                </c:pt>
                <c:pt idx="14">
                  <c:v>Департамент образования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116</c:v>
                </c:pt>
                <c:pt idx="1">
                  <c:v>61</c:v>
                </c:pt>
                <c:pt idx="2">
                  <c:v>160</c:v>
                </c:pt>
                <c:pt idx="3">
                  <c:v>195</c:v>
                </c:pt>
                <c:pt idx="4">
                  <c:v>234</c:v>
                </c:pt>
                <c:pt idx="5">
                  <c:v>272</c:v>
                </c:pt>
                <c:pt idx="6">
                  <c:v>306</c:v>
                </c:pt>
                <c:pt idx="7">
                  <c:v>502</c:v>
                </c:pt>
                <c:pt idx="8">
                  <c:v>963</c:v>
                </c:pt>
                <c:pt idx="9">
                  <c:v>995</c:v>
                </c:pt>
                <c:pt idx="10">
                  <c:v>1012</c:v>
                </c:pt>
                <c:pt idx="11">
                  <c:v>1309</c:v>
                </c:pt>
                <c:pt idx="12">
                  <c:v>2073</c:v>
                </c:pt>
                <c:pt idx="13">
                  <c:v>3215</c:v>
                </c:pt>
                <c:pt idx="14">
                  <c:v>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8-4638-8B6A-3FEDE96B6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09216"/>
        <c:axId val="139910000"/>
      </c:barChart>
      <c:catAx>
        <c:axId val="139909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10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910000"/>
        <c:crosses val="autoZero"/>
        <c:auto val="1"/>
        <c:lblAlgn val="l"/>
        <c:lblOffset val="100"/>
        <c:noMultiLvlLbl val="0"/>
      </c:catAx>
      <c:valAx>
        <c:axId val="139910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990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120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Times New Roman" pitchFamily="18" charset="0"/>
              </a:defRPr>
            </a:pPr>
            <a:r>
              <a:rPr lang="ru-RU" b="0" dirty="0">
                <a:latin typeface="Arial Black" panose="020B0A04020102020204" pitchFamily="34" charset="0"/>
              </a:rPr>
              <a:t>Типология проектов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Типология проектов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70B-48F2-8F76-A12A3266A7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0B-48F2-8F76-A12A3266A7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66B-4745-9A96-F0E21FB12E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6B-4745-9A96-F0E21FB12E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70B-48F2-8F76-A12A3266A7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0B-48F2-8F76-A12A3266A75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70B-48F2-8F76-A12A3266A757}"/>
                </c:ext>
              </c:extLst>
            </c:dLbl>
            <c:dLbl>
              <c:idx val="1"/>
              <c:layout>
                <c:manualLayout>
                  <c:x val="-0.20074711554539881"/>
                  <c:y val="-0.163345774520130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B-48F2-8F76-A12A3266A757}"/>
                </c:ext>
              </c:extLst>
            </c:dLbl>
            <c:dLbl>
              <c:idx val="2"/>
              <c:layout>
                <c:manualLayout>
                  <c:x val="0.20892837634468536"/>
                  <c:y val="-0.146148318259996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6B-4745-9A96-F0E21FB12E1E}"/>
                </c:ext>
              </c:extLst>
            </c:dLbl>
            <c:dLbl>
              <c:idx val="3"/>
              <c:layout>
                <c:manualLayout>
                  <c:x val="7.3391672704977429E-2"/>
                  <c:y val="2.7405534406163031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B-4745-9A96-F0E21FB12E1E}"/>
                </c:ext>
              </c:extLst>
            </c:dLbl>
            <c:dLbl>
              <c:idx val="4"/>
              <c:layout>
                <c:manualLayout>
                  <c:x val="0.18035516414915556"/>
                  <c:y val="5.7522617036925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0B-48F2-8F76-A12A3266A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Спортивные площадки - 8 проектов - 48 млн.руб.</c:v>
                </c:pt>
                <c:pt idx="1">
                  <c:v>Детские площадки - 4 проектов - 25 млн.руб.</c:v>
                </c:pt>
                <c:pt idx="2">
                  <c:v>Благоустройство скверов и дворовых территорий - 13 проектов  - 39 млн.руб.</c:v>
                </c:pt>
                <c:pt idx="3">
                  <c:v>Устройство парковки - 2 проекта - 4 млн.руб.</c:v>
                </c:pt>
                <c:pt idx="4">
                  <c:v>Капитальный ремонт и приобретение - 4 проекта - 32,5 млн.руб.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25</c:v>
                </c:pt>
                <c:pt idx="2">
                  <c:v>39</c:v>
                </c:pt>
                <c:pt idx="3">
                  <c:v>4</c:v>
                </c:pt>
                <c:pt idx="4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B-4745-9A96-F0E21FB12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601586036263644E-2"/>
          <c:y val="0.56868268365786168"/>
          <c:w val="0.87769343552257451"/>
          <c:h val="0.43131731634213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0.79768</cdr:x>
      <cdr:y>0.21881</cdr:y>
    </cdr:from>
    <cdr:to>
      <cdr:x>0.88497</cdr:x>
      <cdr:y>0.29006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37312" y="1184409"/>
          <a:ext cx="791983" cy="385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700" b="1" dirty="0">
              <a:solidFill>
                <a:schemeClr val="tx1"/>
              </a:solidFill>
              <a:latin typeface="Franklin Gothic Medium" panose="020B0603020102020204" pitchFamily="34" charset="0"/>
            </a:rPr>
            <a:t>23,5</a:t>
          </a:r>
          <a:r>
            <a:rPr lang="ru-RU" sz="1800" b="1" dirty="0">
              <a:solidFill>
                <a:schemeClr val="tx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0.64688</cdr:x>
      <cdr:y>0.1789</cdr:y>
    </cdr:from>
    <cdr:to>
      <cdr:x>0.73939</cdr:x>
      <cdr:y>0.24541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69160" y="968385"/>
          <a:ext cx="839344" cy="360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700" b="1" dirty="0">
              <a:solidFill>
                <a:schemeClr val="tx1"/>
              </a:solidFill>
              <a:latin typeface="Franklin Gothic Medium" panose="020B0603020102020204" pitchFamily="34" charset="0"/>
            </a:rPr>
            <a:t>27,6</a:t>
          </a:r>
          <a:r>
            <a:rPr lang="ru-RU" sz="1800" b="1" dirty="0">
              <a:solidFill>
                <a:schemeClr val="tx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0.34529</cdr:x>
      <cdr:y>0.12569</cdr:y>
    </cdr:from>
    <cdr:to>
      <cdr:x>0.44053</cdr:x>
      <cdr:y>0.19221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32856" y="680353"/>
          <a:ext cx="864114" cy="36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700" b="1" dirty="0">
              <a:solidFill>
                <a:schemeClr val="tx1"/>
              </a:solidFill>
              <a:latin typeface="Franklin Gothic Medium" panose="020B0603020102020204" pitchFamily="34" charset="0"/>
            </a:rPr>
            <a:t>42,8</a:t>
          </a:r>
          <a:r>
            <a:rPr lang="ru-RU" sz="1700" b="1" dirty="0">
              <a:solidFill>
                <a:schemeClr val="tx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0.49609</cdr:x>
      <cdr:y>0.09106</cdr:y>
    </cdr:from>
    <cdr:to>
      <cdr:x>0.59132</cdr:x>
      <cdr:y>0.15758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01008" y="492869"/>
          <a:ext cx="864023" cy="36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0.56752</cdr:x>
      <cdr:y>0.10086</cdr:y>
    </cdr:from>
    <cdr:to>
      <cdr:x>0.66176</cdr:x>
      <cdr:y>0.16738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149080" y="545921"/>
          <a:ext cx="855040" cy="36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700" b="1" dirty="0">
            <a:solidFill>
              <a:schemeClr val="accent3"/>
            </a:solidFill>
          </a:endParaRPr>
        </a:p>
        <a:p xmlns:a="http://schemas.openxmlformats.org/drawingml/2006/main">
          <a:endParaRPr lang="ru-RU" sz="18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0.48021</cdr:x>
      <cdr:y>0</cdr:y>
    </cdr:from>
    <cdr:to>
      <cdr:x>0.58196</cdr:x>
      <cdr:y>0.06652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356992" y="-991915"/>
          <a:ext cx="923178" cy="36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0.49804</cdr:x>
      <cdr:y>0.04587</cdr:y>
    </cdr:from>
    <cdr:to>
      <cdr:x>0.5866</cdr:x>
      <cdr:y>0.11569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518761" y="248305"/>
          <a:ext cx="803506" cy="377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>
              <a:solidFill>
                <a:schemeClr val="tx1"/>
              </a:solidFill>
              <a:latin typeface="Franklin Gothic Medium" panose="020B0603020102020204" pitchFamily="34" charset="0"/>
            </a:rPr>
            <a:t>49,8</a:t>
          </a:r>
          <a:r>
            <a:rPr lang="ru-RU" sz="1700" b="1" dirty="0">
              <a:solidFill>
                <a:schemeClr val="tx1"/>
              </a:solidFill>
            </a:rPr>
            <a:t> </a:t>
          </a:r>
          <a:r>
            <a:rPr lang="ru-RU" sz="1800" b="1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0.20278</cdr:x>
      <cdr:y>0.04587</cdr:y>
    </cdr:from>
    <cdr:to>
      <cdr:x>0.29802</cdr:x>
      <cdr:y>0.11239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B9233B-3DB6-81DC-4263-1AD77BF17A1C}"/>
            </a:ext>
          </a:extLst>
        </cdr:cNvPr>
        <cdr:cNvSpPr txBox="1"/>
      </cdr:nvSpPr>
      <cdr:spPr>
        <a:xfrm xmlns:a="http://schemas.openxmlformats.org/drawingml/2006/main">
          <a:off x="1839811" y="248305"/>
          <a:ext cx="864114" cy="36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>
              <a:solidFill>
                <a:schemeClr val="tx1"/>
              </a:solidFill>
              <a:latin typeface="Franklin Gothic Medium" panose="020B0603020102020204" pitchFamily="34" charset="0"/>
            </a:rPr>
            <a:t>59 </a:t>
          </a:r>
          <a:r>
            <a:rPr lang="ru-RU" sz="1700" b="1" dirty="0">
              <a:solidFill>
                <a:schemeClr val="tx1"/>
              </a:solidFill>
            </a:rPr>
            <a:t>%</a:t>
          </a:r>
          <a:endParaRPr lang="ru-RU" sz="1700" dirty="0">
            <a:solidFill>
              <a:schemeClr val="tx1"/>
            </a:solidFill>
            <a:latin typeface="Franklin Gothic Medium" panose="020B0603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0.41525</cdr:x>
      <cdr:y>0.05405</cdr:y>
    </cdr:from>
    <cdr:to>
      <cdr:x>0.52287</cdr:x>
      <cdr:y>0.09459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8803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0.43364</cdr:x>
      <cdr:y>0.74286</cdr:y>
    </cdr:from>
    <cdr:to>
      <cdr:x>0.51587</cdr:x>
      <cdr:y>0.80965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7506" y="3744416"/>
          <a:ext cx="792171" cy="336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160 (99,7%)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0.45606</cdr:x>
      <cdr:y>0.32857</cdr:y>
    </cdr:from>
    <cdr:to>
      <cdr:x>0.55324</cdr:x>
      <cdr:y>0.38571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93530" y="1656184"/>
          <a:ext cx="936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995 (89,6%)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0.44859</cdr:x>
      <cdr:y>0.44286</cdr:y>
    </cdr:from>
    <cdr:to>
      <cdr:x>0.53828</cdr:x>
      <cdr:y>0.50299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21522" y="2232248"/>
          <a:ext cx="864083" cy="303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502 (96,2%)</a:t>
          </a:r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0.44111</cdr:x>
      <cdr:y>0.68571</cdr:y>
    </cdr:from>
    <cdr:to>
      <cdr:x>0.53081</cdr:x>
      <cdr:y>0.72857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49514" y="3456384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195 (99,6%)</a:t>
          </a:r>
        </a:p>
      </cdr:txBody>
    </cdr:sp>
  </cdr:relSizeAnchor>
  <cdr:relSizeAnchor xmlns:cdr="http://schemas.openxmlformats.org/drawingml/2006/chartDrawing">
    <cdr:from>
      <cdr:x>0.52334</cdr:x>
      <cdr:y>0.1</cdr:y>
    </cdr:from>
    <cdr:to>
      <cdr:x>0.62799</cdr:x>
      <cdr:y>0.14946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41602" y="504056"/>
          <a:ext cx="1008156" cy="24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3 215 (84,3%)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0.46354</cdr:x>
      <cdr:y>0.27143</cdr:y>
    </cdr:from>
    <cdr:to>
      <cdr:x>0.61902</cdr:x>
      <cdr:y>0.32548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65538" y="1368152"/>
          <a:ext cx="1497832" cy="27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1 012 (</a:t>
          </a:r>
          <a:r>
            <a:rPr lang="ru-RU" dirty="0"/>
            <a:t>98</a:t>
          </a:r>
          <a:r>
            <a:rPr lang="ru-RU" sz="1100" dirty="0"/>
            <a:t>,8%)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0.70273</cdr:x>
      <cdr:y>0.04286</cdr:y>
    </cdr:from>
    <cdr:to>
      <cdr:x>0.80737</cdr:x>
      <cdr:y>0.09691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769794" y="216024"/>
          <a:ext cx="1008112" cy="27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9 928 (98,5%)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0.50091</cdr:x>
      <cdr:y>0.15714</cdr:y>
    </cdr:from>
    <cdr:to>
      <cdr:x>0.59808</cdr:x>
      <cdr:y>0.2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25578" y="792088"/>
          <a:ext cx="936097" cy="216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2 073 (85,1%)</a:t>
          </a:r>
        </a:p>
      </cdr:txBody>
    </cdr:sp>
  </cdr:relSizeAnchor>
  <cdr:relSizeAnchor xmlns:cdr="http://schemas.openxmlformats.org/drawingml/2006/chartDrawing">
    <cdr:from>
      <cdr:x>0.47849</cdr:x>
      <cdr:y>0.21429</cdr:y>
    </cdr:from>
    <cdr:to>
      <cdr:x>0.58313</cdr:x>
      <cdr:y>0.25714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09554" y="1080120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1 309 (99,9%)</a:t>
          </a:r>
        </a:p>
      </cdr:txBody>
    </cdr:sp>
  </cdr:relSizeAnchor>
  <cdr:relSizeAnchor xmlns:cdr="http://schemas.openxmlformats.org/drawingml/2006/chartDrawing">
    <cdr:from>
      <cdr:x>0.44111</cdr:x>
      <cdr:y>0.5</cdr:y>
    </cdr:from>
    <cdr:to>
      <cdr:x>0.5308</cdr:x>
      <cdr:y>0.55714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49514" y="2520280"/>
          <a:ext cx="86403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306 (99,5%)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0.44111</cdr:x>
      <cdr:y>0.62857</cdr:y>
    </cdr:from>
    <cdr:to>
      <cdr:x>0.53828</cdr:x>
      <cdr:y>0.68491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49476" y="3168345"/>
          <a:ext cx="936142" cy="283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234 (90,7%)</a:t>
          </a:r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0.43364</cdr:x>
      <cdr:y>0.85714</cdr:y>
    </cdr:from>
    <cdr:to>
      <cdr:x>0.47102</cdr:x>
      <cdr:y>0.91599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77506" y="4320480"/>
          <a:ext cx="360103" cy="296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116</a:t>
          </a:r>
        </a:p>
      </cdr:txBody>
    </cdr:sp>
  </cdr:relSizeAnchor>
  <cdr:relSizeAnchor xmlns:cdr="http://schemas.openxmlformats.org/drawingml/2006/chartDrawing">
    <cdr:from>
      <cdr:x>0.44111</cdr:x>
      <cdr:y>0.55714</cdr:y>
    </cdr:from>
    <cdr:to>
      <cdr:x>0.54877</cdr:x>
      <cdr:y>0.60977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249514" y="2808312"/>
          <a:ext cx="1037152" cy="26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272 (98,3%)</a:t>
          </a:r>
        </a:p>
      </cdr:txBody>
    </cdr:sp>
  </cdr:relSizeAnchor>
  <cdr:relSizeAnchor xmlns:cdr="http://schemas.openxmlformats.org/drawingml/2006/chartDrawing">
    <cdr:from>
      <cdr:x>0.51944</cdr:x>
      <cdr:y>0.6057</cdr:y>
    </cdr:from>
    <cdr:to>
      <cdr:x>0.56595</cdr:x>
      <cdr:y>0.69022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824536" y="3096344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0.45606</cdr:x>
      <cdr:y>0.38571</cdr:y>
    </cdr:from>
    <cdr:to>
      <cdr:x>0.54576</cdr:x>
      <cdr:y>0.44285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393530" y="1944216"/>
          <a:ext cx="864096" cy="28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963 (99,8%)</a:t>
          </a:r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1100" dirty="0"/>
            <a:t>0</a:t>
          </a:r>
        </a:p>
      </cdr:txBody>
    </cdr:sp>
  </cdr:relSizeAnchor>
  <cdr:relSizeAnchor xmlns:cdr="http://schemas.openxmlformats.org/drawingml/2006/chartDrawing">
    <cdr:from>
      <cdr:x>0.44111</cdr:x>
      <cdr:y>0.68571</cdr:y>
    </cdr:from>
    <cdr:to>
      <cdr:x>0.53603</cdr:x>
      <cdr:y>0.72857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49514" y="345638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0.43364</cdr:x>
      <cdr:y>0.8</cdr:y>
    </cdr:from>
    <cdr:to>
      <cdr:x>0.51587</cdr:x>
      <cdr:y>0.86679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177506" y="4032448"/>
          <a:ext cx="792171" cy="336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61 (47,1%)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47" cy="496895"/>
          </a:xfrm>
          <a:prstGeom prst="rect">
            <a:avLst/>
          </a:prstGeom>
        </p:spPr>
        <p:txBody>
          <a:bodyPr vert="horz" lIns="92718" tIns="46364" rIns="92718" bIns="463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31" y="6"/>
            <a:ext cx="2946246" cy="496895"/>
          </a:xfrm>
          <a:prstGeom prst="rect">
            <a:avLst/>
          </a:prstGeom>
        </p:spPr>
        <p:txBody>
          <a:bodyPr vert="horz" lIns="92718" tIns="46364" rIns="92718" bIns="46364" rtlCol="0"/>
          <a:lstStyle>
            <a:lvl1pPr algn="r">
              <a:defRPr sz="1200"/>
            </a:lvl1pPr>
          </a:lstStyle>
          <a:p>
            <a:fld id="{04350D70-0B77-4AD7-8F4C-7132EF5FA0B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9745"/>
            <a:ext cx="2946247" cy="496895"/>
          </a:xfrm>
          <a:prstGeom prst="rect">
            <a:avLst/>
          </a:prstGeom>
        </p:spPr>
        <p:txBody>
          <a:bodyPr vert="horz" lIns="92718" tIns="46364" rIns="92718" bIns="463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31" y="9429745"/>
            <a:ext cx="2946246" cy="496895"/>
          </a:xfrm>
          <a:prstGeom prst="rect">
            <a:avLst/>
          </a:prstGeom>
        </p:spPr>
        <p:txBody>
          <a:bodyPr vert="horz" lIns="92718" tIns="46364" rIns="92718" bIns="46364" rtlCol="0" anchor="b"/>
          <a:lstStyle>
            <a:lvl1pPr algn="r">
              <a:defRPr sz="1200"/>
            </a:lvl1pPr>
          </a:lstStyle>
          <a:p>
            <a:fld id="{90192F03-9337-4DA3-958B-257AD9CB7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9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2"/>
            <a:ext cx="2945659" cy="496332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2"/>
            <a:ext cx="2945659" cy="496332"/>
          </a:xfrm>
          <a:prstGeom prst="rect">
            <a:avLst/>
          </a:prstGeom>
        </p:spPr>
        <p:txBody>
          <a:bodyPr vert="horz" lIns="91675" tIns="45838" rIns="91675" bIns="45838" rtlCol="0"/>
          <a:lstStyle>
            <a:lvl1pPr algn="r">
              <a:defRPr sz="1200"/>
            </a:lvl1pPr>
          </a:lstStyle>
          <a:p>
            <a:fld id="{F9611375-4B57-4A19-8DF8-903DDE75B26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5" tIns="45838" rIns="91675" bIns="458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675" tIns="45838" rIns="91675" bIns="458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583"/>
            <a:ext cx="2945659" cy="496332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3"/>
            <a:ext cx="2945659" cy="496332"/>
          </a:xfrm>
          <a:prstGeom prst="rect">
            <a:avLst/>
          </a:prstGeom>
        </p:spPr>
        <p:txBody>
          <a:bodyPr vert="horz" lIns="91675" tIns="45838" rIns="91675" bIns="45838" rtlCol="0" anchor="b"/>
          <a:lstStyle>
            <a:lvl1pPr algn="r">
              <a:defRPr sz="1200"/>
            </a:lvl1pPr>
          </a:lstStyle>
          <a:p>
            <a:fld id="{B644A5AE-73BE-4648-8147-8F12A17C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1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3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DF876-A9F4-74BC-C4F0-83A96673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4F252A4-B961-4C25-15AF-CA0A930C4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CE92A26-32BC-FFB9-7704-D0A0A707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A1083C-0A17-FA5E-ABFF-980FCA736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0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F1F0-0C6E-F9BD-F010-F360DA9DF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F4B4F8-FF39-42C1-CE2E-3AA7C1013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3450" y="742950"/>
            <a:ext cx="4941888" cy="3706813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71E564F-B333-87CE-FCA5-8D0E908E0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2CD01F-9185-792F-F9A1-613DD62F0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7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2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08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DF876-A9F4-74BC-C4F0-83A96673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4F252A4-B961-4C25-15AF-CA0A930C4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CE92A26-32BC-FFB9-7704-D0A0A707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A1083C-0A17-FA5E-ABFF-980FCA736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51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2918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84BA-7153-35C2-F847-B1DD6A66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1F91DD-94F5-A4B7-6D5A-D3EC99CAD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C1A2ED5-C2B8-A55A-4230-FDE62496E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A0A9A-6BAB-748D-E8DE-AB3495B21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6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84BA-7153-35C2-F847-B1DD6A66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1F91DD-94F5-A4B7-6D5A-D3EC99CAD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C1A2ED5-C2B8-A55A-4230-FDE62496E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A0A9A-6BAB-748D-E8DE-AB3495B21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6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84BA-7153-35C2-F847-B1DD6A66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1F91DD-94F5-A4B7-6D5A-D3EC99CAD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C1A2ED5-C2B8-A55A-4230-FDE62496E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A0A9A-6BAB-748D-E8DE-AB3495B21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6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59B4-0A2C-4BA5-B77A-18FB3883A01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8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59B4-0A2C-4BA5-B77A-18FB3883A0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6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59B4-0A2C-4BA5-B77A-18FB3883A0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59B4-0A2C-4BA5-B77A-18FB3883A0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8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2E851-01B6-4997-921A-7D750307A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78C3A1-6B49-4F44-B308-1ABC2B864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56860C-EB89-4B2C-8263-868EE004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C2DFA-D1ED-4343-955F-29DDC762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C26C2-1E30-4147-8F59-824CE99F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6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6B20C-3AB4-4640-82DF-5CC4B13D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9499E3-F944-4CDB-9468-CE2F436D9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3F367-672C-4E5C-8B9A-9EB5ED15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C8833-4E9C-42A6-8CCB-172D2579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A0E79-EBAE-407E-BC1E-DE3564D3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892D55-08B6-4795-B6DC-336094FFE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800CF8-3C36-43BF-99C8-CC2F33345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6F13E-21EF-42CF-B70A-5CCB2B1C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2AC55-8CCD-4A2F-A641-B54E154E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94EB2-512C-46D9-88CA-292163C1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A3AA1-1C68-402D-AFFC-BAFC695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73BEA-960C-44EF-9B51-A52A02614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445AC-06AB-4BAE-BDEF-D46FD96A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C9980-B12D-44AD-AFDE-F5F33190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4B298-5CB5-4BB8-894E-643A952A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1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13E79-607B-4AB3-B3FA-EE1C4224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630B4-A1CF-4A80-89A7-884D2E6F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291DF-D06A-4EA0-BE2D-AF5E22CF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550A4-305B-45E4-B079-36C6C3A8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D9845-78EB-4081-8741-3C875EC1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09DFD-7693-4305-B8BC-D48540BB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59B51-8C32-47D5-A999-406BD18F8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461A0-EC68-4DCA-8CA5-0A30DFD00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0DFED8-E8D2-4378-B0FD-7FC58689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84107-350C-438B-859A-DF5E109E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061A2C-73CD-41B0-B97A-1AE11AC4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6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FFDFE-2269-42A1-8E4E-3E25C03C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D60C1-DDA3-46CA-A277-4854C36C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5C403-C1FE-43E3-8459-5A436B66B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D81D2-BB5C-4C5E-89CD-3F49A5556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E0BD9F-46D6-47AD-8691-89FA70803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DEE7E1-882B-4029-BB37-5977D8ED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B9B4F6-CFCE-4FAE-B5B7-D17DAEB6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88330B-0637-49B1-9057-E31B3B99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5B1B-E5CD-4C2D-AB76-A611900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C9E91A-DC47-456E-B97B-D72DAE8C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D6C672-883A-4E9D-A72B-0BE7047F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BB8280-9680-4BB5-AD36-DF7A4F7E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8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1D204E-C83D-44B4-8CB5-C36614D2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22CA57-889C-4350-9F70-48BFAB96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830CD5-6A37-4626-A0DB-9B59A1C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F2F3-D493-47C3-B99F-30E87E18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2CA80-E7F0-48DB-8150-4F2CF514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AC7335-A774-4B5A-B7DA-4870EAB65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9DEAA-A891-4AA0-9643-2CA05C56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6C007-BC98-4CA8-A28B-93A1E92B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003A27-56C6-4CF5-ACBE-812CDA40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EC95A-AA63-485D-BAE2-9FACF6EE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0377B-A9D5-4A98-B696-EF198A500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FB979-D436-471D-B00A-DD2420A88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5D70C-20B2-4AD9-8612-D1E982A4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4166F4-AE73-46EC-916D-DEA49725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D94CC-F24A-452F-9CC2-D469D6A0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5BA62-E20B-4E19-8A5A-883B7CC5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9BA9B-0893-45AD-ABB1-8B4E73D10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2CCED-9D8B-4F3A-BDD6-DF7E5B47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A083-472C-45E2-9547-0ADADEADC9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E62F4-551B-412C-AFD4-1F74C5742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9C264-FD59-4A31-8E51-0F2915C0F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633462"/>
            <a:ext cx="9143999" cy="1191304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22" y="146829"/>
            <a:ext cx="1479069" cy="1643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085184"/>
            <a:ext cx="57241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777478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376092"/>
                </a:solidFill>
                <a:latin typeface="Georgia" panose="02040502050405020303" pitchFamily="18" charset="0"/>
              </a:rPr>
              <a:t>Департамент финансов</a:t>
            </a:r>
            <a:r>
              <a:rPr lang="ru-RU" sz="2700" dirty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500" dirty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12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6" y="427844"/>
            <a:ext cx="1037699" cy="12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C62CB-DFE8-4386-A544-733B0C9A6405}"/>
              </a:ext>
            </a:extLst>
          </p:cNvPr>
          <p:cNvSpPr/>
          <p:nvPr/>
        </p:nvSpPr>
        <p:spPr>
          <a:xfrm>
            <a:off x="683568" y="2690336"/>
            <a:ext cx="75608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Об исполнении бюджета городского округа Тольятти за 2024</a:t>
            </a:r>
            <a:r>
              <a:rPr lang="en-US" alt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E68387-5DCA-429C-BE25-207FA0CD9579}"/>
              </a:ext>
            </a:extLst>
          </p:cNvPr>
          <p:cNvSpPr/>
          <p:nvPr/>
        </p:nvSpPr>
        <p:spPr>
          <a:xfrm>
            <a:off x="421196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Руководитель департамента финансов  Миронова Лариса Александровна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472C8-61A3-9052-388A-012F5AB2EE7A}"/>
              </a:ext>
            </a:extLst>
          </p:cNvPr>
          <p:cNvSpPr/>
          <p:nvPr/>
        </p:nvSpPr>
        <p:spPr>
          <a:xfrm>
            <a:off x="4174383" y="3410147"/>
            <a:ext cx="4888400" cy="13373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B2B21-D6AB-EE19-3C05-1A47E78B0839}"/>
              </a:ext>
            </a:extLst>
          </p:cNvPr>
          <p:cNvSpPr txBox="1"/>
          <p:nvPr/>
        </p:nvSpPr>
        <p:spPr>
          <a:xfrm>
            <a:off x="-27134" y="1737185"/>
            <a:ext cx="20128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Исполнение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2 073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(85,1%)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43AA0B-9644-2497-3CDD-525A4B57D48B}"/>
              </a:ext>
            </a:extLst>
          </p:cNvPr>
          <p:cNvSpPr/>
          <p:nvPr/>
        </p:nvSpPr>
        <p:spPr>
          <a:xfrm>
            <a:off x="5292080" y="5094948"/>
            <a:ext cx="3665023" cy="7180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835E42-3A39-232B-513A-E684AA9CF689}"/>
              </a:ext>
            </a:extLst>
          </p:cNvPr>
          <p:cNvSpPr/>
          <p:nvPr/>
        </p:nvSpPr>
        <p:spPr>
          <a:xfrm flipV="1">
            <a:off x="4310873" y="654348"/>
            <a:ext cx="4575154" cy="5438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D6E253E-7EDA-1217-708D-D5971898D3DC}"/>
              </a:ext>
            </a:extLst>
          </p:cNvPr>
          <p:cNvSpPr/>
          <p:nvPr/>
        </p:nvSpPr>
        <p:spPr>
          <a:xfrm flipH="1">
            <a:off x="165479" y="4063932"/>
            <a:ext cx="1703874" cy="1730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52111-5961-349C-A6AA-253B2B2450F3}"/>
              </a:ext>
            </a:extLst>
          </p:cNvPr>
          <p:cNvSpPr txBox="1"/>
          <p:nvPr/>
        </p:nvSpPr>
        <p:spPr>
          <a:xfrm>
            <a:off x="2016289" y="3747028"/>
            <a:ext cx="2023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latin typeface="Franklin Gothic Medium" panose="020B0603020102020204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Franklin Gothic Medium" panose="020B0603020102020204" pitchFamily="34" charset="0"/>
                <a:cs typeface="Times New Roman" pitchFamily="18" charset="0"/>
              </a:rPr>
              <a:t>       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E2C1667-C0E3-ABB1-8DBD-EEDA9FEBD76D}"/>
              </a:ext>
            </a:extLst>
          </p:cNvPr>
          <p:cNvSpPr/>
          <p:nvPr/>
        </p:nvSpPr>
        <p:spPr>
          <a:xfrm>
            <a:off x="0" y="-1"/>
            <a:ext cx="9144000" cy="1103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rgbClr val="00206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2E277-6E12-066B-3E62-CE652D396FF9}"/>
              </a:ext>
            </a:extLst>
          </p:cNvPr>
          <p:cNvSpPr txBox="1"/>
          <p:nvPr/>
        </p:nvSpPr>
        <p:spPr>
          <a:xfrm>
            <a:off x="2123728" y="116632"/>
            <a:ext cx="702027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Структура  фактических расходов  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по городскому хозяйству за 2024 год (</a:t>
            </a:r>
            <a:r>
              <a:rPr lang="ru-RU" sz="2000" b="1" dirty="0" err="1">
                <a:latin typeface="Georgia" panose="02040502050405020303" pitchFamily="18" charset="0"/>
              </a:rPr>
              <a:t>млн.руб</a:t>
            </a:r>
            <a:r>
              <a:rPr lang="ru-RU" sz="2000" b="1" dirty="0">
                <a:latin typeface="Georgia" panose="02040502050405020303" pitchFamily="18" charset="0"/>
              </a:rPr>
              <a:t>.)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3A9A-E93C-55D2-F1EF-5D0EA9F57128}"/>
              </a:ext>
            </a:extLst>
          </p:cNvPr>
          <p:cNvSpPr txBox="1"/>
          <p:nvPr/>
        </p:nvSpPr>
        <p:spPr>
          <a:xfrm>
            <a:off x="2000081" y="1218153"/>
            <a:ext cx="21580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вышестоящих бюджетов </a:t>
            </a:r>
            <a:r>
              <a:rPr lang="en-US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-369</a:t>
            </a: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городского </a:t>
            </a:r>
          </a:p>
          <a:p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округа</a:t>
            </a:r>
            <a:r>
              <a:rPr lang="en-US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-1704</a:t>
            </a: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6" name="Блок-схема: данные 4">
            <a:extLst>
              <a:ext uri="{FF2B5EF4-FFF2-40B4-BE49-F238E27FC236}">
                <a16:creationId xmlns:a16="http://schemas.microsoft.com/office/drawing/2014/main" id="{2226E091-B875-1598-D9D2-DF3134F3FCD2}"/>
              </a:ext>
            </a:extLst>
          </p:cNvPr>
          <p:cNvSpPr/>
          <p:nvPr/>
        </p:nvSpPr>
        <p:spPr>
          <a:xfrm>
            <a:off x="-1504" y="-9144"/>
            <a:ext cx="2625636" cy="11124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AF3713D-B133-45A2-9E59-86BF3CC757BB}"/>
              </a:ext>
            </a:extLst>
          </p:cNvPr>
          <p:cNvCxnSpPr>
            <a:cxnSpLocks/>
          </p:cNvCxnSpPr>
          <p:nvPr/>
        </p:nvCxnSpPr>
        <p:spPr>
          <a:xfrm>
            <a:off x="2020715" y="1214989"/>
            <a:ext cx="0" cy="5379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542403C-36C2-4A00-B362-6E2A91851226}"/>
              </a:ext>
            </a:extLst>
          </p:cNvPr>
          <p:cNvCxnSpPr>
            <a:cxnSpLocks/>
          </p:cNvCxnSpPr>
          <p:nvPr/>
        </p:nvCxnSpPr>
        <p:spPr>
          <a:xfrm>
            <a:off x="4172448" y="1233292"/>
            <a:ext cx="7698" cy="5379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A3B39DF-5D58-4AC0-9BEF-C29D58BD7F05}"/>
              </a:ext>
            </a:extLst>
          </p:cNvPr>
          <p:cNvCxnSpPr>
            <a:cxnSpLocks/>
          </p:cNvCxnSpPr>
          <p:nvPr/>
        </p:nvCxnSpPr>
        <p:spPr>
          <a:xfrm>
            <a:off x="25926" y="36096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DAF01AD-1604-4EE4-AFE1-CBA6585D6940}"/>
              </a:ext>
            </a:extLst>
          </p:cNvPr>
          <p:cNvCxnSpPr>
            <a:cxnSpLocks/>
          </p:cNvCxnSpPr>
          <p:nvPr/>
        </p:nvCxnSpPr>
        <p:spPr>
          <a:xfrm flipH="1">
            <a:off x="4146436" y="5369086"/>
            <a:ext cx="11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03F023B-890C-4726-A40A-B6957DE48A76}"/>
              </a:ext>
            </a:extLst>
          </p:cNvPr>
          <p:cNvCxnSpPr>
            <a:cxnSpLocks/>
          </p:cNvCxnSpPr>
          <p:nvPr/>
        </p:nvCxnSpPr>
        <p:spPr>
          <a:xfrm flipV="1">
            <a:off x="141949" y="6631012"/>
            <a:ext cx="8860101" cy="3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3E562A-BD2E-17F9-1C7D-D6CD6443F50F}"/>
              </a:ext>
            </a:extLst>
          </p:cNvPr>
          <p:cNvSpPr txBox="1"/>
          <p:nvPr/>
        </p:nvSpPr>
        <p:spPr>
          <a:xfrm>
            <a:off x="4309465" y="1160730"/>
            <a:ext cx="48156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ФКГС –141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Благоустройство – 251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СОдействие</a:t>
            </a: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», инициативные проекты - 116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План природоохранных мероприятий – 85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Обращение с животными без владельцев –14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Содержание городских территорий - 778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Охрана  и воспроизводство лесов - 86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Содержание сетей, инженерной инфраструктуры, водоотведение ливневых стоков - 149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Уличное освещение - 335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Ремонт фасада МКД по адресу 40 лет Победы,58  –28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Исполнительные листы, штрафы - 70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Содержание нежилых муниципальных помещений и пр. - 20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054E06-1A49-4958-9AFA-DA0D6EF1181F}"/>
              </a:ext>
            </a:extLst>
          </p:cNvPr>
          <p:cNvSpPr/>
          <p:nvPr/>
        </p:nvSpPr>
        <p:spPr>
          <a:xfrm>
            <a:off x="407588" y="98997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490316-759E-43E8-9658-0239C7EFEC8F}"/>
              </a:ext>
            </a:extLst>
          </p:cNvPr>
          <p:cNvSpPr txBox="1"/>
          <p:nvPr/>
        </p:nvSpPr>
        <p:spPr>
          <a:xfrm>
            <a:off x="499948" y="212751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79018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36096" y="692696"/>
            <a:ext cx="324036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endParaRPr lang="ru-RU" sz="25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340768"/>
            <a:ext cx="367240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Антитеррористические мероприятия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50" y="4545125"/>
            <a:ext cx="3831677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доступной среды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0137" y="4509121"/>
            <a:ext cx="3715799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 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 в т.ч. благоустройство)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4049" y="1340767"/>
            <a:ext cx="3816422" cy="486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мероприятия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50478"/>
              </p:ext>
            </p:extLst>
          </p:nvPr>
        </p:nvGraphicFramePr>
        <p:xfrm>
          <a:off x="323528" y="1988840"/>
          <a:ext cx="3672409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090">
                  <a:extLst>
                    <a:ext uri="{9D8B030D-6E8A-4147-A177-3AD203B41FA5}">
                      <a16:colId xmlns:a16="http://schemas.microsoft.com/office/drawing/2014/main" val="1193307302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Учреждения, подведомственные: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2023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УФиС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00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50644"/>
              </p:ext>
            </p:extLst>
          </p:nvPr>
        </p:nvGraphicFramePr>
        <p:xfrm>
          <a:off x="5004049" y="1964304"/>
          <a:ext cx="3831679" cy="146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297">
                  <a:extLst>
                    <a:ext uri="{9D8B030D-6E8A-4147-A177-3AD203B41FA5}">
                      <a16:colId xmlns:a16="http://schemas.microsoft.com/office/drawing/2014/main" val="1372181305"/>
                    </a:ext>
                  </a:extLst>
                </a:gridCol>
              </a:tblGrid>
              <a:tr h="4008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Учреждения, подведомственные: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2023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УФиС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21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210864-E9BD-4FF8-99BE-8F803C8AB792}"/>
              </a:ext>
            </a:extLst>
          </p:cNvPr>
          <p:cNvSpPr/>
          <p:nvPr/>
        </p:nvSpPr>
        <p:spPr>
          <a:xfrm>
            <a:off x="0" y="-1"/>
            <a:ext cx="9144000" cy="12264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</a:t>
            </a:r>
            <a:r>
              <a:rPr lang="ru-RU" sz="1900" b="1" dirty="0">
                <a:solidFill>
                  <a:schemeClr val="tx1"/>
                </a:solidFill>
                <a:latin typeface="Georgia" panose="02040502050405020303" pitchFamily="18" charset="0"/>
              </a:rPr>
              <a:t>Расходы бюджета на обеспечение пожарной,                 </a:t>
            </a:r>
          </a:p>
          <a:p>
            <a:pPr algn="ctr"/>
            <a:r>
              <a:rPr lang="ru-RU" sz="19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антитеррористической  безопасности, ремонт и </a:t>
            </a:r>
          </a:p>
          <a:p>
            <a:pPr algn="ctr"/>
            <a:r>
              <a:rPr lang="ru-RU" sz="19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благоустройство, обеспечение доступности по                     </a:t>
            </a:r>
          </a:p>
          <a:p>
            <a:pPr algn="ctr"/>
            <a:r>
              <a:rPr lang="ru-RU" sz="19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учреждениям социальной сферы за 2024 год </a:t>
            </a:r>
          </a:p>
        </p:txBody>
      </p:sp>
      <p:sp>
        <p:nvSpPr>
          <p:cNvPr id="19" name="Блок-схема: данные 4">
            <a:extLst>
              <a:ext uri="{FF2B5EF4-FFF2-40B4-BE49-F238E27FC236}">
                <a16:creationId xmlns:a16="http://schemas.microsoft.com/office/drawing/2014/main" id="{280DE2F6-2DDA-47DF-9E3D-DEC4C08D37B4}"/>
              </a:ext>
            </a:extLst>
          </p:cNvPr>
          <p:cNvSpPr/>
          <p:nvPr/>
        </p:nvSpPr>
        <p:spPr>
          <a:xfrm>
            <a:off x="0" y="-1"/>
            <a:ext cx="2339752" cy="12264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CE86053-C401-4CF3-8960-DC5226539685}"/>
              </a:ext>
            </a:extLst>
          </p:cNvPr>
          <p:cNvSpPr/>
          <p:nvPr/>
        </p:nvSpPr>
        <p:spPr>
          <a:xfrm>
            <a:off x="2195736" y="3493369"/>
            <a:ext cx="5256584" cy="8793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исполнено  597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вышестоящих бюджетов 252,5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городского округа 344,5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5F45225-D0E1-47BC-B33C-350340B70954}"/>
              </a:ext>
            </a:extLst>
          </p:cNvPr>
          <p:cNvCxnSpPr>
            <a:cxnSpLocks/>
          </p:cNvCxnSpPr>
          <p:nvPr/>
        </p:nvCxnSpPr>
        <p:spPr>
          <a:xfrm>
            <a:off x="323528" y="2636912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0B544-14AF-4E82-A615-B245C0F364A9}"/>
              </a:ext>
            </a:extLst>
          </p:cNvPr>
          <p:cNvCxnSpPr>
            <a:cxnSpLocks/>
          </p:cNvCxnSpPr>
          <p:nvPr/>
        </p:nvCxnSpPr>
        <p:spPr>
          <a:xfrm>
            <a:off x="323528" y="292494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097EAA5-966E-4B7E-8924-CAE1B34C885C}"/>
              </a:ext>
            </a:extLst>
          </p:cNvPr>
          <p:cNvCxnSpPr>
            <a:cxnSpLocks/>
          </p:cNvCxnSpPr>
          <p:nvPr/>
        </p:nvCxnSpPr>
        <p:spPr>
          <a:xfrm>
            <a:off x="323528" y="3212976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C8845EF-9A4C-490F-9A51-E90047C5EA20}"/>
              </a:ext>
            </a:extLst>
          </p:cNvPr>
          <p:cNvCxnSpPr>
            <a:cxnSpLocks/>
          </p:cNvCxnSpPr>
          <p:nvPr/>
        </p:nvCxnSpPr>
        <p:spPr>
          <a:xfrm>
            <a:off x="5076056" y="2564904"/>
            <a:ext cx="3744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9FD3936-CFAE-4054-8DA4-C1C4A854E85E}"/>
              </a:ext>
            </a:extLst>
          </p:cNvPr>
          <p:cNvCxnSpPr>
            <a:cxnSpLocks/>
          </p:cNvCxnSpPr>
          <p:nvPr/>
        </p:nvCxnSpPr>
        <p:spPr>
          <a:xfrm>
            <a:off x="5076056" y="2852936"/>
            <a:ext cx="3744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015FA05-D698-4E8C-9F2D-3BD8563AD1DD}"/>
              </a:ext>
            </a:extLst>
          </p:cNvPr>
          <p:cNvCxnSpPr>
            <a:cxnSpLocks/>
          </p:cNvCxnSpPr>
          <p:nvPr/>
        </p:nvCxnSpPr>
        <p:spPr>
          <a:xfrm>
            <a:off x="5076056" y="3140968"/>
            <a:ext cx="3759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F7086031-6522-450D-A7FE-4D1F52384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22256"/>
              </p:ext>
            </p:extLst>
          </p:nvPr>
        </p:nvGraphicFramePr>
        <p:xfrm>
          <a:off x="5004050" y="5119838"/>
          <a:ext cx="3831677" cy="159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296">
                  <a:extLst>
                    <a:ext uri="{9D8B030D-6E8A-4147-A177-3AD203B41FA5}">
                      <a16:colId xmlns:a16="http://schemas.microsoft.com/office/drawing/2014/main" val="1372181305"/>
                    </a:ext>
                  </a:extLst>
                </a:gridCol>
              </a:tblGrid>
              <a:tr h="437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Учреждения, подведомственные: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2023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УФиС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54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A18B53D6-C437-49DB-BBC2-C76F53D5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76900"/>
              </p:ext>
            </p:extLst>
          </p:nvPr>
        </p:nvGraphicFramePr>
        <p:xfrm>
          <a:off x="323527" y="5195541"/>
          <a:ext cx="3672408" cy="152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1372181305"/>
                    </a:ext>
                  </a:extLst>
                </a:gridCol>
              </a:tblGrid>
              <a:tr h="4170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Учреждения, подведомственные: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2023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УФиС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209,7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514,3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459,4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6152C98-227A-4BE1-940C-4E5EE0599EF2}"/>
              </a:ext>
            </a:extLst>
          </p:cNvPr>
          <p:cNvCxnSpPr>
            <a:cxnSpLocks/>
          </p:cNvCxnSpPr>
          <p:nvPr/>
        </p:nvCxnSpPr>
        <p:spPr>
          <a:xfrm>
            <a:off x="323527" y="5877272"/>
            <a:ext cx="3600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281D480-894A-4774-A4FF-F34992D24286}"/>
              </a:ext>
            </a:extLst>
          </p:cNvPr>
          <p:cNvCxnSpPr>
            <a:cxnSpLocks/>
          </p:cNvCxnSpPr>
          <p:nvPr/>
        </p:nvCxnSpPr>
        <p:spPr>
          <a:xfrm>
            <a:off x="323527" y="6165304"/>
            <a:ext cx="3600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E75F368-1A88-442D-9AB4-BF2D08FC5B56}"/>
              </a:ext>
            </a:extLst>
          </p:cNvPr>
          <p:cNvCxnSpPr>
            <a:cxnSpLocks/>
          </p:cNvCxnSpPr>
          <p:nvPr/>
        </p:nvCxnSpPr>
        <p:spPr>
          <a:xfrm>
            <a:off x="323527" y="6453336"/>
            <a:ext cx="3600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ECBFD10-9D30-4379-A176-775E0D193545}"/>
              </a:ext>
            </a:extLst>
          </p:cNvPr>
          <p:cNvCxnSpPr>
            <a:cxnSpLocks/>
          </p:cNvCxnSpPr>
          <p:nvPr/>
        </p:nvCxnSpPr>
        <p:spPr>
          <a:xfrm>
            <a:off x="5076056" y="5805264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6395C6E-6398-4279-931E-E97DBAABFB55}"/>
              </a:ext>
            </a:extLst>
          </p:cNvPr>
          <p:cNvCxnSpPr>
            <a:cxnSpLocks/>
          </p:cNvCxnSpPr>
          <p:nvPr/>
        </p:nvCxnSpPr>
        <p:spPr>
          <a:xfrm>
            <a:off x="5076056" y="6093296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565C44BC-E827-4A3A-A8C6-9114867F5D52}"/>
              </a:ext>
            </a:extLst>
          </p:cNvPr>
          <p:cNvCxnSpPr>
            <a:cxnSpLocks/>
          </p:cNvCxnSpPr>
          <p:nvPr/>
        </p:nvCxnSpPr>
        <p:spPr>
          <a:xfrm>
            <a:off x="5076056" y="63813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5FD385-0D4F-4487-BA29-F58D75C0DCEB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FB1D3C-84AC-493F-9610-1FFB23C9A348}"/>
              </a:ext>
            </a:extLst>
          </p:cNvPr>
          <p:cNvSpPr txBox="1"/>
          <p:nvPr/>
        </p:nvSpPr>
        <p:spPr>
          <a:xfrm>
            <a:off x="358939" y="272209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4244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3CB0-2880-FE73-520B-88C8C6D8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1AB77C-B28D-A1A7-4E56-73FC9C6D5D1C}"/>
              </a:ext>
            </a:extLst>
          </p:cNvPr>
          <p:cNvSpPr/>
          <p:nvPr/>
        </p:nvSpPr>
        <p:spPr>
          <a:xfrm>
            <a:off x="88046" y="1980792"/>
            <a:ext cx="8922134" cy="4955203"/>
          </a:xfrm>
          <a:prstGeom prst="rect">
            <a:avLst/>
          </a:prstGeom>
          <a:ln w="12700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родительской платы в детских садах семей участников СВО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второго приёма бесплатного питания 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1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классов школ из семей участников СВО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двухразовым бесплатным питанием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5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классов школ из семей участников СВО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семьям погибших военнослужащих в размере 100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доставки граждан для проведения церемоний прощания с погибшими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СВО и перевозки военнослужащих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в размере 200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гражданам, заключившим контракт  о прохождении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службы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в размере 200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работникам ОМС и муниципальных учреждений,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заключившим контракт  о прохождении военной службы  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поддержки по заявкам, связанным с проведением СВО 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0BCB5E-F857-3372-CD71-3487BFC1CC80}"/>
              </a:ext>
            </a:extLst>
          </p:cNvPr>
          <p:cNvSpPr/>
          <p:nvPr/>
        </p:nvSpPr>
        <p:spPr>
          <a:xfrm>
            <a:off x="1691680" y="-27038"/>
            <a:ext cx="7488833" cy="1384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   </a:t>
            </a: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</a:rPr>
              <a:t>Расходы бюджета на поддержку участников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</a:rPr>
              <a:t>     СВО и членов их семей в 2024 году (млн. руб.)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522F0-0C69-8DF1-5B98-C1A99A174C7B}"/>
              </a:ext>
            </a:extLst>
          </p:cNvPr>
          <p:cNvSpPr txBox="1"/>
          <p:nvPr/>
        </p:nvSpPr>
        <p:spPr>
          <a:xfrm>
            <a:off x="8049039" y="2087938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3F39D-2988-1603-1124-1FDE2A65CCE3}"/>
              </a:ext>
            </a:extLst>
          </p:cNvPr>
          <p:cNvSpPr txBox="1"/>
          <p:nvPr/>
        </p:nvSpPr>
        <p:spPr>
          <a:xfrm>
            <a:off x="6713248" y="2614871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510C2C-FC1C-9F27-43CC-E7BB665939D3}"/>
              </a:ext>
            </a:extLst>
          </p:cNvPr>
          <p:cNvSpPr txBox="1"/>
          <p:nvPr/>
        </p:nvSpPr>
        <p:spPr>
          <a:xfrm>
            <a:off x="8063548" y="2618923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FEF096-A769-9BE2-FB35-2F48FE3E318B}"/>
              </a:ext>
            </a:extLst>
          </p:cNvPr>
          <p:cNvSpPr txBox="1"/>
          <p:nvPr/>
        </p:nvSpPr>
        <p:spPr>
          <a:xfrm>
            <a:off x="6740697" y="3349039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9C1A89-F056-5C22-3614-8E269A28FF35}"/>
              </a:ext>
            </a:extLst>
          </p:cNvPr>
          <p:cNvSpPr txBox="1"/>
          <p:nvPr/>
        </p:nvSpPr>
        <p:spPr>
          <a:xfrm>
            <a:off x="8078490" y="4135504"/>
            <a:ext cx="125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52D15-620E-451B-892A-0CFEABAC4DD8}"/>
              </a:ext>
            </a:extLst>
          </p:cNvPr>
          <p:cNvSpPr txBox="1"/>
          <p:nvPr/>
        </p:nvSpPr>
        <p:spPr>
          <a:xfrm>
            <a:off x="6718186" y="4172077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0C97D8-96E5-918A-3266-FF042EF3E614}"/>
              </a:ext>
            </a:extLst>
          </p:cNvPr>
          <p:cNvSpPr txBox="1"/>
          <p:nvPr/>
        </p:nvSpPr>
        <p:spPr>
          <a:xfrm>
            <a:off x="6713247" y="4898751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DAF5D-A02C-A77F-B3D1-0752A21B7E1C}"/>
              </a:ext>
            </a:extLst>
          </p:cNvPr>
          <p:cNvSpPr txBox="1"/>
          <p:nvPr/>
        </p:nvSpPr>
        <p:spPr>
          <a:xfrm>
            <a:off x="8083854" y="4910162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DFAEFB6-B6F3-97ED-8C03-07EB37EFEA25}"/>
              </a:ext>
            </a:extLst>
          </p:cNvPr>
          <p:cNvCxnSpPr>
            <a:cxnSpLocks/>
          </p:cNvCxnSpPr>
          <p:nvPr/>
        </p:nvCxnSpPr>
        <p:spPr>
          <a:xfrm>
            <a:off x="53224" y="2348880"/>
            <a:ext cx="8744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1612685-66BF-7B94-4882-6606F8594D03}"/>
              </a:ext>
            </a:extLst>
          </p:cNvPr>
          <p:cNvCxnSpPr>
            <a:cxnSpLocks/>
          </p:cNvCxnSpPr>
          <p:nvPr/>
        </p:nvCxnSpPr>
        <p:spPr>
          <a:xfrm>
            <a:off x="114303" y="2953347"/>
            <a:ext cx="8754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CCFCBAC-47A1-802A-37CC-960DA5D880D8}"/>
              </a:ext>
            </a:extLst>
          </p:cNvPr>
          <p:cNvCxnSpPr>
            <a:cxnSpLocks/>
          </p:cNvCxnSpPr>
          <p:nvPr/>
        </p:nvCxnSpPr>
        <p:spPr>
          <a:xfrm flipV="1">
            <a:off x="53224" y="4423005"/>
            <a:ext cx="8770471" cy="34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EDA1445-E013-D6D8-141B-CA82BD88B227}"/>
              </a:ext>
            </a:extLst>
          </p:cNvPr>
          <p:cNvCxnSpPr>
            <a:cxnSpLocks/>
          </p:cNvCxnSpPr>
          <p:nvPr/>
        </p:nvCxnSpPr>
        <p:spPr>
          <a:xfrm flipV="1">
            <a:off x="62121" y="5012244"/>
            <a:ext cx="8825947" cy="57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AB87DB-5BF9-3845-5760-B928A8EBB87C}"/>
              </a:ext>
            </a:extLst>
          </p:cNvPr>
          <p:cNvSpPr txBox="1"/>
          <p:nvPr/>
        </p:nvSpPr>
        <p:spPr>
          <a:xfrm>
            <a:off x="1547664" y="1457481"/>
            <a:ext cx="561662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0" fontAlgn="ctr"/>
            <a:r>
              <a:rPr lang="ru-RU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средств областного бюджета – 72,3 </a:t>
            </a:r>
            <a:r>
              <a:rPr lang="ru-RU" sz="18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9166A-02B7-60D8-2511-4225BB5A172D}"/>
              </a:ext>
            </a:extLst>
          </p:cNvPr>
          <p:cNvSpPr txBox="1"/>
          <p:nvPr/>
        </p:nvSpPr>
        <p:spPr>
          <a:xfrm>
            <a:off x="251520" y="3617042"/>
            <a:ext cx="828092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0" fontAlgn="ctr"/>
            <a:r>
              <a:rPr lang="ru-RU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средств бюджета городского округа – 154,4 </a:t>
            </a:r>
            <a:r>
              <a:rPr lang="ru-RU" sz="18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40F1644-1891-6009-7601-2BC644960ABC}"/>
              </a:ext>
            </a:extLst>
          </p:cNvPr>
          <p:cNvCxnSpPr>
            <a:cxnSpLocks/>
          </p:cNvCxnSpPr>
          <p:nvPr/>
        </p:nvCxnSpPr>
        <p:spPr>
          <a:xfrm>
            <a:off x="42605" y="5661248"/>
            <a:ext cx="8811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C47D275-2A05-030F-7033-D0DDCD5A71EC}"/>
              </a:ext>
            </a:extLst>
          </p:cNvPr>
          <p:cNvCxnSpPr>
            <a:cxnSpLocks/>
          </p:cNvCxnSpPr>
          <p:nvPr/>
        </p:nvCxnSpPr>
        <p:spPr>
          <a:xfrm>
            <a:off x="114303" y="6237312"/>
            <a:ext cx="8759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данные 4">
            <a:extLst>
              <a:ext uri="{FF2B5EF4-FFF2-40B4-BE49-F238E27FC236}">
                <a16:creationId xmlns:a16="http://schemas.microsoft.com/office/drawing/2014/main" id="{62DF1D3C-F988-488C-AAC1-EDADFD66E169}"/>
              </a:ext>
            </a:extLst>
          </p:cNvPr>
          <p:cNvSpPr/>
          <p:nvPr/>
        </p:nvSpPr>
        <p:spPr>
          <a:xfrm>
            <a:off x="-1504" y="-9144"/>
            <a:ext cx="2625636" cy="136621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78E70C-CF1B-4ECC-A85E-94402CB9D045}"/>
              </a:ext>
            </a:extLst>
          </p:cNvPr>
          <p:cNvSpPr txBox="1"/>
          <p:nvPr/>
        </p:nvSpPr>
        <p:spPr>
          <a:xfrm>
            <a:off x="7164288" y="19399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36,5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F5213-999B-4BAC-A0E8-F1E9185ABF4A}"/>
              </a:ext>
            </a:extLst>
          </p:cNvPr>
          <p:cNvSpPr txBox="1"/>
          <p:nvPr/>
        </p:nvSpPr>
        <p:spPr>
          <a:xfrm>
            <a:off x="7170953" y="25124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10,4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938000-E689-43D8-A529-CDEEF7AC2BA3}"/>
              </a:ext>
            </a:extLst>
          </p:cNvPr>
          <p:cNvSpPr txBox="1"/>
          <p:nvPr/>
        </p:nvSpPr>
        <p:spPr>
          <a:xfrm>
            <a:off x="7164288" y="31031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25,4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7BA1C-010C-407D-BD85-7B4986DCB494}"/>
              </a:ext>
            </a:extLst>
          </p:cNvPr>
          <p:cNvSpPr txBox="1"/>
          <p:nvPr/>
        </p:nvSpPr>
        <p:spPr>
          <a:xfrm>
            <a:off x="7206762" y="395966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15,6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E91533-4D16-419B-8214-E646ABA1C954}"/>
              </a:ext>
            </a:extLst>
          </p:cNvPr>
          <p:cNvSpPr txBox="1"/>
          <p:nvPr/>
        </p:nvSpPr>
        <p:spPr>
          <a:xfrm>
            <a:off x="7233227" y="52010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115,4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550106-86F6-4374-9BDB-42705C8ECF94}"/>
              </a:ext>
            </a:extLst>
          </p:cNvPr>
          <p:cNvSpPr txBox="1"/>
          <p:nvPr/>
        </p:nvSpPr>
        <p:spPr>
          <a:xfrm>
            <a:off x="7260571" y="45831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5,1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D520F5-6647-461C-9A9E-4E9822B603E6}"/>
              </a:ext>
            </a:extLst>
          </p:cNvPr>
          <p:cNvSpPr txBox="1"/>
          <p:nvPr/>
        </p:nvSpPr>
        <p:spPr>
          <a:xfrm>
            <a:off x="7256043" y="577407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2,2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3A195E-C232-464C-94D9-E3970A28F8EA}"/>
              </a:ext>
            </a:extLst>
          </p:cNvPr>
          <p:cNvSpPr txBox="1"/>
          <p:nvPr/>
        </p:nvSpPr>
        <p:spPr>
          <a:xfrm>
            <a:off x="7233226" y="6347386"/>
            <a:ext cx="23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16,1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419ED01-C30C-414D-92C7-01A93617F78E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5779C2-C46B-482A-936B-DC5157EBF65D}"/>
              </a:ext>
            </a:extLst>
          </p:cNvPr>
          <p:cNvSpPr txBox="1"/>
          <p:nvPr/>
        </p:nvSpPr>
        <p:spPr>
          <a:xfrm>
            <a:off x="321424" y="273879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4649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007641-5E5D-320D-98EA-312A15C94F3D}"/>
              </a:ext>
            </a:extLst>
          </p:cNvPr>
          <p:cNvSpPr/>
          <p:nvPr/>
        </p:nvSpPr>
        <p:spPr>
          <a:xfrm>
            <a:off x="2058616" y="0"/>
            <a:ext cx="7056784" cy="1484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Georgia" pitchFamily="18" charset="0"/>
              </a:rPr>
              <a:t>Расходы бюджета на реализацию                            приоритетных национальных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chemeClr val="tx1"/>
                </a:solidFill>
                <a:latin typeface="Georgia" pitchFamily="18" charset="0"/>
              </a:rPr>
              <a:t>проектов за 2024 год (млн. руб.)</a:t>
            </a:r>
            <a:endParaRPr lang="ru-RU" alt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Блок-схема: данные 4">
            <a:extLst>
              <a:ext uri="{FF2B5EF4-FFF2-40B4-BE49-F238E27FC236}">
                <a16:creationId xmlns:a16="http://schemas.microsoft.com/office/drawing/2014/main" id="{67A6AA7C-682D-42BB-78A8-406E9A360AB9}"/>
              </a:ext>
            </a:extLst>
          </p:cNvPr>
          <p:cNvSpPr/>
          <p:nvPr/>
        </p:nvSpPr>
        <p:spPr>
          <a:xfrm>
            <a:off x="0" y="2209"/>
            <a:ext cx="2843808" cy="14931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7603 w 10000"/>
              <a:gd name="connsiteY3" fmla="*/ 9889 h 10000"/>
              <a:gd name="connsiteX4" fmla="*/ 4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" y="10000"/>
                </a:moveTo>
                <a:cubicBezTo>
                  <a:pt x="3" y="6667"/>
                  <a:pt x="1" y="3333"/>
                  <a:pt x="0" y="0"/>
                </a:cubicBezTo>
                <a:lnTo>
                  <a:pt x="10000" y="0"/>
                </a:lnTo>
                <a:lnTo>
                  <a:pt x="7603" y="9889"/>
                </a:lnTo>
                <a:lnTo>
                  <a:pt x="4" y="1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1427896"/>
            <a:ext cx="184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ФАКТ </a:t>
            </a:r>
            <a:endParaRPr lang="en-US" sz="1400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895,2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8337" y="1427896"/>
            <a:ext cx="1539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ПЛАН </a:t>
            </a:r>
            <a:endParaRPr lang="en-US" sz="1400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947,0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83BC48-2902-BC8A-96A1-65C744B06F91}"/>
              </a:ext>
            </a:extLst>
          </p:cNvPr>
          <p:cNvSpPr txBox="1"/>
          <p:nvPr/>
        </p:nvSpPr>
        <p:spPr>
          <a:xfrm>
            <a:off x="2839318" y="5669385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Ремонт 6 автомобильных дорог общего пользования местного значения.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198066" y="2089700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20,2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226297" y="2077437"/>
            <a:ext cx="792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20,2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230646" y="2991748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12,4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236226" y="2984381"/>
            <a:ext cx="589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12,4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248250" y="3805904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8,2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218713" y="3814822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8,2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219682" y="4263794"/>
            <a:ext cx="68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6,2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259245" y="4261395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6,2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230646" y="5056617"/>
            <a:ext cx="78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146,8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169194" y="5056616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141,4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230646" y="5748939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721,7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236995" y="5739381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687,4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271709" y="6362041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31,5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7222732" y="6355756"/>
            <a:ext cx="610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19,4</a:t>
            </a:r>
            <a:endParaRPr lang="ru-RU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5A8BFAE-EC50-4C1E-89CD-3858B10FB85F}"/>
              </a:ext>
            </a:extLst>
          </p:cNvPr>
          <p:cNvCxnSpPr>
            <a:cxnSpLocks/>
          </p:cNvCxnSpPr>
          <p:nvPr/>
        </p:nvCxnSpPr>
        <p:spPr>
          <a:xfrm flipH="1">
            <a:off x="2893243" y="1949789"/>
            <a:ext cx="12610" cy="48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A83E34F-AC18-4479-9953-191AF8ABFF40}"/>
              </a:ext>
            </a:extLst>
          </p:cNvPr>
          <p:cNvCxnSpPr>
            <a:cxnSpLocks/>
          </p:cNvCxnSpPr>
          <p:nvPr/>
        </p:nvCxnSpPr>
        <p:spPr>
          <a:xfrm>
            <a:off x="6040957" y="2000741"/>
            <a:ext cx="0" cy="481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DF86701-E7B8-42BF-A100-488D1962CF7F}"/>
              </a:ext>
            </a:extLst>
          </p:cNvPr>
          <p:cNvCxnSpPr>
            <a:cxnSpLocks/>
          </p:cNvCxnSpPr>
          <p:nvPr/>
        </p:nvCxnSpPr>
        <p:spPr>
          <a:xfrm flipH="1">
            <a:off x="7023740" y="1957709"/>
            <a:ext cx="7144" cy="4857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1572D4C-A107-4A1B-8151-0094C9D0DA2B}"/>
              </a:ext>
            </a:extLst>
          </p:cNvPr>
          <p:cNvCxnSpPr>
            <a:cxnSpLocks/>
          </p:cNvCxnSpPr>
          <p:nvPr/>
        </p:nvCxnSpPr>
        <p:spPr>
          <a:xfrm flipH="1">
            <a:off x="7971953" y="1957709"/>
            <a:ext cx="12610" cy="48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E50CC15-B600-48AF-9B24-1DEDBA2EA63D}"/>
              </a:ext>
            </a:extLst>
          </p:cNvPr>
          <p:cNvGraphicFramePr>
            <a:graphicFrameLocks noGrp="1"/>
          </p:cNvGraphicFramePr>
          <p:nvPr/>
        </p:nvGraphicFramePr>
        <p:xfrm>
          <a:off x="7971953" y="1949789"/>
          <a:ext cx="859536" cy="4864608"/>
        </p:xfrm>
        <a:graphic>
          <a:graphicData uri="http://schemas.openxmlformats.org/drawingml/2006/table">
            <a:tbl>
              <a:tblPr/>
              <a:tblGrid>
                <a:gridCol w="859536">
                  <a:extLst>
                    <a:ext uri="{9D8B030D-6E8A-4147-A177-3AD203B41FA5}">
                      <a16:colId xmlns:a16="http://schemas.microsoft.com/office/drawing/2014/main" val="976009833"/>
                    </a:ext>
                  </a:extLst>
                </a:gridCol>
              </a:tblGrid>
              <a:tr h="486460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40266"/>
                  </a:ext>
                </a:extLst>
              </a:tr>
            </a:tbl>
          </a:graphicData>
        </a:graphic>
      </p:graphicFrame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49FBE30-4972-430B-BD74-0B743179F832}"/>
              </a:ext>
            </a:extLst>
          </p:cNvPr>
          <p:cNvCxnSpPr>
            <a:cxnSpLocks/>
          </p:cNvCxnSpPr>
          <p:nvPr/>
        </p:nvCxnSpPr>
        <p:spPr>
          <a:xfrm flipH="1">
            <a:off x="8858321" y="1957709"/>
            <a:ext cx="20232" cy="48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66AA9C1-4479-4780-B600-271A122E2BCE}"/>
              </a:ext>
            </a:extLst>
          </p:cNvPr>
          <p:cNvCxnSpPr>
            <a:cxnSpLocks/>
          </p:cNvCxnSpPr>
          <p:nvPr/>
        </p:nvCxnSpPr>
        <p:spPr>
          <a:xfrm flipV="1">
            <a:off x="-39131" y="6202680"/>
            <a:ext cx="8915944" cy="1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B9ECEDD-E3AD-48AA-9736-E596F1C9282E}"/>
              </a:ext>
            </a:extLst>
          </p:cNvPr>
          <p:cNvCxnSpPr>
            <a:cxnSpLocks/>
          </p:cNvCxnSpPr>
          <p:nvPr/>
        </p:nvCxnSpPr>
        <p:spPr>
          <a:xfrm>
            <a:off x="18374" y="5596076"/>
            <a:ext cx="8876813" cy="3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7DED536-700A-40FF-8D41-0CD3F7688FC0}"/>
              </a:ext>
            </a:extLst>
          </p:cNvPr>
          <p:cNvCxnSpPr>
            <a:cxnSpLocks/>
          </p:cNvCxnSpPr>
          <p:nvPr/>
        </p:nvCxnSpPr>
        <p:spPr>
          <a:xfrm flipV="1">
            <a:off x="0" y="4715503"/>
            <a:ext cx="8876813" cy="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0B93F83-4B95-4900-8A9F-943FA3C1F322}"/>
              </a:ext>
            </a:extLst>
          </p:cNvPr>
          <p:cNvCxnSpPr>
            <a:cxnSpLocks/>
          </p:cNvCxnSpPr>
          <p:nvPr/>
        </p:nvCxnSpPr>
        <p:spPr>
          <a:xfrm flipV="1">
            <a:off x="-33473" y="4118864"/>
            <a:ext cx="8876813" cy="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FCACE97-1719-4FA5-AB89-D9DE08DE0EF0}"/>
              </a:ext>
            </a:extLst>
          </p:cNvPr>
          <p:cNvCxnSpPr>
            <a:cxnSpLocks/>
          </p:cNvCxnSpPr>
          <p:nvPr/>
        </p:nvCxnSpPr>
        <p:spPr>
          <a:xfrm flipV="1">
            <a:off x="-8868" y="3707924"/>
            <a:ext cx="8876813" cy="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8977E036-664E-41A2-AD94-7012803AA1E2}"/>
              </a:ext>
            </a:extLst>
          </p:cNvPr>
          <p:cNvCxnSpPr>
            <a:cxnSpLocks/>
          </p:cNvCxnSpPr>
          <p:nvPr/>
        </p:nvCxnSpPr>
        <p:spPr>
          <a:xfrm flipV="1">
            <a:off x="-145322" y="2673197"/>
            <a:ext cx="8876813" cy="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25B2F9F-63D7-44D8-A28E-C5D5BE04C20A}"/>
              </a:ext>
            </a:extLst>
          </p:cNvPr>
          <p:cNvSpPr txBox="1"/>
          <p:nvPr/>
        </p:nvSpPr>
        <p:spPr>
          <a:xfrm>
            <a:off x="8148245" y="2066406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</a:t>
            </a:r>
            <a:endParaRPr lang="ru-RU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7352D2-816D-4AAA-83A8-7C53C71E49C2}"/>
              </a:ext>
            </a:extLst>
          </p:cNvPr>
          <p:cNvSpPr txBox="1"/>
          <p:nvPr/>
        </p:nvSpPr>
        <p:spPr>
          <a:xfrm>
            <a:off x="8168424" y="2961585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</a:t>
            </a:r>
            <a:endParaRPr lang="ru-RU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75BD35-AD8D-476A-9CE3-97D205E9E43F}"/>
              </a:ext>
            </a:extLst>
          </p:cNvPr>
          <p:cNvSpPr txBox="1"/>
          <p:nvPr/>
        </p:nvSpPr>
        <p:spPr>
          <a:xfrm>
            <a:off x="8140705" y="3764107"/>
            <a:ext cx="62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</a:t>
            </a:r>
            <a:endParaRPr lang="ru-RU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E8145B-624C-451A-B044-C5940BD2267A}"/>
              </a:ext>
            </a:extLst>
          </p:cNvPr>
          <p:cNvSpPr txBox="1"/>
          <p:nvPr/>
        </p:nvSpPr>
        <p:spPr>
          <a:xfrm>
            <a:off x="8140706" y="4258879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</a:t>
            </a:r>
            <a:endParaRPr lang="ru-RU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C7AF4F-060D-41AC-9B11-3DB9CDA5958F}"/>
              </a:ext>
            </a:extLst>
          </p:cNvPr>
          <p:cNvSpPr txBox="1"/>
          <p:nvPr/>
        </p:nvSpPr>
        <p:spPr>
          <a:xfrm>
            <a:off x="8140706" y="5053978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96,3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DE3C8F-D1B3-49BD-AE6F-94A247EF1C23}"/>
              </a:ext>
            </a:extLst>
          </p:cNvPr>
          <p:cNvSpPr txBox="1"/>
          <p:nvPr/>
        </p:nvSpPr>
        <p:spPr>
          <a:xfrm>
            <a:off x="8121434" y="5739381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95,2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157389-7F25-41BF-92E8-423208172D52}"/>
              </a:ext>
            </a:extLst>
          </p:cNvPr>
          <p:cNvSpPr txBox="1"/>
          <p:nvPr/>
        </p:nvSpPr>
        <p:spPr>
          <a:xfrm>
            <a:off x="8129327" y="6373592"/>
            <a:ext cx="113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61,6</a:t>
            </a:r>
            <a:endParaRPr lang="ru-RU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934C148-9BA3-4B98-9D12-0A307C969506}"/>
              </a:ext>
            </a:extLst>
          </p:cNvPr>
          <p:cNvSpPr txBox="1"/>
          <p:nvPr/>
        </p:nvSpPr>
        <p:spPr>
          <a:xfrm>
            <a:off x="8162113" y="1535850"/>
            <a:ext cx="113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406DA4-0CC0-4D01-8102-CD86962FDE24}"/>
              </a:ext>
            </a:extLst>
          </p:cNvPr>
          <p:cNvSpPr/>
          <p:nvPr/>
        </p:nvSpPr>
        <p:spPr>
          <a:xfrm>
            <a:off x="40567" y="2067168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9B67F8-906E-4C60-9B27-23785B217169}"/>
              </a:ext>
            </a:extLst>
          </p:cNvPr>
          <p:cNvSpPr/>
          <p:nvPr/>
        </p:nvSpPr>
        <p:spPr>
          <a:xfrm>
            <a:off x="2908046" y="1840653"/>
            <a:ext cx="312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Мероприятия по обеспечению </a:t>
            </a:r>
          </a:p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деятельности советников директора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Реализация практик  поддержки </a:t>
            </a:r>
          </a:p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добровольчества (</a:t>
            </a:r>
            <a:r>
              <a:rPr lang="ru-RU" sz="12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B1A4D4-2633-45C1-A74E-2918FD6A97C5}"/>
              </a:ext>
            </a:extLst>
          </p:cNvPr>
          <p:cNvSpPr/>
          <p:nvPr/>
        </p:nvSpPr>
        <p:spPr>
          <a:xfrm>
            <a:off x="19563" y="5581739"/>
            <a:ext cx="3001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Безопасные качественные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дороги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F7613B-4B8A-49B6-8815-A2443DD134F6}"/>
              </a:ext>
            </a:extLst>
          </p:cNvPr>
          <p:cNvSpPr/>
          <p:nvPr/>
        </p:nvSpPr>
        <p:spPr>
          <a:xfrm>
            <a:off x="-207421" y="2746970"/>
            <a:ext cx="216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Культура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5C3073-89D8-4F33-A708-0C7912BD9D2C}"/>
              </a:ext>
            </a:extLst>
          </p:cNvPr>
          <p:cNvSpPr txBox="1"/>
          <p:nvPr/>
        </p:nvSpPr>
        <p:spPr>
          <a:xfrm>
            <a:off x="2889743" y="2632545"/>
            <a:ext cx="31683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Создание модельной библиотеки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Оснащение образ. учреждений музыкальными инструментами, оборудованием и учебными материалами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7B490B-FCF7-40CB-9744-B78B785EED0A}"/>
              </a:ext>
            </a:extLst>
          </p:cNvPr>
          <p:cNvSpPr/>
          <p:nvPr/>
        </p:nvSpPr>
        <p:spPr>
          <a:xfrm>
            <a:off x="40567" y="3741359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Демография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B318DF-CDD3-4F65-8923-34E6B97C69D9}"/>
              </a:ext>
            </a:extLst>
          </p:cNvPr>
          <p:cNvSpPr txBox="1"/>
          <p:nvPr/>
        </p:nvSpPr>
        <p:spPr>
          <a:xfrm>
            <a:off x="2872605" y="3709317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Приобретение спортивного оборудования и инвентаря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896497-B993-43E2-BF74-1D6F66ECDEFF}"/>
              </a:ext>
            </a:extLst>
          </p:cNvPr>
          <p:cNvSpPr/>
          <p:nvPr/>
        </p:nvSpPr>
        <p:spPr>
          <a:xfrm>
            <a:off x="19419" y="41261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Туризм и индустрия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гостеприимства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7865B3-767F-4F94-8515-5568BF9D6F3B}"/>
              </a:ext>
            </a:extLst>
          </p:cNvPr>
          <p:cNvSpPr txBox="1"/>
          <p:nvPr/>
        </p:nvSpPr>
        <p:spPr>
          <a:xfrm>
            <a:off x="2854230" y="4288252"/>
            <a:ext cx="3168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Мероприятие ретро-фестиваль «Жигули»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83468C-1468-40FB-9FBB-B120D7219369}"/>
              </a:ext>
            </a:extLst>
          </p:cNvPr>
          <p:cNvSpPr/>
          <p:nvPr/>
        </p:nvSpPr>
        <p:spPr>
          <a:xfrm>
            <a:off x="8949" y="4937598"/>
            <a:ext cx="275723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Жилье и городская среда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8A4513D-F8F5-462D-840B-0E959DD0A87F}"/>
              </a:ext>
            </a:extLst>
          </p:cNvPr>
          <p:cNvSpPr txBox="1"/>
          <p:nvPr/>
        </p:nvSpPr>
        <p:spPr>
          <a:xfrm>
            <a:off x="2879370" y="4762623"/>
            <a:ext cx="3124981" cy="830997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Благоустройство 3 общественных  территорий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Благоустройство 19 дворовых</a:t>
            </a:r>
          </a:p>
          <a:p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территорий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550F34C-C8D3-4CA4-8251-FED137A7870F}"/>
              </a:ext>
            </a:extLst>
          </p:cNvPr>
          <p:cNvSpPr/>
          <p:nvPr/>
        </p:nvSpPr>
        <p:spPr>
          <a:xfrm>
            <a:off x="32564" y="6251971"/>
            <a:ext cx="111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Экология</a:t>
            </a:r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6A2A55-C394-4043-964A-02B6CDB6D022}"/>
              </a:ext>
            </a:extLst>
          </p:cNvPr>
          <p:cNvSpPr txBox="1"/>
          <p:nvPr/>
        </p:nvSpPr>
        <p:spPr>
          <a:xfrm>
            <a:off x="2836000" y="6168066"/>
            <a:ext cx="316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Ликвидация и рекультивация бывшей городской свалки промышленных и бытовых отходов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FFE68E3-75BF-41AD-B1E9-119E1714CA1E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0085F1-625F-434D-A1F0-32CBDADE50BD}"/>
              </a:ext>
            </a:extLst>
          </p:cNvPr>
          <p:cNvSpPr txBox="1"/>
          <p:nvPr/>
        </p:nvSpPr>
        <p:spPr>
          <a:xfrm>
            <a:off x="320795" y="299376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120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63069" y="1560369"/>
            <a:ext cx="3696620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</a:t>
            </a: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общественных проекта </a:t>
            </a:r>
            <a:b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106 млн. руб</a:t>
            </a: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в том числе:</a:t>
            </a:r>
            <a:b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- 74 млн. руб. – средства обл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бюджета, </a:t>
            </a:r>
            <a:b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- 32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млн. руб. – средства города,</a:t>
            </a:r>
            <a:b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- 14 млн. руб. – инициативные</a:t>
            </a:r>
            <a:r>
              <a:rPr kumimoji="0" lang="ru-RU" sz="1200" b="1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платежи</a:t>
            </a:r>
            <a:r>
              <a:rPr kumimoji="0" lang="ru-RU" sz="1200" b="1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1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10310" y="3557827"/>
            <a:ext cx="3456384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1" u="none" strike="noStrike" cap="none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r>
              <a:rPr lang="ru-RU" sz="1200" i="0" dirty="0">
                <a:solidFill>
                  <a:srgbClr val="FF0000"/>
                </a:solidFill>
              </a:rPr>
              <a:t>4 </a:t>
            </a:r>
            <a:r>
              <a:rPr lang="ru-RU" sz="1200" i="0" dirty="0"/>
              <a:t>инициативных проекта </a:t>
            </a:r>
            <a:br>
              <a:rPr lang="ru-RU" sz="1200" i="0" dirty="0"/>
            </a:br>
            <a:r>
              <a:rPr lang="ru-RU" sz="1200" i="0" dirty="0">
                <a:solidFill>
                  <a:srgbClr val="FF0000"/>
                </a:solidFill>
              </a:rPr>
              <a:t>10 млн. руб</a:t>
            </a:r>
            <a:r>
              <a:rPr lang="ru-RU" sz="1200" i="0" dirty="0"/>
              <a:t>., в том числе:</a:t>
            </a:r>
            <a:br>
              <a:rPr lang="ru-RU" sz="1200" i="0" dirty="0"/>
            </a:br>
            <a:r>
              <a:rPr lang="ru-RU" sz="1200" i="0" dirty="0"/>
              <a:t>  - 9 млн. руб. – средства города, </a:t>
            </a:r>
            <a:br>
              <a:rPr lang="ru-RU" sz="1200" i="0" dirty="0"/>
            </a:br>
            <a:r>
              <a:rPr lang="ru-RU" sz="1200" i="0" dirty="0"/>
              <a:t>- 1 млн. руб. – инициативные платежи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" y="1439407"/>
            <a:ext cx="1414308" cy="10759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" y="3443740"/>
            <a:ext cx="1080120" cy="995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CCD66-30C1-B349-7C47-733C359D2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" y="5028551"/>
            <a:ext cx="1212344" cy="93595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4D90FF7-1A39-94A5-C4B5-509ACBD1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303" y="5255958"/>
            <a:ext cx="3546783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1" u="none" strike="noStrike" cap="none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r>
              <a:rPr lang="ru-RU" sz="1200" i="0" dirty="0">
                <a:solidFill>
                  <a:srgbClr val="FF0000"/>
                </a:solidFill>
              </a:rPr>
              <a:t>4 </a:t>
            </a:r>
            <a:r>
              <a:rPr lang="ru-RU" sz="1200" i="0" dirty="0"/>
              <a:t>проекта</a:t>
            </a:r>
            <a:br>
              <a:rPr lang="ru-RU" sz="1200" i="0" dirty="0"/>
            </a:br>
            <a:r>
              <a:rPr lang="ru-RU" sz="1200" i="0" dirty="0">
                <a:solidFill>
                  <a:srgbClr val="FF0000"/>
                </a:solidFill>
              </a:rPr>
              <a:t>32,5 млн. руб</a:t>
            </a:r>
            <a:r>
              <a:rPr lang="ru-RU" sz="1200" i="0" dirty="0"/>
              <a:t>., в том числе:</a:t>
            </a:r>
            <a:br>
              <a:rPr lang="ru-RU" sz="1200" i="0" dirty="0"/>
            </a:br>
            <a:r>
              <a:rPr lang="ru-RU" sz="1200" i="0" dirty="0"/>
              <a:t> - 29 млн. руб. – средства ПАО «Татнефть», </a:t>
            </a:r>
          </a:p>
          <a:p>
            <a:r>
              <a:rPr lang="ru-RU" sz="1200" i="0" dirty="0"/>
              <a:t>- 3,2 млн. руб. – средства города, </a:t>
            </a:r>
            <a:br>
              <a:rPr lang="ru-RU" sz="1200" i="0" dirty="0"/>
            </a:br>
            <a:r>
              <a:rPr lang="ru-RU" sz="1200" i="0" dirty="0"/>
              <a:t>- 0,3 млн. руб. – инициативные платежи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3CA411DB-804D-B658-08C9-CCF0E993F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461265"/>
              </p:ext>
            </p:extLst>
          </p:nvPr>
        </p:nvGraphicFramePr>
        <p:xfrm>
          <a:off x="4811728" y="974773"/>
          <a:ext cx="448525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6D7874-A906-4952-999D-C2F0529E16C9}"/>
              </a:ext>
            </a:extLst>
          </p:cNvPr>
          <p:cNvSpPr/>
          <p:nvPr/>
        </p:nvSpPr>
        <p:spPr>
          <a:xfrm>
            <a:off x="575048" y="-17759"/>
            <a:ext cx="8568952" cy="1072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	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Поддержка инициативных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проектов 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 году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</p:txBody>
      </p:sp>
      <p:sp>
        <p:nvSpPr>
          <p:cNvPr id="17" name="Блок-схема: данные 4">
            <a:extLst>
              <a:ext uri="{FF2B5EF4-FFF2-40B4-BE49-F238E27FC236}">
                <a16:creationId xmlns:a16="http://schemas.microsoft.com/office/drawing/2014/main" id="{80A40014-1C5B-41F4-B6BE-8D8CC91D9AC4}"/>
              </a:ext>
            </a:extLst>
          </p:cNvPr>
          <p:cNvSpPr/>
          <p:nvPr/>
        </p:nvSpPr>
        <p:spPr>
          <a:xfrm>
            <a:off x="-36513" y="-27382"/>
            <a:ext cx="2543927" cy="10723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EE9308-4BCF-434E-A592-340994EC0456}"/>
              </a:ext>
            </a:extLst>
          </p:cNvPr>
          <p:cNvSpPr/>
          <p:nvPr/>
        </p:nvSpPr>
        <p:spPr>
          <a:xfrm>
            <a:off x="282038" y="4331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C98DF-98C6-4C32-BC16-E6D3C7B607DA}"/>
              </a:ext>
            </a:extLst>
          </p:cNvPr>
          <p:cNvSpPr txBox="1"/>
          <p:nvPr/>
        </p:nvSpPr>
        <p:spPr>
          <a:xfrm>
            <a:off x="329703" y="128937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6634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22412-75E7-9434-CAD9-D68B89043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67D3FD-5367-63E2-BCB0-B95258182E31}"/>
              </a:ext>
            </a:extLst>
          </p:cNvPr>
          <p:cNvSpPr/>
          <p:nvPr/>
        </p:nvSpPr>
        <p:spPr>
          <a:xfrm>
            <a:off x="26533" y="1534353"/>
            <a:ext cx="90909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                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Расходы бюджета, всего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Программные расходы                           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                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Непрограммные расходы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Доля программного финансирования, %</a:t>
            </a: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Количество программ, шт.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5DFB21-C05F-F7B6-9EEB-8578ED5665DB}"/>
              </a:ext>
            </a:extLst>
          </p:cNvPr>
          <p:cNvSpPr/>
          <p:nvPr/>
        </p:nvSpPr>
        <p:spPr>
          <a:xfrm>
            <a:off x="1413518" y="-17759"/>
            <a:ext cx="7730482" cy="1240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	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Динамика доли программного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 финансирования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2024 год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(факт, млн. руб.)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</p:txBody>
      </p:sp>
      <p:sp>
        <p:nvSpPr>
          <p:cNvPr id="7" name="Блок-схема: данные 4">
            <a:extLst>
              <a:ext uri="{FF2B5EF4-FFF2-40B4-BE49-F238E27FC236}">
                <a16:creationId xmlns:a16="http://schemas.microsoft.com/office/drawing/2014/main" id="{2226E091-B875-1598-D9D2-DF3134F3FCD2}"/>
              </a:ext>
            </a:extLst>
          </p:cNvPr>
          <p:cNvSpPr/>
          <p:nvPr/>
        </p:nvSpPr>
        <p:spPr>
          <a:xfrm>
            <a:off x="-36513" y="-27382"/>
            <a:ext cx="2543927" cy="125174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503E707-1848-41DC-A185-BBCC5CDEA82C}"/>
              </a:ext>
            </a:extLst>
          </p:cNvPr>
          <p:cNvCxnSpPr>
            <a:cxnSpLocks/>
          </p:cNvCxnSpPr>
          <p:nvPr/>
        </p:nvCxnSpPr>
        <p:spPr>
          <a:xfrm flipV="1">
            <a:off x="0" y="2589932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CE378A7-8BBB-46B6-BB54-E04F9736B857}"/>
              </a:ext>
            </a:extLst>
          </p:cNvPr>
          <p:cNvCxnSpPr>
            <a:cxnSpLocks/>
          </p:cNvCxnSpPr>
          <p:nvPr/>
        </p:nvCxnSpPr>
        <p:spPr>
          <a:xfrm flipV="1">
            <a:off x="0" y="3405777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72D018B-8715-4FD3-A151-6812A52AE2B9}"/>
              </a:ext>
            </a:extLst>
          </p:cNvPr>
          <p:cNvCxnSpPr>
            <a:cxnSpLocks/>
          </p:cNvCxnSpPr>
          <p:nvPr/>
        </p:nvCxnSpPr>
        <p:spPr>
          <a:xfrm flipV="1">
            <a:off x="-36513" y="4338390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B3D16EC-C240-4E78-9F32-CEB1EF986170}"/>
              </a:ext>
            </a:extLst>
          </p:cNvPr>
          <p:cNvCxnSpPr>
            <a:cxnSpLocks/>
          </p:cNvCxnSpPr>
          <p:nvPr/>
        </p:nvCxnSpPr>
        <p:spPr>
          <a:xfrm flipV="1">
            <a:off x="53066" y="5236998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9A4CD2-A6AD-497E-9FAD-07D78A140C31}"/>
              </a:ext>
            </a:extLst>
          </p:cNvPr>
          <p:cNvSpPr txBox="1"/>
          <p:nvPr/>
        </p:nvSpPr>
        <p:spPr>
          <a:xfrm>
            <a:off x="7794281" y="27429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20 245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46F9D-FB09-4174-9894-900D77F76A93}"/>
              </a:ext>
            </a:extLst>
          </p:cNvPr>
          <p:cNvSpPr txBox="1"/>
          <p:nvPr/>
        </p:nvSpPr>
        <p:spPr>
          <a:xfrm>
            <a:off x="7794281" y="174409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21 341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0097B8-E6AB-4118-A556-F88FBC407F9B}"/>
              </a:ext>
            </a:extLst>
          </p:cNvPr>
          <p:cNvSpPr txBox="1"/>
          <p:nvPr/>
        </p:nvSpPr>
        <p:spPr>
          <a:xfrm>
            <a:off x="7801649" y="3613504"/>
            <a:ext cx="135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1 096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7CE76A-7C41-411A-A2FB-90CBE0809E09}"/>
              </a:ext>
            </a:extLst>
          </p:cNvPr>
          <p:cNvSpPr txBox="1"/>
          <p:nvPr/>
        </p:nvSpPr>
        <p:spPr>
          <a:xfrm>
            <a:off x="7806671" y="4512579"/>
            <a:ext cx="126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94,9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897634-4C6C-4EF5-92F2-AEF0FD85BDC4}"/>
              </a:ext>
            </a:extLst>
          </p:cNvPr>
          <p:cNvSpPr txBox="1"/>
          <p:nvPr/>
        </p:nvSpPr>
        <p:spPr>
          <a:xfrm>
            <a:off x="7854616" y="5382863"/>
            <a:ext cx="127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27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C522CED-EB08-43B4-B3D8-11B5633128E7}"/>
              </a:ext>
            </a:extLst>
          </p:cNvPr>
          <p:cNvCxnSpPr>
            <a:cxnSpLocks/>
          </p:cNvCxnSpPr>
          <p:nvPr/>
        </p:nvCxnSpPr>
        <p:spPr>
          <a:xfrm>
            <a:off x="7772400" y="1444752"/>
            <a:ext cx="29249" cy="5132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3BEE1F2-9FDC-46ED-A23E-CD081512F261}"/>
              </a:ext>
            </a:extLst>
          </p:cNvPr>
          <p:cNvCxnSpPr>
            <a:cxnSpLocks/>
          </p:cNvCxnSpPr>
          <p:nvPr/>
        </p:nvCxnSpPr>
        <p:spPr>
          <a:xfrm>
            <a:off x="6481543" y="1420563"/>
            <a:ext cx="3290" cy="5156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2A5D9A5-20D5-43AD-919F-F116F2CF98BD}"/>
              </a:ext>
            </a:extLst>
          </p:cNvPr>
          <p:cNvCxnSpPr>
            <a:cxnSpLocks/>
          </p:cNvCxnSpPr>
          <p:nvPr/>
        </p:nvCxnSpPr>
        <p:spPr>
          <a:xfrm>
            <a:off x="5161799" y="1444752"/>
            <a:ext cx="12478" cy="5174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7428813-9148-48AB-BF4A-57AFE0614F3B}"/>
              </a:ext>
            </a:extLst>
          </p:cNvPr>
          <p:cNvSpPr/>
          <p:nvPr/>
        </p:nvSpPr>
        <p:spPr>
          <a:xfrm>
            <a:off x="5463951" y="124644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15ED4EE-3383-496A-BB69-01D3C56C1BC4}"/>
              </a:ext>
            </a:extLst>
          </p:cNvPr>
          <p:cNvSpPr/>
          <p:nvPr/>
        </p:nvSpPr>
        <p:spPr>
          <a:xfrm>
            <a:off x="6767532" y="12131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666E3AC-7390-4E97-AEC5-C42573B1E31D}"/>
              </a:ext>
            </a:extLst>
          </p:cNvPr>
          <p:cNvSpPr/>
          <p:nvPr/>
        </p:nvSpPr>
        <p:spPr>
          <a:xfrm>
            <a:off x="8104869" y="12131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C97337-6A52-44C8-BD76-8D351E48FF4E}"/>
              </a:ext>
            </a:extLst>
          </p:cNvPr>
          <p:cNvSpPr txBox="1"/>
          <p:nvPr/>
        </p:nvSpPr>
        <p:spPr>
          <a:xfrm>
            <a:off x="5148064" y="1753411"/>
            <a:ext cx="127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18 562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A8B3B0-FD4A-464B-99C4-92C389FDCFFC}"/>
              </a:ext>
            </a:extLst>
          </p:cNvPr>
          <p:cNvSpPr txBox="1"/>
          <p:nvPr/>
        </p:nvSpPr>
        <p:spPr>
          <a:xfrm>
            <a:off x="5138514" y="4492048"/>
            <a:ext cx="12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95,8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6D94B-8E7F-4D4C-8BF9-FA734289FE8E}"/>
              </a:ext>
            </a:extLst>
          </p:cNvPr>
          <p:cNvSpPr txBox="1"/>
          <p:nvPr/>
        </p:nvSpPr>
        <p:spPr>
          <a:xfrm>
            <a:off x="5230216" y="5389484"/>
            <a:ext cx="119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26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6C4308-DAEE-4119-B7BF-20A504FF5C0B}"/>
              </a:ext>
            </a:extLst>
          </p:cNvPr>
          <p:cNvSpPr txBox="1"/>
          <p:nvPr/>
        </p:nvSpPr>
        <p:spPr>
          <a:xfrm>
            <a:off x="5140781" y="2704311"/>
            <a:ext cx="12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17 783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3964EF-372B-4052-A54B-36584045AEA2}"/>
              </a:ext>
            </a:extLst>
          </p:cNvPr>
          <p:cNvSpPr txBox="1"/>
          <p:nvPr/>
        </p:nvSpPr>
        <p:spPr>
          <a:xfrm>
            <a:off x="5150083" y="3627282"/>
            <a:ext cx="125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779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1AE2A-D80B-4AD2-A80C-9032803D65B7}"/>
              </a:ext>
            </a:extLst>
          </p:cNvPr>
          <p:cNvSpPr txBox="1"/>
          <p:nvPr/>
        </p:nvSpPr>
        <p:spPr>
          <a:xfrm>
            <a:off x="6437602" y="2717238"/>
            <a:ext cx="12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17 591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E7CC56-06A6-4EAE-B895-7C51667DD924}"/>
              </a:ext>
            </a:extLst>
          </p:cNvPr>
          <p:cNvSpPr txBox="1"/>
          <p:nvPr/>
        </p:nvSpPr>
        <p:spPr>
          <a:xfrm>
            <a:off x="6514559" y="5389484"/>
            <a:ext cx="119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482B7D-B0F9-4A45-B074-C80B7AB23DFC}"/>
              </a:ext>
            </a:extLst>
          </p:cNvPr>
          <p:cNvSpPr txBox="1"/>
          <p:nvPr/>
        </p:nvSpPr>
        <p:spPr>
          <a:xfrm>
            <a:off x="6458620" y="4495039"/>
            <a:ext cx="121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95,7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694ED3-291C-484A-A412-3058C6943D56}"/>
              </a:ext>
            </a:extLst>
          </p:cNvPr>
          <p:cNvSpPr txBox="1"/>
          <p:nvPr/>
        </p:nvSpPr>
        <p:spPr>
          <a:xfrm>
            <a:off x="6450316" y="1770691"/>
            <a:ext cx="127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18 384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93FD9A-3DAC-4195-9060-90FC3747E662}"/>
              </a:ext>
            </a:extLst>
          </p:cNvPr>
          <p:cNvSpPr txBox="1"/>
          <p:nvPr/>
        </p:nvSpPr>
        <p:spPr>
          <a:xfrm>
            <a:off x="6456582" y="3617489"/>
            <a:ext cx="125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793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50A2ACF-1164-4FFC-8F25-066942B198BB}"/>
              </a:ext>
            </a:extLst>
          </p:cNvPr>
          <p:cNvSpPr/>
          <p:nvPr/>
        </p:nvSpPr>
        <p:spPr>
          <a:xfrm>
            <a:off x="275151" y="144894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B98FE5-62DE-437D-8096-95056A019AF9}"/>
              </a:ext>
            </a:extLst>
          </p:cNvPr>
          <p:cNvSpPr txBox="1"/>
          <p:nvPr/>
        </p:nvSpPr>
        <p:spPr>
          <a:xfrm>
            <a:off x="322816" y="283020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5219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2B6E53-9F67-9796-3523-93AC38064261}"/>
              </a:ext>
            </a:extLst>
          </p:cNvPr>
          <p:cNvSpPr/>
          <p:nvPr/>
        </p:nvSpPr>
        <p:spPr>
          <a:xfrm>
            <a:off x="68673" y="1461822"/>
            <a:ext cx="39637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6 марта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13 марта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61950" indent="-36195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До 1 апреля</a:t>
            </a:r>
          </a:p>
          <a:p>
            <a:pPr marL="361950" indent="-361950"/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61950" indent="-361950"/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61950" indent="-361950"/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61950" indent="-36195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До 1 мая</a:t>
            </a:r>
          </a:p>
          <a:p>
            <a:pPr marL="361950" indent="-361950" algn="ctr"/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61950" indent="-361950" algn="ctr"/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61950" indent="-36195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План работы Думы</a:t>
            </a:r>
          </a:p>
          <a:p>
            <a:pPr marL="361950" indent="-361950" algn="ctr"/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007641-5E5D-320D-98EA-312A15C94F3D}"/>
              </a:ext>
            </a:extLst>
          </p:cNvPr>
          <p:cNvSpPr/>
          <p:nvPr/>
        </p:nvSpPr>
        <p:spPr>
          <a:xfrm>
            <a:off x="0" y="-2716"/>
            <a:ext cx="9144001" cy="11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Georgia" pitchFamily="18" charset="0"/>
                <a:cs typeface="Microsoft Sans Serif" pitchFamily="34" charset="0"/>
              </a:rPr>
              <a:t>                 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ГОРОДСКОГО ОКРУГА ЗА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b="1" dirty="0">
              <a:solidFill>
                <a:schemeClr val="tx1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73D09-9C83-067B-22A9-5D553E56DA0C}"/>
              </a:ext>
            </a:extLst>
          </p:cNvPr>
          <p:cNvSpPr txBox="1"/>
          <p:nvPr/>
        </p:nvSpPr>
        <p:spPr>
          <a:xfrm>
            <a:off x="4106803" y="1799638"/>
            <a:ext cx="50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Рассмотрение отчета на коллегии</a:t>
            </a:r>
          </a:p>
        </p:txBody>
      </p:sp>
      <p:sp>
        <p:nvSpPr>
          <p:cNvPr id="6" name="Блок-схема: данные 4">
            <a:extLst>
              <a:ext uri="{FF2B5EF4-FFF2-40B4-BE49-F238E27FC236}">
                <a16:creationId xmlns:a16="http://schemas.microsoft.com/office/drawing/2014/main" id="{AC02F9BE-919F-934B-30F2-C265E700D54F}"/>
              </a:ext>
            </a:extLst>
          </p:cNvPr>
          <p:cNvSpPr/>
          <p:nvPr/>
        </p:nvSpPr>
        <p:spPr>
          <a:xfrm>
            <a:off x="0" y="0"/>
            <a:ext cx="2543927" cy="13216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385E4A-FD8E-46F5-8B5F-2C28E2872D53}"/>
              </a:ext>
            </a:extLst>
          </p:cNvPr>
          <p:cNvSpPr/>
          <p:nvPr/>
        </p:nvSpPr>
        <p:spPr>
          <a:xfrm>
            <a:off x="-2" y="1056968"/>
            <a:ext cx="9144000" cy="6155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РЕШЕНИЕ ДУМЫ ГОРОДСКОГО ОКРУГА ТОЛЬЯТТИ ОТ 09.04.2014 № 250 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«О ПОЛОЖЕНИИ О БЮДЖЕТНОМ ПРОЦЕССЕ В ГОРОДСКОМ ОКРУГЕ ТОЛЬЯТТИ»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6FD8C79-A1B3-422E-8EE7-49E5C1FC8633}"/>
              </a:ext>
            </a:extLst>
          </p:cNvPr>
          <p:cNvCxnSpPr>
            <a:cxnSpLocks/>
          </p:cNvCxnSpPr>
          <p:nvPr/>
        </p:nvCxnSpPr>
        <p:spPr>
          <a:xfrm flipV="1">
            <a:off x="55352" y="2354075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9C0DDE2-2B09-4429-B3C4-BE40AD63B093}"/>
              </a:ext>
            </a:extLst>
          </p:cNvPr>
          <p:cNvCxnSpPr>
            <a:cxnSpLocks/>
          </p:cNvCxnSpPr>
          <p:nvPr/>
        </p:nvCxnSpPr>
        <p:spPr>
          <a:xfrm flipV="1">
            <a:off x="12590" y="3296626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F7A3A9-AADD-4D21-A0BE-F8623D98D3F7}"/>
              </a:ext>
            </a:extLst>
          </p:cNvPr>
          <p:cNvSpPr txBox="1"/>
          <p:nvPr/>
        </p:nvSpPr>
        <p:spPr>
          <a:xfrm>
            <a:off x="4054141" y="2611528"/>
            <a:ext cx="50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Проведение публичных слушаний по отчету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6D74A3C-B301-4F88-BED3-57C283EAACB4}"/>
              </a:ext>
            </a:extLst>
          </p:cNvPr>
          <p:cNvCxnSpPr>
            <a:cxnSpLocks/>
          </p:cNvCxnSpPr>
          <p:nvPr/>
        </p:nvCxnSpPr>
        <p:spPr>
          <a:xfrm flipV="1">
            <a:off x="53066" y="4235917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3BA96CD-0907-44CF-90A2-2D7E12D8B66E}"/>
              </a:ext>
            </a:extLst>
          </p:cNvPr>
          <p:cNvSpPr txBox="1"/>
          <p:nvPr/>
        </p:nvSpPr>
        <p:spPr>
          <a:xfrm>
            <a:off x="4099907" y="3404318"/>
            <a:ext cx="50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Предоставление отчета в КСП для подготовки заключения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78A021-67FA-40BB-B669-D10007593E0B}"/>
              </a:ext>
            </a:extLst>
          </p:cNvPr>
          <p:cNvCxnSpPr>
            <a:cxnSpLocks/>
          </p:cNvCxnSpPr>
          <p:nvPr/>
        </p:nvCxnSpPr>
        <p:spPr>
          <a:xfrm flipV="1">
            <a:off x="3817" y="5177378"/>
            <a:ext cx="9090934" cy="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B826C2-94E9-4CE6-8182-95BA16600B1E}"/>
              </a:ext>
            </a:extLst>
          </p:cNvPr>
          <p:cNvSpPr txBox="1"/>
          <p:nvPr/>
        </p:nvSpPr>
        <p:spPr>
          <a:xfrm>
            <a:off x="4106803" y="4512314"/>
            <a:ext cx="50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Предоставление отчета в ДУМУ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6CD2C-619C-4F7A-95AE-5A701E01AC91}"/>
              </a:ext>
            </a:extLst>
          </p:cNvPr>
          <p:cNvSpPr txBox="1"/>
          <p:nvPr/>
        </p:nvSpPr>
        <p:spPr>
          <a:xfrm>
            <a:off x="4106803" y="5374853"/>
            <a:ext cx="50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Утверждение отчета в ДУМЕ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9F7D16-64C1-4652-B952-35558B6E2D57}"/>
              </a:ext>
            </a:extLst>
          </p:cNvPr>
          <p:cNvSpPr/>
          <p:nvPr/>
        </p:nvSpPr>
        <p:spPr>
          <a:xfrm>
            <a:off x="342224" y="8102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C7DD8-E585-4D67-8ECF-4852D5580B70}"/>
              </a:ext>
            </a:extLst>
          </p:cNvPr>
          <p:cNvSpPr txBox="1"/>
          <p:nvPr/>
        </p:nvSpPr>
        <p:spPr>
          <a:xfrm>
            <a:off x="420316" y="254440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011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89" y="1556792"/>
            <a:ext cx="860619" cy="1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63686" y="3145022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5413829" y="1988840"/>
            <a:ext cx="373017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7748" y="1988840"/>
            <a:ext cx="3618148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3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F522412-75E7-9434-CAD9-D68B89043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5DFB21-C05F-F7B6-9EEB-8578ED5665DB}"/>
              </a:ext>
            </a:extLst>
          </p:cNvPr>
          <p:cNvSpPr/>
          <p:nvPr/>
        </p:nvSpPr>
        <p:spPr>
          <a:xfrm>
            <a:off x="575048" y="-17761"/>
            <a:ext cx="8568952" cy="1562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	  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показатели исполнения              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бюджета в 2024 году  (</a:t>
            </a:r>
            <a:r>
              <a:rPr lang="ru-RU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млн.руб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.)</a:t>
            </a:r>
          </a:p>
        </p:txBody>
      </p:sp>
      <p:sp>
        <p:nvSpPr>
          <p:cNvPr id="7" name="Блок-схема: данные 4">
            <a:extLst>
              <a:ext uri="{FF2B5EF4-FFF2-40B4-BE49-F238E27FC236}">
                <a16:creationId xmlns:a16="http://schemas.microsoft.com/office/drawing/2014/main" id="{2226E091-B875-1598-D9D2-DF3134F3FCD2}"/>
              </a:ext>
            </a:extLst>
          </p:cNvPr>
          <p:cNvSpPr/>
          <p:nvPr/>
        </p:nvSpPr>
        <p:spPr>
          <a:xfrm>
            <a:off x="0" y="-27384"/>
            <a:ext cx="2507414" cy="15723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08AA79-6BAF-CDAF-B841-06B6614F2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78669"/>
              </p:ext>
            </p:extLst>
          </p:nvPr>
        </p:nvGraphicFramePr>
        <p:xfrm>
          <a:off x="93996" y="1566550"/>
          <a:ext cx="9036495" cy="5027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435">
                  <a:extLst>
                    <a:ext uri="{9D8B030D-6E8A-4147-A177-3AD203B41FA5}">
                      <a16:colId xmlns:a16="http://schemas.microsoft.com/office/drawing/2014/main" val="763381793"/>
                    </a:ext>
                  </a:extLst>
                </a:gridCol>
                <a:gridCol w="2630141">
                  <a:extLst>
                    <a:ext uri="{9D8B030D-6E8A-4147-A177-3AD203B41FA5}">
                      <a16:colId xmlns:a16="http://schemas.microsoft.com/office/drawing/2014/main" val="39303380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85504723"/>
                    </a:ext>
                  </a:extLst>
                </a:gridCol>
                <a:gridCol w="1106934">
                  <a:extLst>
                    <a:ext uri="{9D8B030D-6E8A-4147-A177-3AD203B41FA5}">
                      <a16:colId xmlns:a16="http://schemas.microsoft.com/office/drawing/2014/main" val="4059181024"/>
                    </a:ext>
                  </a:extLst>
                </a:gridCol>
                <a:gridCol w="1520849">
                  <a:extLst>
                    <a:ext uri="{9D8B030D-6E8A-4147-A177-3AD203B41FA5}">
                      <a16:colId xmlns:a16="http://schemas.microsoft.com/office/drawing/2014/main" val="3447877143"/>
                    </a:ext>
                  </a:extLst>
                </a:gridCol>
              </a:tblGrid>
              <a:tr h="8458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35100" indent="0" algn="ctr" defTabSz="685800" rtl="0" eaLnBrk="1" fontAlgn="ctr" latinLnBrk="0" hangingPunct="1">
                        <a:tabLst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2024 год </a:t>
                      </a:r>
                      <a:endParaRPr 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527175" indent="-92075" algn="ctr" defTabSz="685800" rtl="0" eaLnBrk="1" fontAlgn="ctr" latinLnBrk="0" hangingPunct="1">
                        <a:tabLst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(первоначальный 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2024 год (план)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2024 год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(факт)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% 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73611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собственные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9 771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12 150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12 327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03086"/>
                  </a:ext>
                </a:extLst>
              </a:tr>
              <a:tr h="7437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перечисления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52538"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11 293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10 431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33798"/>
                  </a:ext>
                </a:extLst>
              </a:tr>
              <a:tr h="419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2538" marR="0" lvl="0" indent="92075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252538" algn="l"/>
                        </a:tabLst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11 442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5750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23 443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71438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22 758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16512"/>
                  </a:ext>
                </a:extLst>
              </a:tr>
              <a:tr h="7670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собственных средств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10 974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12 225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11 595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7378"/>
                  </a:ext>
                </a:extLst>
              </a:tr>
              <a:tr h="6645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средств вышестоящих бюджетов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1 054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10 489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9 746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50074"/>
                  </a:ext>
                </a:extLst>
              </a:tr>
              <a:tr h="472599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всего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4613" indent="90488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195263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22 714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638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2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94194"/>
                  </a:ext>
                </a:extLst>
              </a:tr>
              <a:tr h="511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Дефицит (-) / профицит (+)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-586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729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1 417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96193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-6,00%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11,50%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346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60EA231-B0DD-442B-AD16-FC3310FA258B}"/>
              </a:ext>
            </a:extLst>
          </p:cNvPr>
          <p:cNvCxnSpPr>
            <a:cxnSpLocks/>
          </p:cNvCxnSpPr>
          <p:nvPr/>
        </p:nvCxnSpPr>
        <p:spPr>
          <a:xfrm>
            <a:off x="93996" y="3858076"/>
            <a:ext cx="9050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5EB0556-9E65-4935-AD6D-773BAC9E7F7B}"/>
              </a:ext>
            </a:extLst>
          </p:cNvPr>
          <p:cNvCxnSpPr>
            <a:cxnSpLocks/>
          </p:cNvCxnSpPr>
          <p:nvPr/>
        </p:nvCxnSpPr>
        <p:spPr>
          <a:xfrm>
            <a:off x="107504" y="2403460"/>
            <a:ext cx="9036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DA418DC-2EF5-4B26-8D26-0FD4F647091C}"/>
              </a:ext>
            </a:extLst>
          </p:cNvPr>
          <p:cNvCxnSpPr>
            <a:cxnSpLocks/>
          </p:cNvCxnSpPr>
          <p:nvPr/>
        </p:nvCxnSpPr>
        <p:spPr>
          <a:xfrm flipV="1">
            <a:off x="93996" y="5737246"/>
            <a:ext cx="9036495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6D8B63F-DB6E-4C0A-9F1D-C9A91CB87EC1}"/>
              </a:ext>
            </a:extLst>
          </p:cNvPr>
          <p:cNvCxnSpPr>
            <a:cxnSpLocks/>
          </p:cNvCxnSpPr>
          <p:nvPr/>
        </p:nvCxnSpPr>
        <p:spPr>
          <a:xfrm flipH="1">
            <a:off x="2584954" y="1864434"/>
            <a:ext cx="12610" cy="48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A80AF2D-098B-4CF0-B9E0-91ABD15B96B7}"/>
              </a:ext>
            </a:extLst>
          </p:cNvPr>
          <p:cNvCxnSpPr>
            <a:cxnSpLocks/>
          </p:cNvCxnSpPr>
          <p:nvPr/>
        </p:nvCxnSpPr>
        <p:spPr>
          <a:xfrm flipH="1">
            <a:off x="5357794" y="1864433"/>
            <a:ext cx="12610" cy="48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F20F83B-0F0F-4694-8D15-07007B17C3D5}"/>
              </a:ext>
            </a:extLst>
          </p:cNvPr>
          <p:cNvCxnSpPr>
            <a:cxnSpLocks/>
          </p:cNvCxnSpPr>
          <p:nvPr/>
        </p:nvCxnSpPr>
        <p:spPr>
          <a:xfrm flipH="1">
            <a:off x="6605641" y="1853009"/>
            <a:ext cx="12610" cy="487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820698-2F37-42F6-9EF7-08EADFDA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99" y="1844871"/>
            <a:ext cx="24386" cy="488331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E14623-9102-4CA6-93E2-373A35D22874}"/>
              </a:ext>
            </a:extLst>
          </p:cNvPr>
          <p:cNvCxnSpPr>
            <a:cxnSpLocks/>
          </p:cNvCxnSpPr>
          <p:nvPr/>
        </p:nvCxnSpPr>
        <p:spPr>
          <a:xfrm>
            <a:off x="3995936" y="1853009"/>
            <a:ext cx="0" cy="485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C32FB9E-FAA6-475B-BE8F-DE04FED08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25916"/>
              </p:ext>
            </p:extLst>
          </p:nvPr>
        </p:nvGraphicFramePr>
        <p:xfrm>
          <a:off x="2634079" y="1778830"/>
          <a:ext cx="1323125" cy="5027532"/>
        </p:xfrm>
        <a:graphic>
          <a:graphicData uri="http://schemas.openxmlformats.org/drawingml/2006/table">
            <a:tbl>
              <a:tblPr/>
              <a:tblGrid>
                <a:gridCol w="1323125">
                  <a:extLst>
                    <a:ext uri="{9D8B030D-6E8A-4147-A177-3AD203B41FA5}">
                      <a16:colId xmlns:a16="http://schemas.microsoft.com/office/drawing/2014/main" val="4281888855"/>
                    </a:ext>
                  </a:extLst>
                </a:gridCol>
              </a:tblGrid>
              <a:tr h="502753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(факт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551846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59020C3-99CF-4CAF-8135-90BD824DC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7741"/>
              </p:ext>
            </p:extLst>
          </p:nvPr>
        </p:nvGraphicFramePr>
        <p:xfrm>
          <a:off x="2900820" y="2403460"/>
          <a:ext cx="1023108" cy="304800"/>
        </p:xfrm>
        <a:graphic>
          <a:graphicData uri="http://schemas.openxmlformats.org/drawingml/2006/table">
            <a:tbl>
              <a:tblPr/>
              <a:tblGrid>
                <a:gridCol w="1023108">
                  <a:extLst>
                    <a:ext uri="{9D8B030D-6E8A-4147-A177-3AD203B41FA5}">
                      <a16:colId xmlns:a16="http://schemas.microsoft.com/office/drawing/2014/main" val="357764974"/>
                    </a:ext>
                  </a:extLst>
                </a:gridCol>
              </a:tblGrid>
              <a:tr h="204789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9 348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74543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5284E73-6055-45A7-9E0E-6554AE92C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82943"/>
              </p:ext>
            </p:extLst>
          </p:nvPr>
        </p:nvGraphicFramePr>
        <p:xfrm>
          <a:off x="2919108" y="2785847"/>
          <a:ext cx="814618" cy="304800"/>
        </p:xfrm>
        <a:graphic>
          <a:graphicData uri="http://schemas.openxmlformats.org/drawingml/2006/table">
            <a:tbl>
              <a:tblPr/>
              <a:tblGrid>
                <a:gridCol w="814618">
                  <a:extLst>
                    <a:ext uri="{9D8B030D-6E8A-4147-A177-3AD203B41FA5}">
                      <a16:colId xmlns:a16="http://schemas.microsoft.com/office/drawing/2014/main" val="76888332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186174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1B6F2382-D826-4FC5-ACD4-B77688706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95041"/>
              </p:ext>
            </p:extLst>
          </p:nvPr>
        </p:nvGraphicFramePr>
        <p:xfrm>
          <a:off x="2746174" y="3822652"/>
          <a:ext cx="987552" cy="297180"/>
        </p:xfrm>
        <a:graphic>
          <a:graphicData uri="http://schemas.openxmlformats.org/drawingml/2006/table">
            <a:tbl>
              <a:tblPr/>
              <a:tblGrid>
                <a:gridCol w="987552">
                  <a:extLst>
                    <a:ext uri="{9D8B030D-6E8A-4147-A177-3AD203B41FA5}">
                      <a16:colId xmlns:a16="http://schemas.microsoft.com/office/drawing/2014/main" val="1316748555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284478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2593872-950F-4670-9BD3-E2F512CBCEA9}"/>
              </a:ext>
            </a:extLst>
          </p:cNvPr>
          <p:cNvSpPr/>
          <p:nvPr/>
        </p:nvSpPr>
        <p:spPr>
          <a:xfrm>
            <a:off x="2540906" y="3301851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7825" indent="-285750" algn="ctr" fontAlgn="ctr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285750" algn="ctr" fontAlgn="ctr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18 848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565D5D-6967-4ACC-8EE7-7316984300DC}"/>
              </a:ext>
            </a:extLst>
          </p:cNvPr>
          <p:cNvSpPr/>
          <p:nvPr/>
        </p:nvSpPr>
        <p:spPr>
          <a:xfrm>
            <a:off x="2507414" y="4998582"/>
            <a:ext cx="10599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7825" indent="-285750" algn="ctr" fontAlgn="ctr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285750" algn="ctr" fontAlgn="ctr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285750" algn="ctr" fontAlgn="ctr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18 384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E6032F90-E315-4CBF-9684-49248C667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0491"/>
              </p:ext>
            </p:extLst>
          </p:nvPr>
        </p:nvGraphicFramePr>
        <p:xfrm>
          <a:off x="2897788" y="4178287"/>
          <a:ext cx="740664" cy="347472"/>
        </p:xfrm>
        <a:graphic>
          <a:graphicData uri="http://schemas.openxmlformats.org/drawingml/2006/table">
            <a:tbl>
              <a:tblPr/>
              <a:tblGrid>
                <a:gridCol w="740664">
                  <a:extLst>
                    <a:ext uri="{9D8B030D-6E8A-4147-A177-3AD203B41FA5}">
                      <a16:colId xmlns:a16="http://schemas.microsoft.com/office/drawing/2014/main" val="1975653847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041862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9D3E4EED-FF64-47C5-9147-A145AF6DB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59890"/>
              </p:ext>
            </p:extLst>
          </p:nvPr>
        </p:nvGraphicFramePr>
        <p:xfrm>
          <a:off x="2878436" y="4851837"/>
          <a:ext cx="722376" cy="329184"/>
        </p:xfrm>
        <a:graphic>
          <a:graphicData uri="http://schemas.openxmlformats.org/drawingml/2006/table">
            <a:tbl>
              <a:tblPr/>
              <a:tblGrid>
                <a:gridCol w="722376">
                  <a:extLst>
                    <a:ext uri="{9D8B030D-6E8A-4147-A177-3AD203B41FA5}">
                      <a16:colId xmlns:a16="http://schemas.microsoft.com/office/drawing/2014/main" val="231819302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8 765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404374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6F5D8C95-35DD-4ECF-921B-DF1B69F22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40301"/>
              </p:ext>
            </p:extLst>
          </p:nvPr>
        </p:nvGraphicFramePr>
        <p:xfrm>
          <a:off x="2897788" y="5923822"/>
          <a:ext cx="768096" cy="329184"/>
        </p:xfrm>
        <a:graphic>
          <a:graphicData uri="http://schemas.openxmlformats.org/drawingml/2006/table">
            <a:tbl>
              <a:tblPr/>
              <a:tblGrid>
                <a:gridCol w="768096">
                  <a:extLst>
                    <a:ext uri="{9D8B030D-6E8A-4147-A177-3AD203B41FA5}">
                      <a16:colId xmlns:a16="http://schemas.microsoft.com/office/drawing/2014/main" val="1660639089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975457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3A6012DD-78A8-4202-A202-7D844BDDC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51954"/>
              </p:ext>
            </p:extLst>
          </p:nvPr>
        </p:nvGraphicFramePr>
        <p:xfrm>
          <a:off x="2852068" y="6333724"/>
          <a:ext cx="786384" cy="304800"/>
        </p:xfrm>
        <a:graphic>
          <a:graphicData uri="http://schemas.openxmlformats.org/drawingml/2006/table">
            <a:tbl>
              <a:tblPr/>
              <a:tblGrid>
                <a:gridCol w="786384">
                  <a:extLst>
                    <a:ext uri="{9D8B030D-6E8A-4147-A177-3AD203B41FA5}">
                      <a16:colId xmlns:a16="http://schemas.microsoft.com/office/drawing/2014/main" val="2922914899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795438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1AF0BC2-DF14-4209-B884-DE1883236A8E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64C7B2-E0E5-4598-800D-D08DC8CF8AAA}"/>
              </a:ext>
            </a:extLst>
          </p:cNvPr>
          <p:cNvSpPr txBox="1"/>
          <p:nvPr/>
        </p:nvSpPr>
        <p:spPr>
          <a:xfrm>
            <a:off x="467544" y="268536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066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468F-B6BB-0916-E2FE-BCF57466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BF7AC-ED91-7DA5-D5E1-8C067783C663}"/>
              </a:ext>
            </a:extLst>
          </p:cNvPr>
          <p:cNvSpPr txBox="1"/>
          <p:nvPr/>
        </p:nvSpPr>
        <p:spPr>
          <a:xfrm>
            <a:off x="12224" y="64533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506B6-BEE8-73A5-CA11-E3B4901637FD}"/>
              </a:ext>
            </a:extLst>
          </p:cNvPr>
          <p:cNvSpPr txBox="1"/>
          <p:nvPr/>
        </p:nvSpPr>
        <p:spPr>
          <a:xfrm>
            <a:off x="5047931" y="4136815"/>
            <a:ext cx="365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EA4BE-BC62-AEBF-0139-0977EB8CA1BC}"/>
              </a:ext>
            </a:extLst>
          </p:cNvPr>
          <p:cNvSpPr txBox="1"/>
          <p:nvPr/>
        </p:nvSpPr>
        <p:spPr>
          <a:xfrm>
            <a:off x="4955639" y="4725144"/>
            <a:ext cx="392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D2E46C-26DE-E749-BCB1-F37314AA33FA}"/>
              </a:ext>
            </a:extLst>
          </p:cNvPr>
          <p:cNvSpPr/>
          <p:nvPr/>
        </p:nvSpPr>
        <p:spPr>
          <a:xfrm>
            <a:off x="2051720" y="-17932"/>
            <a:ext cx="7092280" cy="1511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Структура собственных доходов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на 2024 год  (в процентах)</a:t>
            </a:r>
            <a:endParaRPr lang="ru-RU" sz="2400" b="1" dirty="0">
              <a:solidFill>
                <a:schemeClr val="tx1"/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</p:txBody>
      </p:sp>
      <p:sp>
        <p:nvSpPr>
          <p:cNvPr id="12" name="Блок-схема: данные 4">
            <a:extLst>
              <a:ext uri="{FF2B5EF4-FFF2-40B4-BE49-F238E27FC236}">
                <a16:creationId xmlns:a16="http://schemas.microsoft.com/office/drawing/2014/main" id="{3CFC71CA-D499-814C-E9E5-61B508F18967}"/>
              </a:ext>
            </a:extLst>
          </p:cNvPr>
          <p:cNvSpPr/>
          <p:nvPr/>
        </p:nvSpPr>
        <p:spPr>
          <a:xfrm>
            <a:off x="0" y="-27076"/>
            <a:ext cx="2555512" cy="15118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42"/>
              <a:gd name="connsiteY0" fmla="*/ 10055 h 10055"/>
              <a:gd name="connsiteX1" fmla="*/ 0 w 9242"/>
              <a:gd name="connsiteY1" fmla="*/ 55 h 10055"/>
              <a:gd name="connsiteX2" fmla="*/ 9242 w 9242"/>
              <a:gd name="connsiteY2" fmla="*/ 0 h 10055"/>
              <a:gd name="connsiteX3" fmla="*/ 7500 w 9242"/>
              <a:gd name="connsiteY3" fmla="*/ 10055 h 10055"/>
              <a:gd name="connsiteX4" fmla="*/ 4 w 9242"/>
              <a:gd name="connsiteY4" fmla="*/ 10055 h 1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" h="10055">
                <a:moveTo>
                  <a:pt x="4" y="10055"/>
                </a:moveTo>
                <a:cubicBezTo>
                  <a:pt x="3" y="6722"/>
                  <a:pt x="1" y="3388"/>
                  <a:pt x="0" y="55"/>
                </a:cubicBezTo>
                <a:lnTo>
                  <a:pt x="9242" y="0"/>
                </a:lnTo>
                <a:lnTo>
                  <a:pt x="7500" y="10055"/>
                </a:lnTo>
                <a:lnTo>
                  <a:pt x="4" y="100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Georgia" pitchFamily="18" charset="0"/>
              <a:cs typeface="Microsoft Sans Serif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0A3853A-FB40-C3DA-3147-33E4269FC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130797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F68D3B-3780-4C4A-B4BD-55180C39FE7C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7AC77-2B05-4F8A-8068-FEC4F5ED7CBE}"/>
              </a:ext>
            </a:extLst>
          </p:cNvPr>
          <p:cNvSpPr txBox="1"/>
          <p:nvPr/>
        </p:nvSpPr>
        <p:spPr>
          <a:xfrm>
            <a:off x="467544" y="268536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773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468F-B6BB-0916-E2FE-BCF57466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BF7AC-ED91-7DA5-D5E1-8C067783C663}"/>
              </a:ext>
            </a:extLst>
          </p:cNvPr>
          <p:cNvSpPr txBox="1"/>
          <p:nvPr/>
        </p:nvSpPr>
        <p:spPr>
          <a:xfrm>
            <a:off x="12224" y="64533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506B6-BEE8-73A5-CA11-E3B4901637FD}"/>
              </a:ext>
            </a:extLst>
          </p:cNvPr>
          <p:cNvSpPr txBox="1"/>
          <p:nvPr/>
        </p:nvSpPr>
        <p:spPr>
          <a:xfrm>
            <a:off x="5047931" y="4136815"/>
            <a:ext cx="365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EA4BE-BC62-AEBF-0139-0977EB8CA1BC}"/>
              </a:ext>
            </a:extLst>
          </p:cNvPr>
          <p:cNvSpPr txBox="1"/>
          <p:nvPr/>
        </p:nvSpPr>
        <p:spPr>
          <a:xfrm>
            <a:off x="4955639" y="4725144"/>
            <a:ext cx="392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D2E46C-26DE-E749-BCB1-F37314AA33FA}"/>
              </a:ext>
            </a:extLst>
          </p:cNvPr>
          <p:cNvSpPr/>
          <p:nvPr/>
        </p:nvSpPr>
        <p:spPr>
          <a:xfrm>
            <a:off x="2051720" y="-15343"/>
            <a:ext cx="7092280" cy="1481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собственных доходов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по источникам</a:t>
            </a:r>
            <a:b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за 202</a:t>
            </a:r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год (млн. руб.)</a:t>
            </a:r>
            <a:endParaRPr lang="ru-RU" sz="2400" b="1" dirty="0">
              <a:solidFill>
                <a:schemeClr val="tx1"/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</p:txBody>
      </p:sp>
      <p:sp>
        <p:nvSpPr>
          <p:cNvPr id="12" name="Блок-схема: данные 4">
            <a:extLst>
              <a:ext uri="{FF2B5EF4-FFF2-40B4-BE49-F238E27FC236}">
                <a16:creationId xmlns:a16="http://schemas.microsoft.com/office/drawing/2014/main" id="{3CFC71CA-D499-814C-E9E5-61B508F18967}"/>
              </a:ext>
            </a:extLst>
          </p:cNvPr>
          <p:cNvSpPr/>
          <p:nvPr/>
        </p:nvSpPr>
        <p:spPr>
          <a:xfrm>
            <a:off x="12224" y="-27205"/>
            <a:ext cx="2555512" cy="14847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42"/>
              <a:gd name="connsiteY0" fmla="*/ 10055 h 10055"/>
              <a:gd name="connsiteX1" fmla="*/ 0 w 9242"/>
              <a:gd name="connsiteY1" fmla="*/ 55 h 10055"/>
              <a:gd name="connsiteX2" fmla="*/ 9242 w 9242"/>
              <a:gd name="connsiteY2" fmla="*/ 0 h 10055"/>
              <a:gd name="connsiteX3" fmla="*/ 7500 w 9242"/>
              <a:gd name="connsiteY3" fmla="*/ 10055 h 10055"/>
              <a:gd name="connsiteX4" fmla="*/ 4 w 9242"/>
              <a:gd name="connsiteY4" fmla="*/ 10055 h 1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" h="10055">
                <a:moveTo>
                  <a:pt x="4" y="10055"/>
                </a:moveTo>
                <a:cubicBezTo>
                  <a:pt x="3" y="6722"/>
                  <a:pt x="1" y="3388"/>
                  <a:pt x="0" y="55"/>
                </a:cubicBezTo>
                <a:lnTo>
                  <a:pt x="9242" y="0"/>
                </a:lnTo>
                <a:lnTo>
                  <a:pt x="7500" y="10055"/>
                </a:lnTo>
                <a:lnTo>
                  <a:pt x="4" y="100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Georgia" pitchFamily="18" charset="0"/>
              <a:cs typeface="Microsoft Sans Serif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DF01B81-2DAD-4E3D-911E-A9B449997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1669"/>
              </p:ext>
            </p:extLst>
          </p:nvPr>
        </p:nvGraphicFramePr>
        <p:xfrm>
          <a:off x="101727" y="1583307"/>
          <a:ext cx="8928993" cy="50075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62059">
                  <a:extLst>
                    <a:ext uri="{9D8B030D-6E8A-4147-A177-3AD203B41FA5}">
                      <a16:colId xmlns:a16="http://schemas.microsoft.com/office/drawing/2014/main" val="2079479981"/>
                    </a:ext>
                  </a:extLst>
                </a:gridCol>
                <a:gridCol w="1131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769">
                  <a:extLst>
                    <a:ext uri="{9D8B030D-6E8A-4147-A177-3AD203B41FA5}">
                      <a16:colId xmlns:a16="http://schemas.microsoft.com/office/drawing/2014/main" val="237672980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val="2980404226"/>
                    </a:ext>
                  </a:extLst>
                </a:gridCol>
                <a:gridCol w="1108352">
                  <a:extLst>
                    <a:ext uri="{9D8B030D-6E8A-4147-A177-3AD203B41FA5}">
                      <a16:colId xmlns:a16="http://schemas.microsoft.com/office/drawing/2014/main" val="3977989216"/>
                    </a:ext>
                  </a:extLst>
                </a:gridCol>
                <a:gridCol w="927054">
                  <a:extLst>
                    <a:ext uri="{9D8B030D-6E8A-4147-A177-3AD203B41FA5}">
                      <a16:colId xmlns:a16="http://schemas.microsoft.com/office/drawing/2014/main" val="3977683779"/>
                    </a:ext>
                  </a:extLst>
                </a:gridCol>
                <a:gridCol w="818944">
                  <a:extLst>
                    <a:ext uri="{9D8B030D-6E8A-4147-A177-3AD203B41FA5}">
                      <a16:colId xmlns:a16="http://schemas.microsoft.com/office/drawing/2014/main" val="1788627270"/>
                    </a:ext>
                  </a:extLst>
                </a:gridCol>
              </a:tblGrid>
              <a:tr h="550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Первоначальный план на 202</a:t>
                      </a:r>
                      <a:r>
                        <a:rPr lang="en-US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</a:t>
                      </a:r>
                    </a:p>
                    <a:p>
                      <a:pPr algn="ctr" rtl="0" fontAlgn="ctr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 на 202</a:t>
                      </a:r>
                      <a:r>
                        <a:rPr lang="en-US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202</a:t>
                      </a:r>
                      <a:r>
                        <a:rPr lang="en-US" sz="13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</a:t>
                      </a:r>
                    </a:p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факту за 2023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к первонач.</a:t>
                      </a:r>
                    </a:p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плану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45649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собственные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5463"/>
                  </a:ext>
                </a:extLst>
              </a:tr>
              <a:tr h="325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8 256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8 776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10 969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11 126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380547"/>
                  </a:ext>
                </a:extLst>
              </a:tr>
              <a:tr h="37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доходы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636697"/>
                  </a:ext>
                </a:extLst>
              </a:tr>
              <a:tr h="440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имущество 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76336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Земельный налог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544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Упрощенная система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34351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00FF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Неналоговые  доходы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1 181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66425"/>
                  </a:ext>
                </a:extLst>
              </a:tr>
              <a:tr h="305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Аренда земельных  участков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537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Аренда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47019"/>
                  </a:ext>
                </a:extLst>
              </a:tr>
              <a:tr h="381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активов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90236"/>
                  </a:ext>
                </a:extLst>
              </a:tr>
              <a:tr h="455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размещения  рекламных  конструкций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61842"/>
                  </a:ext>
                </a:extLst>
              </a:tr>
              <a:tr h="444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объектов НТО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55714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3E84330-1650-4EFC-9FB5-06F17B2DD41E}"/>
              </a:ext>
            </a:extLst>
          </p:cNvPr>
          <p:cNvCxnSpPr>
            <a:cxnSpLocks/>
          </p:cNvCxnSpPr>
          <p:nvPr/>
        </p:nvCxnSpPr>
        <p:spPr>
          <a:xfrm>
            <a:off x="107503" y="2132856"/>
            <a:ext cx="8928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B95C889-A02C-4124-B9F3-7193A91A69E9}"/>
              </a:ext>
            </a:extLst>
          </p:cNvPr>
          <p:cNvCxnSpPr>
            <a:cxnSpLocks/>
          </p:cNvCxnSpPr>
          <p:nvPr/>
        </p:nvCxnSpPr>
        <p:spPr>
          <a:xfrm>
            <a:off x="101727" y="2492896"/>
            <a:ext cx="8928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39D2BF6-38DB-41E3-9471-84BFC4E9150D}"/>
              </a:ext>
            </a:extLst>
          </p:cNvPr>
          <p:cNvCxnSpPr>
            <a:cxnSpLocks/>
          </p:cNvCxnSpPr>
          <p:nvPr/>
        </p:nvCxnSpPr>
        <p:spPr>
          <a:xfrm>
            <a:off x="107503" y="4365104"/>
            <a:ext cx="8928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922C2E-99FE-5889-7DC2-BCC865A4AE5E}"/>
              </a:ext>
            </a:extLst>
          </p:cNvPr>
          <p:cNvCxnSpPr/>
          <p:nvPr/>
        </p:nvCxnSpPr>
        <p:spPr>
          <a:xfrm>
            <a:off x="6156176" y="1583307"/>
            <a:ext cx="0" cy="5007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B61F79-4FE4-C18C-FEA2-9BB815CA0ED8}"/>
              </a:ext>
            </a:extLst>
          </p:cNvPr>
          <p:cNvCxnSpPr/>
          <p:nvPr/>
        </p:nvCxnSpPr>
        <p:spPr>
          <a:xfrm>
            <a:off x="7308304" y="1549906"/>
            <a:ext cx="0" cy="504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231AB8D-60B9-8220-89F4-B7225AB0EB87}"/>
              </a:ext>
            </a:extLst>
          </p:cNvPr>
          <p:cNvCxnSpPr>
            <a:cxnSpLocks/>
          </p:cNvCxnSpPr>
          <p:nvPr/>
        </p:nvCxnSpPr>
        <p:spPr>
          <a:xfrm>
            <a:off x="3347864" y="1583307"/>
            <a:ext cx="0" cy="493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A80F092-B231-F42C-BF3D-B26D3B4D94DD}"/>
              </a:ext>
            </a:extLst>
          </p:cNvPr>
          <p:cNvCxnSpPr>
            <a:cxnSpLocks/>
          </p:cNvCxnSpPr>
          <p:nvPr/>
        </p:nvCxnSpPr>
        <p:spPr>
          <a:xfrm>
            <a:off x="2267744" y="1516267"/>
            <a:ext cx="0" cy="5007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F374C5-2A51-41CC-9818-F758F8D86B8D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4C1A6-79B2-494A-ABCE-E58144E26C48}"/>
              </a:ext>
            </a:extLst>
          </p:cNvPr>
          <p:cNvSpPr txBox="1"/>
          <p:nvPr/>
        </p:nvSpPr>
        <p:spPr>
          <a:xfrm>
            <a:off x="467544" y="268536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441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468F-B6BB-0916-E2FE-BCF57466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BF7AC-ED91-7DA5-D5E1-8C067783C663}"/>
              </a:ext>
            </a:extLst>
          </p:cNvPr>
          <p:cNvSpPr txBox="1"/>
          <p:nvPr/>
        </p:nvSpPr>
        <p:spPr>
          <a:xfrm>
            <a:off x="12224" y="64533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506B6-BEE8-73A5-CA11-E3B4901637FD}"/>
              </a:ext>
            </a:extLst>
          </p:cNvPr>
          <p:cNvSpPr txBox="1"/>
          <p:nvPr/>
        </p:nvSpPr>
        <p:spPr>
          <a:xfrm>
            <a:off x="5047931" y="4136815"/>
            <a:ext cx="365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EA4BE-BC62-AEBF-0139-0977EB8CA1BC}"/>
              </a:ext>
            </a:extLst>
          </p:cNvPr>
          <p:cNvSpPr txBox="1"/>
          <p:nvPr/>
        </p:nvSpPr>
        <p:spPr>
          <a:xfrm>
            <a:off x="4955639" y="4725144"/>
            <a:ext cx="392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D2E46C-26DE-E749-BCB1-F37314AA33FA}"/>
              </a:ext>
            </a:extLst>
          </p:cNvPr>
          <p:cNvSpPr/>
          <p:nvPr/>
        </p:nvSpPr>
        <p:spPr>
          <a:xfrm>
            <a:off x="2051720" y="-17931"/>
            <a:ext cx="7092280" cy="1491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Microsoft Sans Serif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собственных доходов по главным администраторам доходов бюджета за 202</a:t>
            </a:r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год (млн. руб.)</a:t>
            </a:r>
            <a:endParaRPr lang="ru-RU" sz="2400" b="1" dirty="0">
              <a:solidFill>
                <a:schemeClr val="tx1"/>
              </a:solidFill>
              <a:latin typeface="Franklin Gothic Medium" panose="020B0603020102020204" pitchFamily="34" charset="0"/>
              <a:cs typeface="Microsoft Sans Serif" pitchFamily="34" charset="0"/>
            </a:endParaRPr>
          </a:p>
        </p:txBody>
      </p:sp>
      <p:sp>
        <p:nvSpPr>
          <p:cNvPr id="12" name="Блок-схема: данные 4">
            <a:extLst>
              <a:ext uri="{FF2B5EF4-FFF2-40B4-BE49-F238E27FC236}">
                <a16:creationId xmlns:a16="http://schemas.microsoft.com/office/drawing/2014/main" id="{3CFC71CA-D499-814C-E9E5-61B508F18967}"/>
              </a:ext>
            </a:extLst>
          </p:cNvPr>
          <p:cNvSpPr/>
          <p:nvPr/>
        </p:nvSpPr>
        <p:spPr>
          <a:xfrm>
            <a:off x="12224" y="-18288"/>
            <a:ext cx="2555512" cy="148181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42"/>
              <a:gd name="connsiteY0" fmla="*/ 10055 h 10055"/>
              <a:gd name="connsiteX1" fmla="*/ 0 w 9242"/>
              <a:gd name="connsiteY1" fmla="*/ 55 h 10055"/>
              <a:gd name="connsiteX2" fmla="*/ 9242 w 9242"/>
              <a:gd name="connsiteY2" fmla="*/ 0 h 10055"/>
              <a:gd name="connsiteX3" fmla="*/ 7500 w 9242"/>
              <a:gd name="connsiteY3" fmla="*/ 10055 h 10055"/>
              <a:gd name="connsiteX4" fmla="*/ 4 w 9242"/>
              <a:gd name="connsiteY4" fmla="*/ 10055 h 1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" h="10055">
                <a:moveTo>
                  <a:pt x="4" y="10055"/>
                </a:moveTo>
                <a:cubicBezTo>
                  <a:pt x="3" y="6722"/>
                  <a:pt x="1" y="3388"/>
                  <a:pt x="0" y="55"/>
                </a:cubicBezTo>
                <a:lnTo>
                  <a:pt x="9242" y="0"/>
                </a:lnTo>
                <a:lnTo>
                  <a:pt x="7500" y="10055"/>
                </a:lnTo>
                <a:lnTo>
                  <a:pt x="4" y="100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Georgia" pitchFamily="18" charset="0"/>
              <a:cs typeface="Microsoft Sans Serif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B78E31A-A320-D3FE-B6CE-5E2395C83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72726"/>
              </p:ext>
            </p:extLst>
          </p:nvPr>
        </p:nvGraphicFramePr>
        <p:xfrm>
          <a:off x="2" y="1552007"/>
          <a:ext cx="9131774" cy="8532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93428">
                  <a:extLst>
                    <a:ext uri="{9D8B030D-6E8A-4147-A177-3AD203B41FA5}">
                      <a16:colId xmlns:a16="http://schemas.microsoft.com/office/drawing/2014/main" val="2546270894"/>
                    </a:ext>
                  </a:extLst>
                </a:gridCol>
                <a:gridCol w="898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610">
                  <a:extLst>
                    <a:ext uri="{9D8B030D-6E8A-4147-A177-3AD203B41FA5}">
                      <a16:colId xmlns:a16="http://schemas.microsoft.com/office/drawing/2014/main" val="1927278836"/>
                    </a:ext>
                  </a:extLst>
                </a:gridCol>
                <a:gridCol w="1047908">
                  <a:extLst>
                    <a:ext uri="{9D8B030D-6E8A-4147-A177-3AD203B41FA5}">
                      <a16:colId xmlns:a16="http://schemas.microsoft.com/office/drawing/2014/main" val="3240122612"/>
                    </a:ext>
                  </a:extLst>
                </a:gridCol>
                <a:gridCol w="1047908">
                  <a:extLst>
                    <a:ext uri="{9D8B030D-6E8A-4147-A177-3AD203B41FA5}">
                      <a16:colId xmlns:a16="http://schemas.microsoft.com/office/drawing/2014/main" val="872898665"/>
                    </a:ext>
                  </a:extLst>
                </a:gridCol>
                <a:gridCol w="823356">
                  <a:extLst>
                    <a:ext uri="{9D8B030D-6E8A-4147-A177-3AD203B41FA5}">
                      <a16:colId xmlns:a16="http://schemas.microsoft.com/office/drawing/2014/main" val="253217752"/>
                    </a:ext>
                  </a:extLst>
                </a:gridCol>
                <a:gridCol w="823357">
                  <a:extLst>
                    <a:ext uri="{9D8B030D-6E8A-4147-A177-3AD203B41FA5}">
                      <a16:colId xmlns:a16="http://schemas.microsoft.com/office/drawing/2014/main" val="810420150"/>
                    </a:ext>
                  </a:extLst>
                </a:gridCol>
              </a:tblGrid>
              <a:tr h="52097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</a:txBody>
                  <a:tcPr marL="6247" marR="6247" marT="624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 2024 года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</a:t>
                      </a:r>
                    </a:p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2024 года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</a:t>
                      </a:r>
                    </a:p>
                    <a:p>
                      <a:pPr algn="ctr" rtl="0" fontAlgn="ctr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факту за 2023 год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11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первонач. плану года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44513"/>
                  </a:ext>
                </a:extLst>
              </a:tr>
              <a:tr h="283088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Неналоговые доходы, всего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1 181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5462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FA74DC5-3602-B651-9D7F-54F06B6D0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77618"/>
              </p:ext>
            </p:extLst>
          </p:nvPr>
        </p:nvGraphicFramePr>
        <p:xfrm>
          <a:off x="0" y="2679294"/>
          <a:ext cx="9143999" cy="6937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97835">
                  <a:extLst>
                    <a:ext uri="{9D8B030D-6E8A-4147-A177-3AD203B41FA5}">
                      <a16:colId xmlns:a16="http://schemas.microsoft.com/office/drawing/2014/main" val="3535004395"/>
                    </a:ext>
                  </a:extLst>
                </a:gridCol>
                <a:gridCol w="89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213">
                  <a:extLst>
                    <a:ext uri="{9D8B030D-6E8A-4147-A177-3AD203B41FA5}">
                      <a16:colId xmlns:a16="http://schemas.microsoft.com/office/drawing/2014/main" val="1138473551"/>
                    </a:ext>
                  </a:extLst>
                </a:gridCol>
                <a:gridCol w="1049311">
                  <a:extLst>
                    <a:ext uri="{9D8B030D-6E8A-4147-A177-3AD203B41FA5}">
                      <a16:colId xmlns:a16="http://schemas.microsoft.com/office/drawing/2014/main" val="1677949332"/>
                    </a:ext>
                  </a:extLst>
                </a:gridCol>
                <a:gridCol w="1049311">
                  <a:extLst>
                    <a:ext uri="{9D8B030D-6E8A-4147-A177-3AD203B41FA5}">
                      <a16:colId xmlns:a16="http://schemas.microsoft.com/office/drawing/2014/main" val="1800471856"/>
                    </a:ext>
                  </a:extLst>
                </a:gridCol>
                <a:gridCol w="824459">
                  <a:extLst>
                    <a:ext uri="{9D8B030D-6E8A-4147-A177-3AD203B41FA5}">
                      <a16:colId xmlns:a16="http://schemas.microsoft.com/office/drawing/2014/main" val="1206589681"/>
                    </a:ext>
                  </a:extLst>
                </a:gridCol>
                <a:gridCol w="824459">
                  <a:extLst>
                    <a:ext uri="{9D8B030D-6E8A-4147-A177-3AD203B41FA5}">
                      <a16:colId xmlns:a16="http://schemas.microsoft.com/office/drawing/2014/main" val="2973397185"/>
                    </a:ext>
                  </a:extLst>
                </a:gridCol>
              </a:tblGrid>
              <a:tr h="9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572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630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122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113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57768"/>
                  </a:ext>
                </a:extLst>
              </a:tr>
              <a:tr h="220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388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484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493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505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130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07059"/>
                  </a:ext>
                </a:extLst>
              </a:tr>
              <a:tr h="253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194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68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43608" y="3356992"/>
            <a:ext cx="7344815" cy="2160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Franklin Gothic Medium" pitchFamily="34" charset="0"/>
              </a:rPr>
              <a:t>Департамент по управлению муниципальным имуществом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652716B-B661-1C0C-319F-91519E600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69742"/>
              </p:ext>
            </p:extLst>
          </p:nvPr>
        </p:nvGraphicFramePr>
        <p:xfrm>
          <a:off x="-25228" y="3681120"/>
          <a:ext cx="9157003" cy="8528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33647">
                  <a:extLst>
                    <a:ext uri="{9D8B030D-6E8A-4147-A177-3AD203B41FA5}">
                      <a16:colId xmlns:a16="http://schemas.microsoft.com/office/drawing/2014/main" val="1860814598"/>
                    </a:ext>
                  </a:extLst>
                </a:gridCol>
                <a:gridCol w="895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534">
                  <a:extLst>
                    <a:ext uri="{9D8B030D-6E8A-4147-A177-3AD203B41FA5}">
                      <a16:colId xmlns:a16="http://schemas.microsoft.com/office/drawing/2014/main" val="1095122076"/>
                    </a:ext>
                  </a:extLst>
                </a:gridCol>
                <a:gridCol w="1045218">
                  <a:extLst>
                    <a:ext uri="{9D8B030D-6E8A-4147-A177-3AD203B41FA5}">
                      <a16:colId xmlns:a16="http://schemas.microsoft.com/office/drawing/2014/main" val="1416365196"/>
                    </a:ext>
                  </a:extLst>
                </a:gridCol>
                <a:gridCol w="1045218">
                  <a:extLst>
                    <a:ext uri="{9D8B030D-6E8A-4147-A177-3AD203B41FA5}">
                      <a16:colId xmlns:a16="http://schemas.microsoft.com/office/drawing/2014/main" val="1543201549"/>
                    </a:ext>
                  </a:extLst>
                </a:gridCol>
                <a:gridCol w="821243">
                  <a:extLst>
                    <a:ext uri="{9D8B030D-6E8A-4147-A177-3AD203B41FA5}">
                      <a16:colId xmlns:a16="http://schemas.microsoft.com/office/drawing/2014/main" val="646878956"/>
                    </a:ext>
                  </a:extLst>
                </a:gridCol>
                <a:gridCol w="821242">
                  <a:extLst>
                    <a:ext uri="{9D8B030D-6E8A-4147-A177-3AD203B41FA5}">
                      <a16:colId xmlns:a16="http://schemas.microsoft.com/office/drawing/2014/main" val="2415948804"/>
                    </a:ext>
                  </a:extLst>
                </a:gridCol>
              </a:tblGrid>
              <a:tr h="218578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174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184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88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111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66939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7251"/>
                  </a:ext>
                </a:extLst>
              </a:tr>
              <a:tr h="188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46012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активов (имущество, земля)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62697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68253" y="4515696"/>
            <a:ext cx="7344815" cy="2160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Franklin Gothic Medium" pitchFamily="34" charset="0"/>
              </a:rPr>
              <a:t>Управление потребительского рынка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E865703-D9C6-FAFB-B8DA-A65DEA964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85848"/>
              </p:ext>
            </p:extLst>
          </p:nvPr>
        </p:nvGraphicFramePr>
        <p:xfrm>
          <a:off x="107504" y="4793860"/>
          <a:ext cx="9024266" cy="9390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06972">
                  <a:extLst>
                    <a:ext uri="{9D8B030D-6E8A-4147-A177-3AD203B41FA5}">
                      <a16:colId xmlns:a16="http://schemas.microsoft.com/office/drawing/2014/main" val="2744039582"/>
                    </a:ext>
                  </a:extLst>
                </a:gridCol>
                <a:gridCol w="89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291">
                  <a:extLst>
                    <a:ext uri="{9D8B030D-6E8A-4147-A177-3AD203B41FA5}">
                      <a16:colId xmlns:a16="http://schemas.microsoft.com/office/drawing/2014/main" val="3356544601"/>
                    </a:ext>
                  </a:extLst>
                </a:gridCol>
                <a:gridCol w="1044130">
                  <a:extLst>
                    <a:ext uri="{9D8B030D-6E8A-4147-A177-3AD203B41FA5}">
                      <a16:colId xmlns:a16="http://schemas.microsoft.com/office/drawing/2014/main" val="2954332600"/>
                    </a:ext>
                  </a:extLst>
                </a:gridCol>
                <a:gridCol w="1044130">
                  <a:extLst>
                    <a:ext uri="{9D8B030D-6E8A-4147-A177-3AD203B41FA5}">
                      <a16:colId xmlns:a16="http://schemas.microsoft.com/office/drawing/2014/main" val="2963592595"/>
                    </a:ext>
                  </a:extLst>
                </a:gridCol>
                <a:gridCol w="827111">
                  <a:extLst>
                    <a:ext uri="{9D8B030D-6E8A-4147-A177-3AD203B41FA5}">
                      <a16:colId xmlns:a16="http://schemas.microsoft.com/office/drawing/2014/main" val="681385594"/>
                    </a:ext>
                  </a:extLst>
                </a:gridCol>
                <a:gridCol w="813664">
                  <a:extLst>
                    <a:ext uri="{9D8B030D-6E8A-4147-A177-3AD203B41FA5}">
                      <a16:colId xmlns:a16="http://schemas.microsoft.com/office/drawing/2014/main" val="51744968"/>
                    </a:ext>
                  </a:extLst>
                </a:gridCol>
              </a:tblGrid>
              <a:tr h="21483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61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80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117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134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49597"/>
                  </a:ext>
                </a:extLst>
              </a:tr>
              <a:tr h="237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размещения  наружной рекламы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800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800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98325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183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22104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объектов НТО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37096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CBBE5A-EFA1-5838-5006-39E0A2AE9A5D}"/>
              </a:ext>
            </a:extLst>
          </p:cNvPr>
          <p:cNvSpPr/>
          <p:nvPr/>
        </p:nvSpPr>
        <p:spPr>
          <a:xfrm>
            <a:off x="1040515" y="5779627"/>
            <a:ext cx="7344815" cy="1440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Franklin Gothic Medium" pitchFamily="34" charset="0"/>
              </a:rPr>
              <a:t>Министерство имущественных отношений Самарской области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B0573293-748F-7024-9D19-930F1E78A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29101"/>
              </p:ext>
            </p:extLst>
          </p:nvPr>
        </p:nvGraphicFramePr>
        <p:xfrm>
          <a:off x="196954" y="6031747"/>
          <a:ext cx="8909594" cy="6919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88926">
                  <a:extLst>
                    <a:ext uri="{9D8B030D-6E8A-4147-A177-3AD203B41FA5}">
                      <a16:colId xmlns:a16="http://schemas.microsoft.com/office/drawing/2014/main" val="58183833"/>
                    </a:ext>
                  </a:extLst>
                </a:gridCol>
                <a:gridCol w="88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398">
                  <a:extLst>
                    <a:ext uri="{9D8B030D-6E8A-4147-A177-3AD203B41FA5}">
                      <a16:colId xmlns:a16="http://schemas.microsoft.com/office/drawing/2014/main" val="1699406878"/>
                    </a:ext>
                  </a:extLst>
                </a:gridCol>
                <a:gridCol w="1054725">
                  <a:extLst>
                    <a:ext uri="{9D8B030D-6E8A-4147-A177-3AD203B41FA5}">
                      <a16:colId xmlns:a16="http://schemas.microsoft.com/office/drawing/2014/main" val="1924071040"/>
                    </a:ext>
                  </a:extLst>
                </a:gridCol>
                <a:gridCol w="1054725">
                  <a:extLst>
                    <a:ext uri="{9D8B030D-6E8A-4147-A177-3AD203B41FA5}">
                      <a16:colId xmlns:a16="http://schemas.microsoft.com/office/drawing/2014/main" val="3053505147"/>
                    </a:ext>
                  </a:extLst>
                </a:gridCol>
                <a:gridCol w="828712">
                  <a:extLst>
                    <a:ext uri="{9D8B030D-6E8A-4147-A177-3AD203B41FA5}">
                      <a16:colId xmlns:a16="http://schemas.microsoft.com/office/drawing/2014/main" val="954727175"/>
                    </a:ext>
                  </a:extLst>
                </a:gridCol>
                <a:gridCol w="791575">
                  <a:extLst>
                    <a:ext uri="{9D8B030D-6E8A-4147-A177-3AD203B41FA5}">
                      <a16:colId xmlns:a16="http://schemas.microsoft.com/office/drawing/2014/main" val="2399842666"/>
                    </a:ext>
                  </a:extLst>
                </a:gridCol>
              </a:tblGrid>
              <a:tr h="23201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91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52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8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74,6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58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76780"/>
                  </a:ext>
                </a:extLst>
              </a:tr>
              <a:tr h="261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размещения  наружной рекламы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89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48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54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43380"/>
                  </a:ext>
                </a:extLst>
              </a:tr>
              <a:tr h="198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Штрафные санкции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71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250</a:t>
                      </a:r>
                    </a:p>
                  </a:txBody>
                  <a:tcPr marL="6247" marR="6247" marT="624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50755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35595" y="2408195"/>
            <a:ext cx="7344816" cy="2160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Franklin Gothic Medium" pitchFamily="34" charset="0"/>
              </a:rPr>
              <a:t>Департамент градостроительной деятельности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9C9EB32-A8E1-4E93-8C12-41DC3EAB7DE4}"/>
              </a:ext>
            </a:extLst>
          </p:cNvPr>
          <p:cNvCxnSpPr>
            <a:cxnSpLocks/>
          </p:cNvCxnSpPr>
          <p:nvPr/>
        </p:nvCxnSpPr>
        <p:spPr>
          <a:xfrm>
            <a:off x="-25227" y="2132856"/>
            <a:ext cx="9119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912B83C-A781-429C-940E-87AA2A6DF804}"/>
              </a:ext>
            </a:extLst>
          </p:cNvPr>
          <p:cNvCxnSpPr>
            <a:cxnSpLocks/>
          </p:cNvCxnSpPr>
          <p:nvPr/>
        </p:nvCxnSpPr>
        <p:spPr>
          <a:xfrm>
            <a:off x="0" y="2393087"/>
            <a:ext cx="913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155288E-1B60-42C0-B588-E15288353B39}"/>
              </a:ext>
            </a:extLst>
          </p:cNvPr>
          <p:cNvCxnSpPr>
            <a:cxnSpLocks/>
          </p:cNvCxnSpPr>
          <p:nvPr/>
        </p:nvCxnSpPr>
        <p:spPr>
          <a:xfrm>
            <a:off x="-25228" y="3373086"/>
            <a:ext cx="913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28B7B4A-0A96-47B6-81C7-E3EF130B11F2}"/>
              </a:ext>
            </a:extLst>
          </p:cNvPr>
          <p:cNvCxnSpPr>
            <a:cxnSpLocks/>
          </p:cNvCxnSpPr>
          <p:nvPr/>
        </p:nvCxnSpPr>
        <p:spPr>
          <a:xfrm>
            <a:off x="-25227" y="4531128"/>
            <a:ext cx="913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F345CFA-8655-47E8-A148-5D326F32AFB9}"/>
              </a:ext>
            </a:extLst>
          </p:cNvPr>
          <p:cNvCxnSpPr>
            <a:cxnSpLocks/>
          </p:cNvCxnSpPr>
          <p:nvPr/>
        </p:nvCxnSpPr>
        <p:spPr>
          <a:xfrm>
            <a:off x="-5" y="5732871"/>
            <a:ext cx="913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F23A6D8-AAF4-07B8-B3AE-7AFB5BB5C424}"/>
              </a:ext>
            </a:extLst>
          </p:cNvPr>
          <p:cNvCxnSpPr/>
          <p:nvPr/>
        </p:nvCxnSpPr>
        <p:spPr>
          <a:xfrm>
            <a:off x="6444208" y="1552007"/>
            <a:ext cx="0" cy="5139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9E524C1-953F-7694-2E75-33735253D6AB}"/>
              </a:ext>
            </a:extLst>
          </p:cNvPr>
          <p:cNvCxnSpPr/>
          <p:nvPr/>
        </p:nvCxnSpPr>
        <p:spPr>
          <a:xfrm>
            <a:off x="7452320" y="1583751"/>
            <a:ext cx="0" cy="5139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C3BCB8-744C-2D32-4C40-5484558A5A5D}"/>
              </a:ext>
            </a:extLst>
          </p:cNvPr>
          <p:cNvCxnSpPr/>
          <p:nvPr/>
        </p:nvCxnSpPr>
        <p:spPr>
          <a:xfrm>
            <a:off x="4188362" y="1566855"/>
            <a:ext cx="0" cy="5125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6002E2F-AC91-11F5-4A2D-D0B2481ADD6F}"/>
              </a:ext>
            </a:extLst>
          </p:cNvPr>
          <p:cNvCxnSpPr>
            <a:cxnSpLocks/>
          </p:cNvCxnSpPr>
          <p:nvPr/>
        </p:nvCxnSpPr>
        <p:spPr>
          <a:xfrm flipH="1">
            <a:off x="3287655" y="1582517"/>
            <a:ext cx="1" cy="5125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E3A1436-F432-4E0B-A7FD-77128A5CB175}"/>
              </a:ext>
            </a:extLst>
          </p:cNvPr>
          <p:cNvSpPr/>
          <p:nvPr/>
        </p:nvSpPr>
        <p:spPr>
          <a:xfrm>
            <a:off x="263609" y="20888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D08CDB-A96A-45AE-9205-2580F231D0AE}"/>
              </a:ext>
            </a:extLst>
          </p:cNvPr>
          <p:cNvSpPr txBox="1"/>
          <p:nvPr/>
        </p:nvSpPr>
        <p:spPr>
          <a:xfrm>
            <a:off x="467544" y="268536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270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26883954"/>
              </p:ext>
            </p:extLst>
          </p:nvPr>
        </p:nvGraphicFramePr>
        <p:xfrm>
          <a:off x="70992" y="1020455"/>
          <a:ext cx="9073008" cy="541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3" y="0"/>
            <a:ext cx="759633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ru-RU" sz="1000" b="1" dirty="0">
              <a:latin typeface="Georgia" panose="02040502050405020303" pitchFamily="18" charset="0"/>
            </a:endParaRPr>
          </a:p>
          <a:p>
            <a:pPr algn="ctr"/>
            <a:r>
              <a:rPr lang="ru-RU" sz="2200" b="1" dirty="0">
                <a:latin typeface="Georgia" panose="02040502050405020303" pitchFamily="18" charset="0"/>
              </a:rPr>
              <a:t>Динамика структуры муниципального долга </a:t>
            </a:r>
          </a:p>
          <a:p>
            <a:pPr algn="ctr"/>
            <a:r>
              <a:rPr lang="ru-RU" sz="2200" b="1" dirty="0">
                <a:latin typeface="Georgia" panose="02040502050405020303" pitchFamily="18" charset="0"/>
              </a:rPr>
              <a:t>в 2022 –2024 годах  (млн. руб.) 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5373216"/>
            <a:ext cx="115212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10712" y="5157192"/>
            <a:ext cx="26642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Franklin Gothic Medium" panose="020B0603020102020204" pitchFamily="34" charset="0"/>
              </a:rPr>
              <a:t>Стоимость обслуживания </a:t>
            </a:r>
          </a:p>
          <a:p>
            <a:pPr algn="ctr"/>
            <a:r>
              <a:rPr lang="ru-RU" sz="1100" b="1" dirty="0">
                <a:latin typeface="Franklin Gothic Medium" panose="020B0603020102020204" pitchFamily="34" charset="0"/>
              </a:rPr>
              <a:t>муниципального долга:</a:t>
            </a:r>
          </a:p>
          <a:p>
            <a:pPr algn="ctr"/>
            <a:r>
              <a:rPr lang="en-US" sz="1100" dirty="0">
                <a:latin typeface="Franklin Gothic Medium" panose="020B0603020102020204" pitchFamily="34" charset="0"/>
              </a:rPr>
              <a:t>202</a:t>
            </a:r>
            <a:r>
              <a:rPr lang="ru-RU" sz="1100" dirty="0">
                <a:latin typeface="Franklin Gothic Medium" panose="020B0603020102020204" pitchFamily="34" charset="0"/>
              </a:rPr>
              <a:t>2 (факт) – 228 млн. руб.</a:t>
            </a:r>
            <a:r>
              <a:rPr lang="en-US" sz="1100" dirty="0">
                <a:latin typeface="Franklin Gothic Medium" panose="020B0603020102020204" pitchFamily="34" charset="0"/>
              </a:rPr>
              <a:t> </a:t>
            </a:r>
            <a:endParaRPr lang="ru-RU" sz="11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1100" dirty="0">
                <a:latin typeface="Franklin Gothic Medium" panose="020B0603020102020204" pitchFamily="34" charset="0"/>
              </a:rPr>
              <a:t>202</a:t>
            </a:r>
            <a:r>
              <a:rPr lang="ru-RU" sz="1100" dirty="0">
                <a:latin typeface="Franklin Gothic Medium" panose="020B0603020102020204" pitchFamily="34" charset="0"/>
              </a:rPr>
              <a:t>3 (факт) – 152 млн. руб.</a:t>
            </a:r>
            <a:r>
              <a:rPr lang="en-US" sz="1100" dirty="0">
                <a:latin typeface="Franklin Gothic Medium" panose="020B0603020102020204" pitchFamily="34" charset="0"/>
              </a:rPr>
              <a:t> </a:t>
            </a:r>
            <a:endParaRPr lang="ru-RU" sz="1100" dirty="0">
              <a:latin typeface="Franklin Gothic Medium" panose="020B0603020102020204" pitchFamily="34" charset="0"/>
            </a:endParaRPr>
          </a:p>
          <a:p>
            <a:pPr algn="ctr"/>
            <a:r>
              <a:rPr lang="ru-RU" sz="1100" dirty="0">
                <a:latin typeface="Franklin Gothic Medium" panose="020B0603020102020204" pitchFamily="34" charset="0"/>
              </a:rPr>
              <a:t>2024 (факт) – 103 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5224479"/>
            <a:ext cx="3528392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Franklin Gothic Medium" panose="020B0603020102020204" pitchFamily="34" charset="0"/>
              </a:rPr>
              <a:t>Дефицит </a:t>
            </a:r>
            <a:r>
              <a:rPr lang="en-US" sz="1100" b="1" dirty="0">
                <a:latin typeface="Franklin Gothic Medium" panose="020B0603020102020204" pitchFamily="34" charset="0"/>
              </a:rPr>
              <a:t>(</a:t>
            </a:r>
            <a:r>
              <a:rPr lang="ru-RU" sz="1100" b="1" dirty="0">
                <a:latin typeface="Franklin Gothic Medium" panose="020B0603020102020204" pitchFamily="34" charset="0"/>
              </a:rPr>
              <a:t>профицит) бюджета :</a:t>
            </a:r>
          </a:p>
          <a:p>
            <a:pPr algn="ctr">
              <a:lnSpc>
                <a:spcPct val="125000"/>
              </a:lnSpc>
            </a:pPr>
            <a:r>
              <a:rPr lang="ru-RU" sz="1100" dirty="0">
                <a:latin typeface="Franklin Gothic Medium" panose="020B0603020102020204" pitchFamily="34" charset="0"/>
              </a:rPr>
              <a:t>20</a:t>
            </a:r>
            <a:r>
              <a:rPr lang="en-US" sz="1100" dirty="0">
                <a:latin typeface="Franklin Gothic Medium" panose="020B0603020102020204" pitchFamily="34" charset="0"/>
              </a:rPr>
              <a:t>2</a:t>
            </a:r>
            <a:r>
              <a:rPr lang="ru-RU" sz="1100" dirty="0">
                <a:latin typeface="Franklin Gothic Medium" panose="020B0603020102020204" pitchFamily="34" charset="0"/>
              </a:rPr>
              <a:t>2 (факт) – профицит 870 млн. руб.</a:t>
            </a:r>
          </a:p>
          <a:p>
            <a:pPr algn="ctr">
              <a:lnSpc>
                <a:spcPct val="125000"/>
              </a:lnSpc>
            </a:pPr>
            <a:r>
              <a:rPr lang="ru-RU" sz="1100" dirty="0">
                <a:latin typeface="Franklin Gothic Medium" panose="020B0603020102020204" pitchFamily="34" charset="0"/>
              </a:rPr>
              <a:t>20</a:t>
            </a:r>
            <a:r>
              <a:rPr lang="en-US" sz="1100" dirty="0">
                <a:latin typeface="Franklin Gothic Medium" panose="020B0603020102020204" pitchFamily="34" charset="0"/>
              </a:rPr>
              <a:t>2</a:t>
            </a:r>
            <a:r>
              <a:rPr lang="ru-RU" sz="1100" dirty="0">
                <a:latin typeface="Franklin Gothic Medium" panose="020B0603020102020204" pitchFamily="34" charset="0"/>
              </a:rPr>
              <a:t>3 (факт) – профицит 464 млн. руб.</a:t>
            </a:r>
          </a:p>
          <a:p>
            <a:pPr algn="ctr">
              <a:lnSpc>
                <a:spcPct val="125000"/>
              </a:lnSpc>
            </a:pPr>
            <a:r>
              <a:rPr lang="ru-RU" sz="1100" dirty="0">
                <a:latin typeface="Franklin Gothic Medium" panose="020B0603020102020204" pitchFamily="34" charset="0"/>
              </a:rPr>
              <a:t>2024 (факт) – профицит 1 417 млн. руб.</a:t>
            </a:r>
            <a:endParaRPr lang="ru-RU" sz="1100" dirty="0"/>
          </a:p>
        </p:txBody>
      </p:sp>
      <p:sp>
        <p:nvSpPr>
          <p:cNvPr id="5" name="Блок-схема: данные 4">
            <a:extLst>
              <a:ext uri="{FF2B5EF4-FFF2-40B4-BE49-F238E27FC236}">
                <a16:creationId xmlns:a16="http://schemas.microsoft.com/office/drawing/2014/main" id="{D95182E1-F1FA-1FD3-3788-EB24CB444DAF}"/>
              </a:ext>
            </a:extLst>
          </p:cNvPr>
          <p:cNvSpPr/>
          <p:nvPr/>
        </p:nvSpPr>
        <p:spPr>
          <a:xfrm>
            <a:off x="0" y="-4792"/>
            <a:ext cx="1979712" cy="107721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42"/>
              <a:gd name="connsiteY0" fmla="*/ 10055 h 10055"/>
              <a:gd name="connsiteX1" fmla="*/ 0 w 9242"/>
              <a:gd name="connsiteY1" fmla="*/ 55 h 10055"/>
              <a:gd name="connsiteX2" fmla="*/ 9242 w 9242"/>
              <a:gd name="connsiteY2" fmla="*/ 0 h 10055"/>
              <a:gd name="connsiteX3" fmla="*/ 7500 w 9242"/>
              <a:gd name="connsiteY3" fmla="*/ 10055 h 10055"/>
              <a:gd name="connsiteX4" fmla="*/ 4 w 9242"/>
              <a:gd name="connsiteY4" fmla="*/ 10055 h 1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" h="10055">
                <a:moveTo>
                  <a:pt x="4" y="10055"/>
                </a:moveTo>
                <a:cubicBezTo>
                  <a:pt x="3" y="6722"/>
                  <a:pt x="1" y="3388"/>
                  <a:pt x="0" y="55"/>
                </a:cubicBezTo>
                <a:lnTo>
                  <a:pt x="9242" y="0"/>
                </a:lnTo>
                <a:lnTo>
                  <a:pt x="7500" y="10055"/>
                </a:lnTo>
                <a:lnTo>
                  <a:pt x="4" y="1005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Microsoft Sans Serif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EAA7EE-D217-4B03-BFE5-DAC0E0E0359A}"/>
              </a:ext>
            </a:extLst>
          </p:cNvPr>
          <p:cNvSpPr/>
          <p:nvPr/>
        </p:nvSpPr>
        <p:spPr>
          <a:xfrm>
            <a:off x="272167" y="70695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50C2D-AEA6-4F1C-BEF3-7D277C1A710E}"/>
              </a:ext>
            </a:extLst>
          </p:cNvPr>
          <p:cNvSpPr txBox="1"/>
          <p:nvPr/>
        </p:nvSpPr>
        <p:spPr>
          <a:xfrm>
            <a:off x="433491" y="87839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913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472C8-61A3-9052-388A-012F5AB2EE7A}"/>
              </a:ext>
            </a:extLst>
          </p:cNvPr>
          <p:cNvSpPr/>
          <p:nvPr/>
        </p:nvSpPr>
        <p:spPr>
          <a:xfrm>
            <a:off x="3990070" y="3476492"/>
            <a:ext cx="4662934" cy="13373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B2B21-D6AB-EE19-3C05-1A47E78B0839}"/>
              </a:ext>
            </a:extLst>
          </p:cNvPr>
          <p:cNvSpPr txBox="1"/>
          <p:nvPr/>
        </p:nvSpPr>
        <p:spPr>
          <a:xfrm>
            <a:off x="-11557" y="1587371"/>
            <a:ext cx="3838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Исполнение бюджета за 2024 год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            21 341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43AA0B-9644-2497-3CDD-525A4B57D48B}"/>
              </a:ext>
            </a:extLst>
          </p:cNvPr>
          <p:cNvSpPr/>
          <p:nvPr/>
        </p:nvSpPr>
        <p:spPr>
          <a:xfrm>
            <a:off x="4272923" y="2976331"/>
            <a:ext cx="4693366" cy="4665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835E42-3A39-232B-513A-E684AA9CF689}"/>
              </a:ext>
            </a:extLst>
          </p:cNvPr>
          <p:cNvSpPr/>
          <p:nvPr/>
        </p:nvSpPr>
        <p:spPr>
          <a:xfrm flipV="1">
            <a:off x="4310873" y="654348"/>
            <a:ext cx="4575154" cy="5438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D6E253E-7EDA-1217-708D-D5971898D3DC}"/>
              </a:ext>
            </a:extLst>
          </p:cNvPr>
          <p:cNvSpPr/>
          <p:nvPr/>
        </p:nvSpPr>
        <p:spPr>
          <a:xfrm flipH="1">
            <a:off x="0" y="3539917"/>
            <a:ext cx="3923166" cy="116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      Общая сумма кассового </a:t>
            </a:r>
          </a:p>
          <a:p>
            <a:pPr font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неисполнения  1 373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млн.руб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.</a:t>
            </a:r>
          </a:p>
          <a:p>
            <a:pPr font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52111-5961-349C-A6AA-253B2B2450F3}"/>
              </a:ext>
            </a:extLst>
          </p:cNvPr>
          <p:cNvSpPr txBox="1"/>
          <p:nvPr/>
        </p:nvSpPr>
        <p:spPr>
          <a:xfrm>
            <a:off x="3563888" y="2872526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Franklin Gothic Medium" panose="020B0603020102020204" pitchFamily="34" charset="0"/>
                <a:cs typeface="Times New Roman" pitchFamily="18" charset="0"/>
              </a:rPr>
              <a:t>За счет средств   вышестоящих </a:t>
            </a:r>
          </a:p>
          <a:p>
            <a:r>
              <a:rPr lang="ru-RU" sz="1600" b="1" dirty="0">
                <a:latin typeface="Franklin Gothic Medium" panose="020B0603020102020204" pitchFamily="34" charset="0"/>
                <a:cs typeface="Times New Roman" pitchFamily="18" charset="0"/>
              </a:rPr>
              <a:t>      бюджетов  -743  </a:t>
            </a:r>
            <a:r>
              <a:rPr lang="ru-RU" sz="1600" dirty="0">
                <a:latin typeface="Franklin Gothic Medium" panose="020B0603020102020204" pitchFamily="34" charset="0"/>
                <a:cs typeface="Times New Roman" pitchFamily="18" charset="0"/>
              </a:rPr>
              <a:t>     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E2C1667-C0E3-ABB1-8DBD-EEDA9FEBD76D}"/>
              </a:ext>
            </a:extLst>
          </p:cNvPr>
          <p:cNvSpPr/>
          <p:nvPr/>
        </p:nvSpPr>
        <p:spPr>
          <a:xfrm>
            <a:off x="0" y="-1"/>
            <a:ext cx="9144000" cy="1103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rgbClr val="00206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2E277-6E12-066B-3E62-CE652D396FF9}"/>
              </a:ext>
            </a:extLst>
          </p:cNvPr>
          <p:cNvSpPr txBox="1"/>
          <p:nvPr/>
        </p:nvSpPr>
        <p:spPr>
          <a:xfrm>
            <a:off x="2123728" y="116632"/>
            <a:ext cx="702027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Исполнение расходов  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</a:rPr>
              <a:t>по источникам  за 2024 год (</a:t>
            </a:r>
            <a:r>
              <a:rPr lang="ru-RU" sz="2400" b="1" dirty="0" err="1">
                <a:latin typeface="Georgia" panose="02040502050405020303" pitchFamily="18" charset="0"/>
              </a:rPr>
              <a:t>млн.руб</a:t>
            </a:r>
            <a:r>
              <a:rPr lang="ru-RU" sz="2400" b="1" dirty="0">
                <a:latin typeface="Georgia" panose="02040502050405020303" pitchFamily="18" charset="0"/>
              </a:rPr>
              <a:t>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3A9A-E93C-55D2-F1EF-5D0EA9F57128}"/>
              </a:ext>
            </a:extLst>
          </p:cNvPr>
          <p:cNvSpPr txBox="1"/>
          <p:nvPr/>
        </p:nvSpPr>
        <p:spPr>
          <a:xfrm>
            <a:off x="3571460" y="1226505"/>
            <a:ext cx="3052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вышестоящих бюджетов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городского округа</a:t>
            </a:r>
          </a:p>
          <a:p>
            <a:r>
              <a:rPr lang="ru-RU" sz="16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02906D-4DF7-DEB6-4DB9-9E4BEECE8158}"/>
              </a:ext>
            </a:extLst>
          </p:cNvPr>
          <p:cNvSpPr txBox="1"/>
          <p:nvPr/>
        </p:nvSpPr>
        <p:spPr>
          <a:xfrm>
            <a:off x="3563888" y="4365104"/>
            <a:ext cx="306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За счет средств </a:t>
            </a:r>
          </a:p>
          <a:p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городского </a:t>
            </a:r>
          </a:p>
          <a:p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бюджета - 630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2C948-9609-063D-4CAF-DFB1C600C9D6}"/>
              </a:ext>
            </a:extLst>
          </p:cNvPr>
          <p:cNvSpPr txBox="1"/>
          <p:nvPr/>
        </p:nvSpPr>
        <p:spPr>
          <a:xfrm>
            <a:off x="6713895" y="1164307"/>
            <a:ext cx="1800199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9 746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86947-53BF-FD32-DF36-8CF6B30CCF7B}"/>
              </a:ext>
            </a:extLst>
          </p:cNvPr>
          <p:cNvSpPr txBox="1"/>
          <p:nvPr/>
        </p:nvSpPr>
        <p:spPr>
          <a:xfrm>
            <a:off x="6732240" y="2484835"/>
            <a:ext cx="2232248" cy="15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Субвенции - 61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Субсидии   - 311</a:t>
            </a:r>
          </a:p>
          <a:p>
            <a:pPr>
              <a:lnSpc>
                <a:spcPts val="1500"/>
              </a:lnSpc>
            </a:pPr>
            <a:endParaRPr lang="ru-RU" sz="14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Иные МБТ - 371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F7B2A-DD9F-CBC4-DD1A-18B3F749627C}"/>
              </a:ext>
            </a:extLst>
          </p:cNvPr>
          <p:cNvSpPr txBox="1"/>
          <p:nvPr/>
        </p:nvSpPr>
        <p:spPr>
          <a:xfrm>
            <a:off x="6746312" y="201190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11 595</a:t>
            </a:r>
            <a:endParaRPr lang="ru-RU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486947-53BF-FD32-DF36-8CF6B30CCF7B}"/>
              </a:ext>
            </a:extLst>
          </p:cNvPr>
          <p:cNvSpPr txBox="1"/>
          <p:nvPr/>
        </p:nvSpPr>
        <p:spPr>
          <a:xfrm>
            <a:off x="6713895" y="3926054"/>
            <a:ext cx="241176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Городское хозяйство, дорожная деятельность, бюджетные инвестиции – 532  </a:t>
            </a:r>
            <a:r>
              <a:rPr lang="ru-RU" sz="12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500"/>
              </a:lnSpc>
            </a:pPr>
            <a:r>
              <a:rPr lang="ru-RU" sz="12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Ø"/>
            </a:pP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Отрасли социально-культурной сферы –</a:t>
            </a:r>
          </a:p>
          <a:p>
            <a:pPr>
              <a:lnSpc>
                <a:spcPts val="1500"/>
              </a:lnSpc>
            </a:pPr>
            <a:r>
              <a:rPr lang="en-US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</a:t>
            </a: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98 </a:t>
            </a:r>
            <a:r>
              <a:rPr lang="ru-RU" sz="1200" b="1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данные 4">
            <a:extLst>
              <a:ext uri="{FF2B5EF4-FFF2-40B4-BE49-F238E27FC236}">
                <a16:creationId xmlns:a16="http://schemas.microsoft.com/office/drawing/2014/main" id="{2226E091-B875-1598-D9D2-DF3134F3FCD2}"/>
              </a:ext>
            </a:extLst>
          </p:cNvPr>
          <p:cNvSpPr/>
          <p:nvPr/>
        </p:nvSpPr>
        <p:spPr>
          <a:xfrm>
            <a:off x="-1504" y="-9144"/>
            <a:ext cx="2625636" cy="11124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AF3713D-B133-45A2-9E59-86BF3CC757BB}"/>
              </a:ext>
            </a:extLst>
          </p:cNvPr>
          <p:cNvCxnSpPr>
            <a:cxnSpLocks/>
          </p:cNvCxnSpPr>
          <p:nvPr/>
        </p:nvCxnSpPr>
        <p:spPr>
          <a:xfrm flipH="1">
            <a:off x="3603968" y="1103338"/>
            <a:ext cx="7769" cy="475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542403C-36C2-4A00-B362-6E2A91851226}"/>
              </a:ext>
            </a:extLst>
          </p:cNvPr>
          <p:cNvCxnSpPr>
            <a:cxnSpLocks/>
          </p:cNvCxnSpPr>
          <p:nvPr/>
        </p:nvCxnSpPr>
        <p:spPr>
          <a:xfrm flipH="1">
            <a:off x="6722670" y="1103338"/>
            <a:ext cx="9570" cy="474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A3B39DF-5D58-4AC0-9BEF-C29D58BD7F05}"/>
              </a:ext>
            </a:extLst>
          </p:cNvPr>
          <p:cNvCxnSpPr>
            <a:cxnSpLocks/>
          </p:cNvCxnSpPr>
          <p:nvPr/>
        </p:nvCxnSpPr>
        <p:spPr>
          <a:xfrm flipV="1">
            <a:off x="72398" y="2533102"/>
            <a:ext cx="8860101" cy="3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DAF01AD-1604-4EE4-AFE1-CBA6585D6940}"/>
              </a:ext>
            </a:extLst>
          </p:cNvPr>
          <p:cNvCxnSpPr>
            <a:cxnSpLocks/>
          </p:cNvCxnSpPr>
          <p:nvPr/>
        </p:nvCxnSpPr>
        <p:spPr>
          <a:xfrm>
            <a:off x="3611737" y="4086684"/>
            <a:ext cx="5283860" cy="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03F023B-890C-4726-A40A-B6957DE48A76}"/>
              </a:ext>
            </a:extLst>
          </p:cNvPr>
          <p:cNvCxnSpPr>
            <a:cxnSpLocks/>
          </p:cNvCxnSpPr>
          <p:nvPr/>
        </p:nvCxnSpPr>
        <p:spPr>
          <a:xfrm flipV="1">
            <a:off x="104387" y="5841092"/>
            <a:ext cx="8860101" cy="3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6716D09-6D1E-40D1-ABFC-87BE4B048E76}"/>
              </a:ext>
            </a:extLst>
          </p:cNvPr>
          <p:cNvSpPr/>
          <p:nvPr/>
        </p:nvSpPr>
        <p:spPr>
          <a:xfrm>
            <a:off x="344914" y="7285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29F539-DA32-49E5-9EB9-63D2C373B139}"/>
              </a:ext>
            </a:extLst>
          </p:cNvPr>
          <p:cNvSpPr txBox="1"/>
          <p:nvPr/>
        </p:nvSpPr>
        <p:spPr>
          <a:xfrm>
            <a:off x="530857" y="193154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969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472C8-61A3-9052-388A-012F5AB2EE7A}"/>
              </a:ext>
            </a:extLst>
          </p:cNvPr>
          <p:cNvSpPr/>
          <p:nvPr/>
        </p:nvSpPr>
        <p:spPr>
          <a:xfrm>
            <a:off x="3990070" y="3476492"/>
            <a:ext cx="4662934" cy="13373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43AA0B-9644-2497-3CDD-525A4B57D48B}"/>
              </a:ext>
            </a:extLst>
          </p:cNvPr>
          <p:cNvSpPr/>
          <p:nvPr/>
        </p:nvSpPr>
        <p:spPr>
          <a:xfrm>
            <a:off x="4272923" y="2976331"/>
            <a:ext cx="4693366" cy="4665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835E42-3A39-232B-513A-E684AA9CF689}"/>
              </a:ext>
            </a:extLst>
          </p:cNvPr>
          <p:cNvSpPr/>
          <p:nvPr/>
        </p:nvSpPr>
        <p:spPr>
          <a:xfrm flipV="1">
            <a:off x="4310873" y="654348"/>
            <a:ext cx="4575154" cy="5438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E2C1667-C0E3-ABB1-8DBD-EEDA9FEBD76D}"/>
              </a:ext>
            </a:extLst>
          </p:cNvPr>
          <p:cNvSpPr/>
          <p:nvPr/>
        </p:nvSpPr>
        <p:spPr>
          <a:xfrm>
            <a:off x="0" y="-1"/>
            <a:ext cx="9144000" cy="1300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rgbClr val="00206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2E277-6E12-066B-3E62-CE652D396FF9}"/>
              </a:ext>
            </a:extLst>
          </p:cNvPr>
          <p:cNvSpPr txBox="1"/>
          <p:nvPr/>
        </p:nvSpPr>
        <p:spPr>
          <a:xfrm>
            <a:off x="827585" y="-20638"/>
            <a:ext cx="833124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Исполнение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</a:rPr>
              <a:t>расходов 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</a:rPr>
              <a:t>(ведомственная структура) 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</a:rPr>
              <a:t>за 2024 год (</a:t>
            </a:r>
            <a:r>
              <a:rPr lang="ru-RU" sz="2400" b="1" dirty="0" err="1">
                <a:latin typeface="Georgia" panose="02040502050405020303" pitchFamily="18" charset="0"/>
              </a:rPr>
              <a:t>млн.руб</a:t>
            </a:r>
            <a:r>
              <a:rPr lang="ru-RU" sz="2400" b="1" dirty="0">
                <a:latin typeface="Georgia" panose="02040502050405020303" pitchFamily="18" charset="0"/>
              </a:rPr>
              <a:t>.)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72" name="Блок-схема: данные 4">
            <a:extLst>
              <a:ext uri="{FF2B5EF4-FFF2-40B4-BE49-F238E27FC236}">
                <a16:creationId xmlns:a16="http://schemas.microsoft.com/office/drawing/2014/main" id="{2226E091-B875-1598-D9D2-DF3134F3FCD2}"/>
              </a:ext>
            </a:extLst>
          </p:cNvPr>
          <p:cNvSpPr/>
          <p:nvPr/>
        </p:nvSpPr>
        <p:spPr>
          <a:xfrm>
            <a:off x="-14824" y="-20637"/>
            <a:ext cx="2563692" cy="13190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FF8E19D-33BD-440A-9BF3-B607E0FC8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200240"/>
              </p:ext>
            </p:extLst>
          </p:nvPr>
        </p:nvGraphicFramePr>
        <p:xfrm>
          <a:off x="-14824" y="1484784"/>
          <a:ext cx="982613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F4A727-D0BB-43CE-9D6B-DE39396A1026}"/>
              </a:ext>
            </a:extLst>
          </p:cNvPr>
          <p:cNvSpPr/>
          <p:nvPr/>
        </p:nvSpPr>
        <p:spPr>
          <a:xfrm>
            <a:off x="298741" y="179626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E2797-F56C-4D35-AB3D-BD47D8ED20B7}"/>
              </a:ext>
            </a:extLst>
          </p:cNvPr>
          <p:cNvSpPr txBox="1"/>
          <p:nvPr/>
        </p:nvSpPr>
        <p:spPr>
          <a:xfrm>
            <a:off x="468161" y="214765"/>
            <a:ext cx="504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65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472C8-61A3-9052-388A-012F5AB2EE7A}"/>
              </a:ext>
            </a:extLst>
          </p:cNvPr>
          <p:cNvSpPr/>
          <p:nvPr/>
        </p:nvSpPr>
        <p:spPr>
          <a:xfrm>
            <a:off x="4039580" y="3465846"/>
            <a:ext cx="4662934" cy="13373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B2B21-D6AB-EE19-3C05-1A47E78B0839}"/>
              </a:ext>
            </a:extLst>
          </p:cNvPr>
          <p:cNvSpPr txBox="1"/>
          <p:nvPr/>
        </p:nvSpPr>
        <p:spPr>
          <a:xfrm>
            <a:off x="63573" y="1419654"/>
            <a:ext cx="19145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Исполнение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3 215      млн. руб.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(84 %)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43AA0B-9644-2497-3CDD-525A4B57D48B}"/>
              </a:ext>
            </a:extLst>
          </p:cNvPr>
          <p:cNvSpPr/>
          <p:nvPr/>
        </p:nvSpPr>
        <p:spPr>
          <a:xfrm>
            <a:off x="4272923" y="2976331"/>
            <a:ext cx="4693366" cy="4665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835E42-3A39-232B-513A-E684AA9CF689}"/>
              </a:ext>
            </a:extLst>
          </p:cNvPr>
          <p:cNvSpPr/>
          <p:nvPr/>
        </p:nvSpPr>
        <p:spPr>
          <a:xfrm flipV="1">
            <a:off x="4158874" y="709526"/>
            <a:ext cx="4575154" cy="5438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52111-5961-349C-A6AA-253B2B2450F3}"/>
              </a:ext>
            </a:extLst>
          </p:cNvPr>
          <p:cNvSpPr txBox="1"/>
          <p:nvPr/>
        </p:nvSpPr>
        <p:spPr>
          <a:xfrm>
            <a:off x="1650366" y="3139450"/>
            <a:ext cx="2482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" panose="020B0603020102020204" pitchFamily="34" charset="0"/>
                <a:cs typeface="Times New Roman" pitchFamily="18" charset="0"/>
              </a:rPr>
              <a:t>    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E2C1667-C0E3-ABB1-8DBD-EEDA9FEBD76D}"/>
              </a:ext>
            </a:extLst>
          </p:cNvPr>
          <p:cNvSpPr/>
          <p:nvPr/>
        </p:nvSpPr>
        <p:spPr>
          <a:xfrm>
            <a:off x="0" y="-1"/>
            <a:ext cx="9144000" cy="1103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rgbClr val="002060"/>
              </a:solidFill>
              <a:latin typeface="Georgia" pitchFamily="18" charset="0"/>
              <a:cs typeface="Microsoft Sans Serif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2E277-6E12-066B-3E62-CE652D396FF9}"/>
              </a:ext>
            </a:extLst>
          </p:cNvPr>
          <p:cNvSpPr txBox="1"/>
          <p:nvPr/>
        </p:nvSpPr>
        <p:spPr>
          <a:xfrm>
            <a:off x="2123728" y="116632"/>
            <a:ext cx="702027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Структура  фактических расходов  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по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>
                <a:latin typeface="Georgia" panose="02040502050405020303" pitchFamily="18" charset="0"/>
              </a:rPr>
              <a:t>департаменту дорожного хозяйства и транспорта за 2024 год (млн руб.)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3A9A-E93C-55D2-F1EF-5D0EA9F57128}"/>
              </a:ext>
            </a:extLst>
          </p:cNvPr>
          <p:cNvSpPr txBox="1"/>
          <p:nvPr/>
        </p:nvSpPr>
        <p:spPr>
          <a:xfrm>
            <a:off x="1983708" y="1250411"/>
            <a:ext cx="20858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вышестоящих бюджетов – 1906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городского округа- 1309 </a:t>
            </a:r>
          </a:p>
          <a:p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6" name="Блок-схема: данные 4">
            <a:extLst>
              <a:ext uri="{FF2B5EF4-FFF2-40B4-BE49-F238E27FC236}">
                <a16:creationId xmlns:a16="http://schemas.microsoft.com/office/drawing/2014/main" id="{2226E091-B875-1598-D9D2-DF3134F3FCD2}"/>
              </a:ext>
            </a:extLst>
          </p:cNvPr>
          <p:cNvSpPr/>
          <p:nvPr/>
        </p:nvSpPr>
        <p:spPr>
          <a:xfrm>
            <a:off x="0" y="-1"/>
            <a:ext cx="2625636" cy="11124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3 w 8000"/>
              <a:gd name="connsiteY0" fmla="*/ 10000 h 10000"/>
              <a:gd name="connsiteX1" fmla="*/ 0 w 8000"/>
              <a:gd name="connsiteY1" fmla="*/ 0 h 10000"/>
              <a:gd name="connsiteX2" fmla="*/ 8000 w 8000"/>
              <a:gd name="connsiteY2" fmla="*/ 0 h 10000"/>
              <a:gd name="connsiteX3" fmla="*/ 6000 w 8000"/>
              <a:gd name="connsiteY3" fmla="*/ 10000 h 10000"/>
              <a:gd name="connsiteX4" fmla="*/ 3 w 8000"/>
              <a:gd name="connsiteY4" fmla="*/ 10000 h 10000"/>
              <a:gd name="connsiteX0" fmla="*/ 4 w 9277"/>
              <a:gd name="connsiteY0" fmla="*/ 10000 h 10000"/>
              <a:gd name="connsiteX1" fmla="*/ 0 w 9277"/>
              <a:gd name="connsiteY1" fmla="*/ 0 h 10000"/>
              <a:gd name="connsiteX2" fmla="*/ 9277 w 9277"/>
              <a:gd name="connsiteY2" fmla="*/ 55 h 10000"/>
              <a:gd name="connsiteX3" fmla="*/ 7500 w 9277"/>
              <a:gd name="connsiteY3" fmla="*/ 10000 h 10000"/>
              <a:gd name="connsiteX4" fmla="*/ 4 w 9277"/>
              <a:gd name="connsiteY4" fmla="*/ 10000 h 10000"/>
              <a:gd name="connsiteX0" fmla="*/ 4 w 9889"/>
              <a:gd name="connsiteY0" fmla="*/ 10000 h 10000"/>
              <a:gd name="connsiteX1" fmla="*/ 0 w 9889"/>
              <a:gd name="connsiteY1" fmla="*/ 0 h 10000"/>
              <a:gd name="connsiteX2" fmla="*/ 9889 w 9889"/>
              <a:gd name="connsiteY2" fmla="*/ 110 h 10000"/>
              <a:gd name="connsiteX3" fmla="*/ 8085 w 9889"/>
              <a:gd name="connsiteY3" fmla="*/ 10000 h 10000"/>
              <a:gd name="connsiteX4" fmla="*/ 4 w 9889"/>
              <a:gd name="connsiteY4" fmla="*/ 10000 h 10000"/>
              <a:gd name="connsiteX0" fmla="*/ 4 w 10000"/>
              <a:gd name="connsiteY0" fmla="*/ 10056 h 10056"/>
              <a:gd name="connsiteX1" fmla="*/ 0 w 10000"/>
              <a:gd name="connsiteY1" fmla="*/ 56 h 10056"/>
              <a:gd name="connsiteX2" fmla="*/ 10000 w 10000"/>
              <a:gd name="connsiteY2" fmla="*/ 0 h 10056"/>
              <a:gd name="connsiteX3" fmla="*/ 8176 w 10000"/>
              <a:gd name="connsiteY3" fmla="*/ 10056 h 10056"/>
              <a:gd name="connsiteX4" fmla="*/ 4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4" y="10056"/>
                </a:moveTo>
                <a:cubicBezTo>
                  <a:pt x="3" y="6723"/>
                  <a:pt x="1" y="3389"/>
                  <a:pt x="0" y="56"/>
                </a:cubicBezTo>
                <a:lnTo>
                  <a:pt x="10000" y="0"/>
                </a:lnTo>
                <a:lnTo>
                  <a:pt x="8176" y="10056"/>
                </a:lnTo>
                <a:lnTo>
                  <a:pt x="4" y="1005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latin typeface="Georgia" pitchFamily="18" charset="0"/>
              <a:cs typeface="Microsoft Sans Serif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AF3713D-B133-45A2-9E59-86BF3CC757BB}"/>
              </a:ext>
            </a:extLst>
          </p:cNvPr>
          <p:cNvCxnSpPr>
            <a:cxnSpLocks/>
          </p:cNvCxnSpPr>
          <p:nvPr/>
        </p:nvCxnSpPr>
        <p:spPr>
          <a:xfrm flipH="1">
            <a:off x="2003847" y="1132295"/>
            <a:ext cx="5744" cy="528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542403C-36C2-4A00-B362-6E2A91851226}"/>
              </a:ext>
            </a:extLst>
          </p:cNvPr>
          <p:cNvCxnSpPr>
            <a:cxnSpLocks/>
          </p:cNvCxnSpPr>
          <p:nvPr/>
        </p:nvCxnSpPr>
        <p:spPr>
          <a:xfrm>
            <a:off x="4095300" y="1132295"/>
            <a:ext cx="17664" cy="5469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A3B39DF-5D58-4AC0-9BEF-C29D58BD7F05}"/>
              </a:ext>
            </a:extLst>
          </p:cNvPr>
          <p:cNvCxnSpPr>
            <a:cxnSpLocks/>
          </p:cNvCxnSpPr>
          <p:nvPr/>
        </p:nvCxnSpPr>
        <p:spPr>
          <a:xfrm flipV="1">
            <a:off x="109483" y="6567979"/>
            <a:ext cx="8860101" cy="3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DAF01AD-1604-4EE4-AFE1-CBA6585D6940}"/>
              </a:ext>
            </a:extLst>
          </p:cNvPr>
          <p:cNvCxnSpPr>
            <a:cxnSpLocks/>
          </p:cNvCxnSpPr>
          <p:nvPr/>
        </p:nvCxnSpPr>
        <p:spPr>
          <a:xfrm>
            <a:off x="3808638" y="57257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03F023B-890C-4726-A40A-B6957DE48A76}"/>
              </a:ext>
            </a:extLst>
          </p:cNvPr>
          <p:cNvCxnSpPr>
            <a:cxnSpLocks/>
          </p:cNvCxnSpPr>
          <p:nvPr/>
        </p:nvCxnSpPr>
        <p:spPr>
          <a:xfrm flipV="1">
            <a:off x="63573" y="6573179"/>
            <a:ext cx="8860101" cy="3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72923" y="1132295"/>
            <a:ext cx="4807416" cy="525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ru-RU" sz="1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Ремонт автомобильных дорог -  1 352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Транспортные услуги населению (перевозка пассажиров) – 1 013 </a:t>
            </a:r>
            <a:endParaRPr lang="en-US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Содержание улично-дорожной сети – 541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Повышение безопасности дорожного движения – 175 </a:t>
            </a:r>
            <a:endParaRPr lang="en-US" sz="20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Капитальный ремонт и ремонт дворовых территорий многоквартирных домов и проездов   к дворовым территориям -111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Проектно-изыскательские работы - 12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Судебные акты – 8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Прочие – 3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02FFA50-3A3E-43DC-9CFB-46F7E2B3EF7F}"/>
              </a:ext>
            </a:extLst>
          </p:cNvPr>
          <p:cNvSpPr/>
          <p:nvPr/>
        </p:nvSpPr>
        <p:spPr>
          <a:xfrm>
            <a:off x="324986" y="92318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A36EF-D5A6-4BBF-BE59-9AC42A32B303}"/>
              </a:ext>
            </a:extLst>
          </p:cNvPr>
          <p:cNvSpPr txBox="1"/>
          <p:nvPr/>
        </p:nvSpPr>
        <p:spPr>
          <a:xfrm>
            <a:off x="388739" y="250664"/>
            <a:ext cx="7313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498746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16133</TotalTime>
  <Words>2057</Words>
  <Application>Microsoft Office PowerPoint</Application>
  <PresentationFormat>Экран (4:3)</PresentationFormat>
  <Paragraphs>732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Franklin Gothic Medium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23 общественных проекта  106 млн. руб., в том числе:  - 74 млн. руб. – средства обл. бюджета,  - 32 млн. руб. – средства города, - 14 млн. руб. – инициативные платежи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Григорьева Элеонора Валериевна</cp:lastModifiedBy>
  <cp:revision>2009</cp:revision>
  <cp:lastPrinted>2025-03-04T10:12:48Z</cp:lastPrinted>
  <dcterms:created xsi:type="dcterms:W3CDTF">2017-06-15T13:15:30Z</dcterms:created>
  <dcterms:modified xsi:type="dcterms:W3CDTF">2025-03-10T06:51:43Z</dcterms:modified>
</cp:coreProperties>
</file>