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9" r:id="rId2"/>
    <p:sldId id="273" r:id="rId3"/>
    <p:sldId id="274" r:id="rId4"/>
    <p:sldId id="276" r:id="rId5"/>
    <p:sldId id="277" r:id="rId6"/>
    <p:sldId id="278" r:id="rId7"/>
    <p:sldId id="279" r:id="rId8"/>
    <p:sldId id="280" r:id="rId9"/>
    <p:sldId id="281" r:id="rId10"/>
    <p:sldId id="275" r:id="rId11"/>
    <p:sldId id="282" r:id="rId12"/>
    <p:sldId id="261" r:id="rId13"/>
    <p:sldId id="264" r:id="rId14"/>
    <p:sldId id="265" r:id="rId15"/>
    <p:sldId id="267" r:id="rId16"/>
    <p:sldId id="271" r:id="rId17"/>
    <p:sldId id="268" r:id="rId18"/>
    <p:sldId id="283" r:id="rId19"/>
    <p:sldId id="284" r:id="rId20"/>
    <p:sldId id="270" r:id="rId21"/>
    <p:sldId id="28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286" autoAdjust="0"/>
  </p:normalViewPr>
  <p:slideViewPr>
    <p:cSldViewPr>
      <p:cViewPr varScale="1">
        <p:scale>
          <a:sx n="100" d="100"/>
          <a:sy n="100" d="100"/>
        </p:scale>
        <p:origin x="-19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AA48C-A527-4053-B77B-DCE26DB3FCD2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3F17C6-3828-4CF1-A8A2-D3DC5DB36B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20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17C6-3828-4CF1-A8A2-D3DC5DB36B7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898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F7DC5-BE65-450F-AEEE-66CCF8B0EE68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5E7AD3B-7C0C-45E0-BF52-2A8845836F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F7DC5-BE65-450F-AEEE-66CCF8B0EE68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AD3B-7C0C-45E0-BF52-2A8845836F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F7DC5-BE65-450F-AEEE-66CCF8B0EE68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AD3B-7C0C-45E0-BF52-2A8845836F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F7DC5-BE65-450F-AEEE-66CCF8B0EE68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5E7AD3B-7C0C-45E0-BF52-2A8845836F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F7DC5-BE65-450F-AEEE-66CCF8B0EE68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AD3B-7C0C-45E0-BF52-2A8845836F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F7DC5-BE65-450F-AEEE-66CCF8B0EE68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AD3B-7C0C-45E0-BF52-2A8845836F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F7DC5-BE65-450F-AEEE-66CCF8B0EE68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5E7AD3B-7C0C-45E0-BF52-2A8845836F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F7DC5-BE65-450F-AEEE-66CCF8B0EE68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AD3B-7C0C-45E0-BF52-2A8845836F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F7DC5-BE65-450F-AEEE-66CCF8B0EE68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AD3B-7C0C-45E0-BF52-2A8845836F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F7DC5-BE65-450F-AEEE-66CCF8B0EE68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AD3B-7C0C-45E0-BF52-2A8845836F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F7DC5-BE65-450F-AEEE-66CCF8B0EE68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AD3B-7C0C-45E0-BF52-2A8845836F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D6F7DC5-BE65-450F-AEEE-66CCF8B0EE68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5E7AD3B-7C0C-45E0-BF52-2A8845836F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476672"/>
            <a:ext cx="8229600" cy="5448668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cap="none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cap="none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4" descr="http://1ul.ru/upload/file/publication/sk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3967"/>
            <a:ext cx="8434942" cy="632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4365104"/>
            <a:ext cx="9144000" cy="221599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2000" b="1" dirty="0"/>
          </a:p>
          <a:p>
            <a:pPr algn="ctr"/>
            <a:endParaRPr lang="ru-RU" sz="2000" b="1" dirty="0" smtClean="0"/>
          </a:p>
          <a:p>
            <a:pPr algn="ctr"/>
            <a:r>
              <a:rPr lang="ru-RU" sz="2600" b="1" dirty="0" smtClean="0"/>
              <a:t>Территориальное общественное самоуправление №8 Центрального района </a:t>
            </a:r>
          </a:p>
          <a:p>
            <a:pPr algn="ctr"/>
            <a:r>
              <a:rPr lang="ru-RU" sz="2600" b="1" dirty="0" smtClean="0"/>
              <a:t>городского округа Тольятти</a:t>
            </a:r>
          </a:p>
          <a:p>
            <a:pPr algn="ctr"/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57367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cap="none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cap="none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1" cap="none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cap="none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88640"/>
            <a:ext cx="864096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b="1" i="1" dirty="0" smtClean="0"/>
          </a:p>
          <a:p>
            <a:pPr lvl="0"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Деятельность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ТОС №8.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ТОС №8 принимал участие во многих городских, региональных и российских мероприятиях, например таких как: «В защиту детской души» - собрали более 25 тысяч подписей, «О запрете захоронения радиоактивных отходов».</a:t>
            </a:r>
          </a:p>
          <a:p>
            <a:pPr algn="ctr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ТОС №8 является постоянным участником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Татищевских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Покровских чтений. Постоянно оказывается помощь в сборе экспонатов для городских музеев.</a:t>
            </a:r>
          </a:p>
          <a:p>
            <a:pPr algn="ctr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протяжении 8 лет жители ТОС участвовали в акции перезахоронения останков «Ставропольчан».</a:t>
            </a:r>
          </a:p>
          <a:p>
            <a:pPr algn="ctr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Жители ТОС принимали участие в подготовке и проведении Всероссийской переписи населения 2002 и 2010гг.</a:t>
            </a:r>
          </a:p>
          <a:p>
            <a:pPr algn="ctr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Одними из основных направлений деятельности органа ТОС №8 являются организация работы населения по благоустройству внутриквартальных, придомовых территорий, проведение культурно-массовых и иных мероприятий с населением по месту жительства, информирование населения по вопросам жизнедеятельности городского округа и деятельности государственных органов, органов местного самоуправления.</a:t>
            </a:r>
          </a:p>
        </p:txBody>
      </p:sp>
    </p:spTree>
    <p:extLst>
      <p:ext uri="{BB962C8B-B14F-4D97-AF65-F5344CB8AC3E}">
        <p14:creationId xmlns:p14="http://schemas.microsoft.com/office/powerpoint/2010/main" val="424213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57367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u="sng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Работа ТОС по благоустройству территорий городского округа Тольятти: </a:t>
            </a:r>
            <a:br>
              <a:rPr lang="ru-RU" sz="2700" b="1" u="sng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1" cap="none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cap="none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1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1) мероприятия в рамках дней «Тольятти – чистый город»; </a:t>
            </a:r>
            <a:br>
              <a:rPr lang="ru-RU" sz="2200" b="1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1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1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2) общественный  контроль  </a:t>
            </a:r>
            <a:r>
              <a:rPr lang="ru-RU" sz="2200" b="1" cap="none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  </a:t>
            </a:r>
            <a:r>
              <a:rPr lang="ru-RU" sz="2200" b="1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состоянием территории района;</a:t>
            </a:r>
            <a:br>
              <a:rPr lang="ru-RU" sz="2200" b="1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1" cap="none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cap="none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1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3) взаимодействие с председателями </a:t>
            </a:r>
            <a:r>
              <a:rPr lang="ru-RU" sz="2200" b="1" cap="none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Советов многоквартирных </a:t>
            </a:r>
            <a:r>
              <a:rPr lang="ru-RU" sz="2200" b="1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домов;</a:t>
            </a:r>
            <a:br>
              <a:rPr lang="ru-RU" sz="2200" b="1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1" cap="none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cap="none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1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4)</a:t>
            </a:r>
            <a:r>
              <a:rPr lang="ru-RU" sz="2200" b="1" cap="none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взаимодействие с администрацией </a:t>
            </a:r>
            <a:r>
              <a:rPr lang="ru-RU" sz="2200" b="1" cap="none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Центрального района (территориального органа) мэрии городского округа Тольятти  </a:t>
            </a:r>
            <a:r>
              <a:rPr lang="ru-RU" sz="2200" b="1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 депутатами </a:t>
            </a:r>
            <a:r>
              <a:rPr lang="ru-RU" sz="2200" b="1" cap="none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Думы городского округа Тольятти. </a:t>
            </a:r>
            <a:br>
              <a:rPr lang="ru-RU" sz="2200" b="1" cap="none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1" cap="none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cap="none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1" cap="none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cap="none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326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6572296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335846"/>
            <a:ext cx="83529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Мероприятия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в рамках </a:t>
            </a: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дней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«Тольятти – чистый город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sz="3000" b="1" dirty="0" smtClean="0">
              <a:solidFill>
                <a:schemeClr val="tx2"/>
              </a:soli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В </a:t>
            </a:r>
            <a:r>
              <a:rPr lang="ru-RU" sz="2000" b="1" dirty="0"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период  проведения  дней  «Тольятти – чистый город»  </a:t>
            </a:r>
            <a:endParaRPr lang="ru-RU" sz="2000" b="1" dirty="0" smtClean="0"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с 07.04.2015г. </a:t>
            </a:r>
            <a:r>
              <a:rPr lang="ru-RU" sz="2000" b="1" dirty="0"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по </a:t>
            </a:r>
            <a:r>
              <a:rPr lang="ru-RU" sz="2000" b="1" dirty="0" smtClean="0"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07.05.2015г. </a:t>
            </a:r>
          </a:p>
          <a:p>
            <a:pPr algn="ctr"/>
            <a:r>
              <a:rPr lang="ru-RU" sz="2000" b="1" dirty="0" smtClean="0"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проводятся  </a:t>
            </a:r>
            <a:r>
              <a:rPr lang="ru-RU" sz="2000" b="1" dirty="0"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мероприятия  по очистке придомовых территорий от бытового мусора, благоустройству  </a:t>
            </a:r>
            <a:r>
              <a:rPr lang="ru-RU" sz="2000" b="1" dirty="0" smtClean="0"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газонов.</a:t>
            </a:r>
            <a:endParaRPr lang="ru-RU" sz="2000" dirty="0"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chemeClr val="tx2"/>
              </a:soli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chemeClr val="tx2"/>
              </a:soli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chemeClr val="tx2"/>
              </a:soli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endParaRPr lang="ru-RU" sz="2000" dirty="0">
              <a:solidFill>
                <a:schemeClr val="tx2"/>
              </a:soli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chemeClr val="tx2"/>
              </a:soli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endParaRPr lang="ru-RU" sz="2000" dirty="0">
              <a:solidFill>
                <a:schemeClr val="tx2"/>
              </a:soli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chemeClr val="tx2"/>
              </a:soli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endParaRPr lang="ru-RU" sz="2000" dirty="0">
              <a:solidFill>
                <a:schemeClr val="tx2"/>
              </a:soli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chemeClr val="tx2"/>
              </a:soli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chemeClr val="tx2"/>
              </a:soli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chemeClr val="tx2"/>
              </a:soli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57" y="2942660"/>
            <a:ext cx="396044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497" y="2896112"/>
            <a:ext cx="4670576" cy="3502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16632"/>
            <a:ext cx="8858312" cy="6598516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cap="none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cap="none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cap="none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cap="none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cap="none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cap="none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cap="none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cap="none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cap="none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cap="none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cap="none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cap="none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cap="none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cap="none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cap="none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cap="none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cap="none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cap="none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cap="none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cap="none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88640"/>
            <a:ext cx="864096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Общественный 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контроль  за 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состоянием территории района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 целью  проведения  общественного  контроля</a:t>
            </a:r>
            <a:r>
              <a:rPr lang="ru-RU" sz="2000" b="1" dirty="0" smtClean="0"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ru-RU" sz="2000" b="1" dirty="0"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при взаимодействии со специалистами администрации Центрального района  председатели ТОС Центрального района проводят  работу по выявлению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создавшихся  аварийных ситуаций  на территории района</a:t>
            </a:r>
            <a:r>
              <a:rPr lang="ru-RU" sz="2000" b="1" dirty="0" smtClean="0"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и </a:t>
            </a:r>
            <a:r>
              <a:rPr lang="ru-RU" sz="2000" b="1" dirty="0" smtClean="0"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информируют  структурные подразделения мэрии, </a:t>
            </a:r>
            <a:r>
              <a:rPr lang="ru-RU" sz="2000" b="1" dirty="0"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управляющие </a:t>
            </a:r>
            <a:r>
              <a:rPr lang="ru-RU" sz="2000" b="1" dirty="0" smtClean="0"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компании:</a:t>
            </a:r>
          </a:p>
          <a:p>
            <a:pPr algn="ctr"/>
            <a:endParaRPr lang="ru-RU" sz="2000" b="1" dirty="0"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342900" indent="-342900" algn="ctr">
              <a:buFontTx/>
              <a:buChar char="-"/>
            </a:pPr>
            <a:r>
              <a:rPr lang="ru-RU" sz="2000" b="1" dirty="0" smtClean="0"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оповещение  </a:t>
            </a:r>
            <a:r>
              <a:rPr lang="ru-RU" sz="2000" b="1" dirty="0"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администрации  района   о  снежных  заносах  на  дорогах внутри дворов, на придомовой территории</a:t>
            </a:r>
            <a:r>
              <a:rPr lang="ru-RU" sz="2000" b="1" dirty="0" smtClean="0"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;</a:t>
            </a:r>
          </a:p>
          <a:p>
            <a:pPr marL="342900" indent="-342900" algn="ctr">
              <a:buFontTx/>
              <a:buChar char="-"/>
            </a:pPr>
            <a:endParaRPr lang="ru-RU" sz="2000" b="1" dirty="0"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- сбор </a:t>
            </a:r>
            <a:r>
              <a:rPr lang="ru-RU" sz="2000" b="1" dirty="0"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сведений  по обнаружению паводковых вод и их ликвидации с указанием конкретного адреса, работы  со  специальными службами департамента городского хозяйства и подведомственными </a:t>
            </a:r>
            <a:r>
              <a:rPr lang="ru-RU" sz="2000" b="1" dirty="0" smtClean="0"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организациями.</a:t>
            </a:r>
            <a:endParaRPr lang="ru-RU" b="1" dirty="0"/>
          </a:p>
          <a:p>
            <a:pPr algn="ctr"/>
            <a:endParaRPr lang="ru-RU" sz="2000" b="1" dirty="0">
              <a:solidFill>
                <a:schemeClr val="tx2"/>
              </a:soli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16632"/>
            <a:ext cx="8858312" cy="6598516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60648"/>
            <a:ext cx="558011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На </a:t>
            </a:r>
            <a:r>
              <a:rPr lang="ru-RU" sz="2000" b="1" dirty="0"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территории </a:t>
            </a:r>
            <a:r>
              <a:rPr lang="ru-RU" sz="2000" b="1" dirty="0" smtClean="0"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ТОС в </a:t>
            </a:r>
            <a:r>
              <a:rPr lang="ru-RU" sz="2000" b="1" dirty="0"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соответствии с программой благоустройства,  по заявкам, поступившим от граждан района,  при содействии </a:t>
            </a:r>
            <a:r>
              <a:rPr lang="ru-RU" sz="2000" b="1" dirty="0" smtClean="0"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ТОС во взаимодействии с депутатами </a:t>
            </a:r>
            <a:r>
              <a:rPr lang="ru-RU" sz="2000" b="1" dirty="0"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Думы городского округа Тольятти </a:t>
            </a:r>
            <a:r>
              <a:rPr lang="ru-RU" sz="2000" b="1" dirty="0" smtClean="0"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осуществляются </a:t>
            </a:r>
            <a:r>
              <a:rPr lang="ru-RU" sz="2000" b="1" dirty="0"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следующие мероприятия</a:t>
            </a:r>
            <a:r>
              <a:rPr lang="ru-RU" sz="2000" b="1" dirty="0" smtClean="0"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</a:p>
          <a:p>
            <a:pPr algn="ctr"/>
            <a:endParaRPr lang="ru-RU" sz="2000" b="1" dirty="0" smtClean="0"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342900" indent="-342900" algn="ctr">
              <a:buFontTx/>
              <a:buChar char="-"/>
            </a:pPr>
            <a:r>
              <a:rPr lang="ru-RU" sz="2000" b="1" i="1" dirty="0" smtClean="0"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благоустройство тротуаров и парковочных мест во дворах </a:t>
            </a:r>
            <a:r>
              <a:rPr lang="ru-RU" sz="2000" b="1" i="1" dirty="0" smtClean="0"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домов;</a:t>
            </a:r>
            <a:endParaRPr lang="ru-RU" sz="2000" b="1" i="1" dirty="0" smtClean="0"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342900" indent="-342900" algn="ctr">
              <a:buFontTx/>
              <a:buChar char="-"/>
            </a:pPr>
            <a:r>
              <a:rPr lang="ru-RU" sz="2000" b="1" i="1" dirty="0" smtClean="0"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установка </a:t>
            </a:r>
            <a:r>
              <a:rPr lang="ru-RU" sz="2000" b="1" i="1" dirty="0" smtClean="0"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детских площадок у </a:t>
            </a:r>
            <a:r>
              <a:rPr lang="ru-RU" sz="2000" b="1" i="1" dirty="0" smtClean="0"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домов;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 установка спортивных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комплекса во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дворах домов;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- восстановление асфальтового покрытия внутриквартальных дорог,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тротуаров;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проложена  пешеходная дорожка вдоль проезда от рынка «Журавль» к 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ул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. Советской.</a:t>
            </a:r>
          </a:p>
          <a:p>
            <a:pPr marL="342900" indent="-342900" algn="ctr">
              <a:buFontTx/>
              <a:buChar char="-"/>
            </a:pPr>
            <a:endParaRPr lang="ru-RU" sz="2000" b="1" i="1" dirty="0"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Содержимое 4" descr="ул. Ленина, 5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83624" y="154901"/>
            <a:ext cx="3240360" cy="3302674"/>
          </a:xfrm>
        </p:spPr>
      </p:pic>
      <p:pic>
        <p:nvPicPr>
          <p:cNvPr id="5" name="Рисунок 4" descr="DSCF14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1" y="3429000"/>
            <a:ext cx="3243873" cy="309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25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16632"/>
            <a:ext cx="8858312" cy="6598516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cap="none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cap="none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cap="none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cap="none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cap="none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cap="none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cap="none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cap="none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cap="none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cap="none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cap="none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cap="none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cap="none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cap="none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-10633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Взаимодействие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с председателями Советов многоквартирных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домов</a:t>
            </a:r>
            <a:endParaRPr lang="ru-RU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07504" y="1120676"/>
            <a:ext cx="3384376" cy="34163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ТОС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 взаимодействии со специалистами 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МКУ «Центр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поддержки некоммерческих организаций и ТОС </a:t>
            </a: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г.о. Тольятти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», администрации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района  проводят 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работу по созданию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СМКД,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их сопровождению и консультированию  в  решении  вопросов капитального ремонта многоквартирных домов.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211960" y="1124744"/>
            <a:ext cx="4824536" cy="258532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ТОС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 поддержке  специалистов  администрации активно участвуют в организации общих собраний 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собственников МКД,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обеспечивают  инициативные группы жителей, председателей  Советов МКД методическим и информационным материалом  для проведения общих собраний собственников помещений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МКД.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707904" y="4221088"/>
            <a:ext cx="5328592" cy="258532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Актив ТОС, состоящий в основном из председателей Советов МКД   осуществляет    контроль   за   ходом   работ    капитального   ремонта, сроками  и условиями  их  выполнения. Оперативно оповещает администрацию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района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специалистов управления ЖКХ администрации и департамента городского  хозяйства мэрии о выявленных нарушениях, недобросовестном исполнении работ. </a:t>
            </a:r>
          </a:p>
        </p:txBody>
      </p:sp>
      <p:cxnSp>
        <p:nvCxnSpPr>
          <p:cNvPr id="18" name="Прямая со стрелкой 17"/>
          <p:cNvCxnSpPr>
            <a:endCxn id="8" idx="0"/>
          </p:cNvCxnSpPr>
          <p:nvPr/>
        </p:nvCxnSpPr>
        <p:spPr>
          <a:xfrm flipH="1">
            <a:off x="1799692" y="908720"/>
            <a:ext cx="684076" cy="211956"/>
          </a:xfrm>
          <a:prstGeom prst="straightConnector1">
            <a:avLst/>
          </a:prstGeom>
          <a:ln w="190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8" idx="3"/>
            <a:endCxn id="8" idx="3"/>
          </p:cNvCxnSpPr>
          <p:nvPr/>
        </p:nvCxnSpPr>
        <p:spPr>
          <a:xfrm>
            <a:off x="3491880" y="2828836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3707904" y="908720"/>
            <a:ext cx="504056" cy="936104"/>
          </a:xfrm>
          <a:prstGeom prst="straightConnector1">
            <a:avLst/>
          </a:prstGeom>
          <a:ln w="190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3707904" y="908720"/>
            <a:ext cx="504056" cy="3312368"/>
          </a:xfrm>
          <a:prstGeom prst="straightConnector1">
            <a:avLst/>
          </a:prstGeom>
          <a:ln w="190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714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16632"/>
            <a:ext cx="8858312" cy="65985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cap="none" dirty="0">
                <a:latin typeface="Times New Roman" pitchFamily="18" charset="0"/>
                <a:cs typeface="Times New Roman" pitchFamily="18" charset="0"/>
              </a:rPr>
              <a:t>	   </a:t>
            </a:r>
            <a:br>
              <a:rPr lang="ru-RU" sz="2200" cap="none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cap="none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cap="none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cap="none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cap="none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cap="none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cap="none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cap="none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cap="none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cap="none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cap="none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cap="none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cap="none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cap="none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cap="none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05641"/>
            <a:ext cx="903649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Взаимодействие </a:t>
            </a:r>
          </a:p>
          <a:p>
            <a:pPr algn="ctr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с администрацией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Центрального района </a:t>
            </a: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и депутатами Думы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городского округа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Тольятти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1628800"/>
            <a:ext cx="43022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инициативе администрации Центрального района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актив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ТОС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принимает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участие в организации и проведении встреч с населением района по вопросам благоустройства территорий.  Встречи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проходят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 участием депутатов Думы городского округа Тольятти,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представителями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управляющих компаний и структурных подразделений администрации. 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egorev\Desktop\деятельность ТОС\2015\презентация, доклад на совет ТОС Кутазовой\Фото к докладу Гончарова\untitled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050" y="1611552"/>
            <a:ext cx="4417082" cy="331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890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836712"/>
            <a:ext cx="5293252" cy="5878436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cap="none" dirty="0">
                <a:latin typeface="Times New Roman" pitchFamily="18" charset="0"/>
                <a:cs typeface="Times New Roman" pitchFamily="18" charset="0"/>
              </a:rPr>
              <a:t>	   </a:t>
            </a:r>
            <a:br>
              <a:rPr lang="ru-RU" sz="2200" cap="none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cap="none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cap="none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cap="none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cap="none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cap="none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cap="none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cap="none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cap="none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cap="none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cap="none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cap="none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cap="none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cap="none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cap="none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16632"/>
            <a:ext cx="453650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ходе встреч жители района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могут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получить из первых уст ответы  на  интересующие  вопросы: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-  решение  проблем  в  предоставлении  услуг  в  сфере ЖКХ;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- проведения работ капитального ремонта многоквартирных домов;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- ремонт внутриквартальных дорог, тротуаров, размещение парковочных стоянок;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- организация дорожного движения в городском округе Тольятти;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- санитарное состояния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внутри дворовых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территорий, уборка и вывоз мусора, содержание подъездов, чердаков и подвалов жилых домов, спил высохших веток и деревьев, освещение улиц и дворов;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обеспечение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необходимыми учреждениями  инфраструктуры жилых кварталов (д/сады, поликлиники, отделения почты и т.д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.).</a:t>
            </a:r>
            <a:endParaRPr lang="ru-RU" dirty="0"/>
          </a:p>
          <a:p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egorev\Desktop\деятельность ТОС\2015\презентация, доклад на совет ТОС Кутазовой\Фото к докладу Гончарова\untitled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8640"/>
            <a:ext cx="4411878" cy="308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Прямая ссылка на встроенно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411877" cy="318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725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836712"/>
            <a:ext cx="5293252" cy="5878436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cap="none" dirty="0">
                <a:latin typeface="Times New Roman" pitchFamily="18" charset="0"/>
                <a:cs typeface="Times New Roman" pitchFamily="18" charset="0"/>
              </a:rPr>
              <a:t>	   </a:t>
            </a:r>
            <a:br>
              <a:rPr lang="ru-RU" sz="2200" cap="none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cap="none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cap="none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cap="none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cap="none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cap="none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cap="none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cap="none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cap="none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cap="none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cap="none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cap="none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cap="none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cap="none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cap="none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3" y="117693"/>
            <a:ext cx="398590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культурно-массовых и иных мероприятий с населением по месту жительства:</a:t>
            </a:r>
          </a:p>
          <a:p>
            <a:pPr lvl="0"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Организация и проведение мероприятий в честь "Дня  Победы";</a:t>
            </a:r>
          </a:p>
          <a:p>
            <a:pPr lvl="0"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Организация и проведение спортивных мероприятий "Семейные старты", «Зимний мяч», «Золотая шайба»;</a:t>
            </a:r>
          </a:p>
          <a:p>
            <a:pPr lvl="0"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Организация и проведение тематических встреч общества «Ставропольчан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lvl="0"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egorev\Desktop\деятельность ТОС\2015\материал на конкурс 12.2015г\ТОС №8\IMG_8289-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907" y="116632"/>
            <a:ext cx="4847420" cy="323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gorev\Desktop\деятельность ТОС\2015\20-летие ТОС\фото и видео материал\ТОС 7 фото\Cемейные старты 2014\DSCN05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907" y="3488679"/>
            <a:ext cx="4847420" cy="325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029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836712"/>
            <a:ext cx="5293252" cy="5878436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cap="none" dirty="0">
                <a:latin typeface="Times New Roman" pitchFamily="18" charset="0"/>
                <a:cs typeface="Times New Roman" pitchFamily="18" charset="0"/>
              </a:rPr>
              <a:t>	   </a:t>
            </a:r>
            <a:br>
              <a:rPr lang="ru-RU" sz="2200" cap="none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cap="none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cap="none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cap="none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cap="none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cap="none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cap="none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cap="none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cap="none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cap="none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cap="none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cap="none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cap="none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cap="none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cap="none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3" y="117693"/>
            <a:ext cx="398590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egorev\Desktop\деятельность ТОС\2015\20-летие ТОС\фото и видео материал\ТОС 5\Мероприятия\100_07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732" y="150688"/>
            <a:ext cx="4851764" cy="363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egorev\Desktop\деятельность ТОС\2015\20-летие ТОС\фото и видео материал\ТОС 5\Мероприятия\IMG_37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76672"/>
            <a:ext cx="3888433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55976" y="393305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Организация и проведение мероприятий в "День пожилого человека";</a:t>
            </a:r>
          </a:p>
          <a:p>
            <a:pPr lvl="0"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Организация и проведение мероприятий  в "День матери";</a:t>
            </a:r>
          </a:p>
          <a:p>
            <a:pPr lvl="0"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Организация и проведение мероприятий в дни празднования  "Нового года";</a:t>
            </a:r>
          </a:p>
          <a:p>
            <a:pPr lvl="0"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Организация и проведение мероприятий в дни празднования  «Масленицы».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540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57367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cap="none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cap="none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1" cap="none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cap="none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1" cap="none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cap="none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88640"/>
            <a:ext cx="806489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деятельности ТОС №8: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улица Комсомольская, дома N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9 по 83;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улица Мира, дома N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 2 по 8, с 12 по 60А;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улица 25 лет Октября, дома N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19 по 40;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улица Родины, дома N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 2 по 14;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улица Советская, дома N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29 по 59;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улица Ставропольская, дома N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1 по 98;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улица Ступиной, дома N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8 по 87;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улица Тухачевского, дома N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29 по 98;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улица Ульянова, дома N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 2 по 24;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улица Ушакова, дома N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1 по 35;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проезд 3-й Парковый, дома N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1 по 16;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проезд 4-й Парковый, дома N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1 по 16;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проезд 5-й Парковый, дома N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1 по 16;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проезд 6-й Парковый, дома N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1 по 16;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проезд 7-й Парковый, дома N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1 по 18;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проезд 8-й Парковый, дома N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1 по 14;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проезд 9-й Парковый, дома N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1 по 12;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проезд 10-й Парковый, с 1 по 16;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проезд 11-й Парковый, дома N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1 по 12;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проезд Свободы, дома N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1 по 23;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проезд Славы, дома N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1 по 8.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местонахождения ТОС №8: 445010, г. Тольятти, ул. Мира, д.52, кв.20.</a:t>
            </a:r>
          </a:p>
          <a:p>
            <a:pPr lvl="0"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ТОС №8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Вырыпаева Светлана Васильевн</a:t>
            </a:r>
          </a:p>
          <a:p>
            <a:pPr lvl="0"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создания ТОС №8: 27 сентября 1995г.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0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858312" cy="65985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effectLst/>
              </a:rPr>
              <a:t>	   </a:t>
            </a:r>
            <a:br>
              <a:rPr lang="ru-RU" sz="2000" dirty="0">
                <a:effectLst/>
              </a:rPr>
            </a:br>
            <a: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cap="none" dirty="0">
                <a:latin typeface="Times New Roman" pitchFamily="18" charset="0"/>
                <a:cs typeface="Times New Roman" pitchFamily="18" charset="0"/>
              </a:rPr>
              <a:t>	   </a:t>
            </a:r>
            <a:br>
              <a:rPr lang="ru-RU" sz="2200" cap="none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cap="none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cap="none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cap="none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cap="none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cap="none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cap="none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cap="none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cap="none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cap="none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cap="none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cap="none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cap="none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cap="none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cap="none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335846"/>
            <a:ext cx="813690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 Опыт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работы ТОС по привлечению внебюджетных средств на осуществление своей деятельности.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Налажено взаимодействие с расположенным на территории ТОС №8 рынком «АРЕНА-С» (Журавль). Администрация рынка взяла на себя миссию помощи малообеспеченным жителям микрорайона. Указанной категории граждан с 2002г. по настоящее время выдаются  продуктовые наборы.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Выделяются места для бесплатной торговли инвалидам и малоимущим пенсионерам, организовывается продажа продукции с приусадебных и дачных участков.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 целях  оказания  содействия  ТОС№8  Центрального района  при   проведении   мероприятий  для населения по месту жительства  частные предприниматели, осуществляющие свою деятельность на территории ТОС №8,  оказывают  благотворительную  помощь.   </a:t>
            </a:r>
          </a:p>
          <a:p>
            <a:pPr algn="ctr"/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1731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858312" cy="65985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effectLst/>
              </a:rPr>
              <a:t>	   </a:t>
            </a:r>
            <a:br>
              <a:rPr lang="ru-RU" sz="2000" dirty="0">
                <a:effectLst/>
              </a:rPr>
            </a:br>
            <a: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cap="none" dirty="0">
                <a:latin typeface="Times New Roman" pitchFamily="18" charset="0"/>
                <a:cs typeface="Times New Roman" pitchFamily="18" charset="0"/>
              </a:rPr>
              <a:t>	   </a:t>
            </a:r>
            <a:br>
              <a:rPr lang="ru-RU" sz="2200" cap="none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cap="none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cap="none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cap="none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cap="none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cap="none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cap="none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cap="none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cap="none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cap="none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cap="none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cap="none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cap="none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cap="none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cap="none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335846"/>
            <a:ext cx="8136904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Территориальное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общественное самоуправление, обеспечивающее участие граждан в решении вопросов местного значения,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готово  и 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в  дальнейшем 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продолжить  работу  по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организации жителей на проведение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различных мероприятий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благоустройству внутриквартальных, придомовых территорий, проведение культурно-массовых и иных мероприятий с населением по месту жительства, информирование населения по вопросам жизнедеятельности городского округа и деятельности государственных органов, органов местного самоуправления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450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3191"/>
            <a:ext cx="892899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ноября 2015г. состоялась отчетно-выборная конференция ТОС №8 Центрального района. 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проведения конференции был избран новый председатель Совета ТОС №8 - Вырыпаева Светлана Васильевна.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ТОС №8 Центрального района было образовано в 1995 году.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протяжении 20 лет председателем Совета ТОС №8 являлась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Савкина Нина Петровна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Нина Петровна внесла значительный вклад в становление и развитие территориального общественного самоуправления. За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многолетнюю плодотворную деятельность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многочисленные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50069"/>
            <a:ext cx="5283544" cy="4093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36096" y="2060848"/>
            <a:ext cx="3600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них такие как: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Почетный знак мэра «За заслуги перед городским округом Тольятти»;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медаль «Ветеран Труда»;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присвоено звание «Женщина Самарской области»;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премия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подвижничество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Диплом Самарской Губернской Думы;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Диплом администрации Президента РФ;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Почетный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Думы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Тольятти».    </a:t>
            </a:r>
          </a:p>
          <a:p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Стоит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отметить, что Нина Петровна 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передала эстафету по управлению 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территориальным общественным 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самоуправлением, но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продолжает общественную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в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 члена Совета ТОС №8.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70864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88639"/>
            <a:ext cx="518457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Участие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ТОС в проектной деятельности.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прошедшем году был реализован краткосрочный проект, посвященный 70-летию Победы в Великой Отечественной войне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«Спасибо бабушке и деду за их великую Победу».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указанного проекта были проведены следующие мероприятия: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Собраны фото, письма, газеты об участниках Великой Отечественной войны 1941-1945гг.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переданы в городской музей «Наследие»;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Оформлен альбом о ветеранах ВОВ;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Организована выставка рисунков, посвященная ветеранам ВОВ;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Организован сбор материалов об участниках ВОВ и тружениках тыла для создания электронной книги памяти. Собранный материал передан в библиотеку им. В.Н. Татищева;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Организовано участие жителей ТОС №8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празднике «Никто не забыт, ничто не забыто», проходившем в Тольяттинском краеведческом музее;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Советом ТОС был организован и проведен конкурс чтецов, посвященный ВОВ;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6632"/>
            <a:ext cx="3312368" cy="2202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945" y="2286558"/>
            <a:ext cx="3275527" cy="217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945" y="4459456"/>
            <a:ext cx="3275527" cy="2188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457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51845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-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мая 2015г. организована закладка аллеи Победы в честь 70-летия великой Победы на территории школьного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двора;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65424"/>
            <a:ext cx="3168086" cy="475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 descr="C:\Users\egorev\Desktop\деятельность ТОС\2015\материал на конкурс 12.2015г\ТОС №8\IMG_8054-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02857"/>
            <a:ext cx="3502142" cy="525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60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260648"/>
            <a:ext cx="46805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Принято участие в поздравлении ветеранов ВОВ и вручении подарочных наборов Губернатора Самарской области;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Принято участие во вручении юбилейных медалей «70 лет Победы в Великой Отечественной войне 1941-1945 гг.»;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организован и проведен памятный митинг возле дома героя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ВОВ Носова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В.П. – командира летного экипажа, погибшего в 1945г.;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 школе №23, находящейся на территории ТОС №8 организована и проведена акция «Бессмертный полк»;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проведены «Уроки мужества» в школах района (30 уроков).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27984" y="162880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37380"/>
            <a:ext cx="3915786" cy="5872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76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нутый угол 4"/>
          <p:cNvSpPr/>
          <p:nvPr/>
        </p:nvSpPr>
        <p:spPr>
          <a:xfrm>
            <a:off x="5220072" y="435668"/>
            <a:ext cx="3881308" cy="5363569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427984" y="162880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23528" y="116632"/>
            <a:ext cx="495541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протяжении 20 лет ТОС №8 реализовало множество проектов: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 ТОС работает первичная организация ветеранов ВОВ;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большинство жителей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ТОСа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коренные жители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затопленного 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Ставрополя-на-Волге. При Тосе было создано Общество «Ставропольчан». Издана книга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Ставропольчане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к 270-летию города Тольятти – Ставрополя-на Волге», представляющая собой серию очерков, созданных на основе воспоминаний людей – очевидцев событий. Книга используется как пособие в  изучении родного края, в воспитании молодого поколения на уроках истории в школах. Готовится к изданию вторая книга;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женсовет территориального общественного самоуправления;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ансамбль «Дружба»;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клуб «Верные друзья»;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юридическая консультация на общественных началах;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дворовая команда по мини-футболу;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библиотека «Прочитал – передай другому»;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 фильм «О Ставрополе - Тольятти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 descr="C:\Users\egorev\Desktop\2015-12-16\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31620"/>
            <a:ext cx="3881308" cy="294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43081" y="369687"/>
            <a:ext cx="40271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СТАВРОПОЛЬЧАНЕ</a:t>
            </a:r>
          </a:p>
          <a:p>
            <a:pPr algn="ctr"/>
            <a:r>
              <a:rPr lang="ru-RU" dirty="0" smtClean="0"/>
              <a:t>К 270-ЛЕТИЮ ГОРОДА ТОЛЬЯТТИ </a:t>
            </a:r>
          </a:p>
          <a:p>
            <a:pPr algn="ctr"/>
            <a:r>
              <a:rPr lang="ru-RU" dirty="0" smtClean="0"/>
              <a:t>СТАВРОПОЛЯ-НА-ВОЛГЕ</a:t>
            </a:r>
          </a:p>
          <a:p>
            <a:pPr algn="ctr"/>
            <a:endParaRPr lang="ru-RU" sz="1200" dirty="0" smtClean="0"/>
          </a:p>
          <a:p>
            <a:pPr algn="ctr"/>
            <a:r>
              <a:rPr lang="ru-RU" sz="1200" dirty="0" smtClean="0"/>
              <a:t>КНИГА ПЕРВАЯ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6505029" y="5301208"/>
            <a:ext cx="1503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/>
              <a:t>ТОЛЬЯТТИ, 2007г.</a:t>
            </a:r>
          </a:p>
        </p:txBody>
      </p:sp>
    </p:spTree>
    <p:extLst>
      <p:ext uri="{BB962C8B-B14F-4D97-AF65-F5344CB8AC3E}">
        <p14:creationId xmlns:p14="http://schemas.microsoft.com/office/powerpoint/2010/main" val="378234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27984" y="162880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97346"/>
            <a:ext cx="813690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Организация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 населением, проживающим на территории.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Конференции граждан проводятся жителями ТОС не менее 1-го раза в год. По различным вопросам жизнедеятельности проводятся собрания граждан, не менее 15 собраний ежемесячно.</a:t>
            </a:r>
          </a:p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населения проводится огромное количество культурно-массовых и иных мероприятий с населением по месту жительства.</a:t>
            </a:r>
          </a:p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своей деятельности при работе с населением особое внимание уделяется оказанию помощи ветеранам ВОВ и труда. </a:t>
            </a:r>
          </a:p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работа с детьми с ограниченными возможностями, малоимущими гражданами и гражданами, обслуживаемыми на дому. В летний период актив ТОС помогает в трудоустройстве подростков. </a:t>
            </a:r>
          </a:p>
        </p:txBody>
      </p:sp>
    </p:spTree>
    <p:extLst>
      <p:ext uri="{BB962C8B-B14F-4D97-AF65-F5344CB8AC3E}">
        <p14:creationId xmlns:p14="http://schemas.microsoft.com/office/powerpoint/2010/main" val="239274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Прямая со стрелкой 36"/>
          <p:cNvCxnSpPr/>
          <p:nvPr/>
        </p:nvCxnSpPr>
        <p:spPr>
          <a:xfrm>
            <a:off x="5483191" y="764704"/>
            <a:ext cx="1389482" cy="51845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539552" y="197346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ТОС №8 с различными организациями, работающими на территории ТОС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759" y="1149269"/>
            <a:ext cx="2664296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отделом участковых уполномоченных полиции и по делам несовершеннолетних отдела полиции №24 Управления МВД России по г.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Тольятти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4509120"/>
            <a:ext cx="3024335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ГБУ Самарской области «Центр социального обслуживания граждан пожилого возраста и инвалидов Центрального района г.о. Тольятти»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56611" y="2172322"/>
            <a:ext cx="2016224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МКУ «Центр социальной помощи семье и детям городского округа Тольятти»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07048" y="3694498"/>
            <a:ext cx="320017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lvl="0"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МБУ г.о. Тольятти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«Дом молодежных организаций Шанс»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03069" y="4984927"/>
            <a:ext cx="216025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МАУ КДЦ «Буревестник»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87816" y="2170861"/>
            <a:ext cx="1548680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председателями Советов многоквартирных домов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759" y="2830382"/>
            <a:ext cx="2952323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администрацией Центрального района (территориального органа) мэрии городского округа Тольятти  и депутатами Думы городского округа Тольятти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1907704" y="764704"/>
            <a:ext cx="1800200" cy="3845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3049275" y="764704"/>
            <a:ext cx="658629" cy="20656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3131840" y="764704"/>
            <a:ext cx="576064" cy="37444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707904" y="764704"/>
            <a:ext cx="1224136" cy="2929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3707904" y="764704"/>
            <a:ext cx="900100" cy="422022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5483191" y="764704"/>
            <a:ext cx="456961" cy="3845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11" idx="0"/>
          </p:cNvCxnSpPr>
          <p:nvPr/>
        </p:nvCxnSpPr>
        <p:spPr>
          <a:xfrm>
            <a:off x="5483191" y="764704"/>
            <a:ext cx="2778965" cy="14061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5483191" y="764704"/>
            <a:ext cx="744993" cy="14076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463225" y="5949280"/>
            <a:ext cx="337609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86-ПСЧ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ФГКУ «31 отряд ФПС по Самарской области»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37789" y="1149269"/>
            <a:ext cx="2266248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Ассоциацией учащейся молодежи «Диалог»</a:t>
            </a:r>
          </a:p>
        </p:txBody>
      </p:sp>
    </p:spTree>
    <p:extLst>
      <p:ext uri="{BB962C8B-B14F-4D97-AF65-F5344CB8AC3E}">
        <p14:creationId xmlns:p14="http://schemas.microsoft.com/office/powerpoint/2010/main" val="338425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2030</TotalTime>
  <Words>1560</Words>
  <Application>Microsoft Office PowerPoint</Application>
  <PresentationFormat>Экран (4:3)</PresentationFormat>
  <Paragraphs>198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                                          </vt:lpstr>
      <vt:lpstr>       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          </vt:lpstr>
      <vt:lpstr>                   Работа ТОС по благоустройству территорий городского округа Тольятти:   1) мероприятия в рамках дней «Тольятти – чистый город»;   2) общественный  контроль  за  состоянием территории района;  3) взаимодействие с председателями Советов многоквартирных домов;  4) взаимодействие с администрацией Центрального района (территориального органа) мэрии городского округа Тольятти  и депутатами Думы городского округа Тольятти.                          </vt:lpstr>
      <vt:lpstr>                                               </vt:lpstr>
      <vt:lpstr>                                                                    </vt:lpstr>
      <vt:lpstr>                                                    </vt:lpstr>
      <vt:lpstr>                                                                   </vt:lpstr>
      <vt:lpstr>                                                                          </vt:lpstr>
      <vt:lpstr>                                                                                 </vt:lpstr>
      <vt:lpstr>                                                                                 </vt:lpstr>
      <vt:lpstr>                                                                                 </vt:lpstr>
      <vt:lpstr>                                                                                      </vt:lpstr>
      <vt:lpstr>                                                                                      </vt:lpstr>
    </vt:vector>
  </TitlesOfParts>
  <Company>Мэрия городского округа Тольятти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Кузьменков</dc:creator>
  <cp:lastModifiedBy>Елена Васильевна Егорова</cp:lastModifiedBy>
  <cp:revision>140</cp:revision>
  <dcterms:created xsi:type="dcterms:W3CDTF">2014-11-20T09:46:39Z</dcterms:created>
  <dcterms:modified xsi:type="dcterms:W3CDTF">2015-12-17T06:53:26Z</dcterms:modified>
</cp:coreProperties>
</file>