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2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64" r:id="rId3"/>
    <p:sldId id="275" r:id="rId4"/>
    <p:sldId id="273" r:id="rId5"/>
    <p:sldId id="274" r:id="rId6"/>
    <p:sldId id="262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усакова Светлана Вячеславовна" initials="РСВ" lastIdx="1" clrIdx="0">
    <p:extLst>
      <p:ext uri="{19B8F6BF-5375-455C-9EA6-DF929625EA0E}">
        <p15:presenceInfo xmlns:p15="http://schemas.microsoft.com/office/powerpoint/2012/main" userId="S-1-5-21-4268441398-292543310-1905456359-7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EFC1"/>
    <a:srgbClr val="FEDF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2023 год</a:t>
            </a:r>
          </a:p>
        </c:rich>
      </c:tx>
      <c:layout>
        <c:manualLayout>
          <c:xMode val="edge"/>
          <c:yMode val="edge"/>
          <c:x val="0.21760976329875067"/>
          <c:y val="0.34410292353989147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921071447901808E-2"/>
          <c:y val="0.34227709550947572"/>
          <c:w val="0.50150135525276485"/>
          <c:h val="0.597442100366747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explosion val="6"/>
          <c:dLbls>
            <c:dLbl>
              <c:idx val="2"/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ru-RU" sz="1200" b="1" dirty="0"/>
                      <a:t>8758 тыс. руб.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750-446F-B644-4FBD0AA8984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9377854515403932E-2"/>
                  <c:y val="0.27038135915018319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>
                        <a:solidFill>
                          <a:srgbClr val="002060"/>
                        </a:solidFill>
                      </a:rPr>
                      <a:t>Мероприятия в области соц. политики </a:t>
                    </a:r>
                  </a:p>
                  <a:p>
                    <a:r>
                      <a:rPr lang="ru-RU" sz="1100" b="1" dirty="0"/>
                      <a:t>7381 тыс. руб.</a:t>
                    </a:r>
                    <a:endParaRPr lang="ru-RU" sz="12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750-446F-B644-4FBD0AA8984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Финансовое обеспечение МКУ "ЦП общестенных инициатив"</c:v>
                </c:pt>
                <c:pt idx="1">
                  <c:v>Мероприятия в области социальной политики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750-446F-B644-4FBD0AA898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100" b="1" baseline="0"/>
            </a:pPr>
            <a:endParaRPr lang="ru-RU"/>
          </a:p>
        </c:txPr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50351235707448028"/>
          <c:y val="0.7000772891674919"/>
          <c:w val="0.25353771233395722"/>
          <c:h val="0.27067030355577637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2022 год</a:t>
            </a:r>
          </a:p>
        </c:rich>
      </c:tx>
      <c:layout>
        <c:manualLayout>
          <c:xMode val="edge"/>
          <c:yMode val="edge"/>
          <c:x val="0.15999700175763951"/>
          <c:y val="0.3541497242271874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615378009978959E-2"/>
          <c:y val="0.34227709550947588"/>
          <c:w val="0.43385277315785803"/>
          <c:h val="0.5680904117131464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explosion val="6"/>
          <c:dLbls>
            <c:dLbl>
              <c:idx val="2"/>
              <c:tx>
                <c:rich>
                  <a:bodyPr/>
                  <a:lstStyle/>
                  <a:p>
                    <a:pPr>
                      <a:defRPr sz="1100" b="1"/>
                    </a:pPr>
                    <a:r>
                      <a:rPr lang="ru-RU" sz="1100" b="1" dirty="0"/>
                      <a:t>8758 тыс. руб.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F55-470A-85A2-CF6360E9106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485661013510574E-3"/>
                  <c:y val="0.27848446511016556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>
                        <a:solidFill>
                          <a:srgbClr val="002060"/>
                        </a:solidFill>
                      </a:rPr>
                      <a:t>Мероприятия в области соц. политики </a:t>
                    </a:r>
                  </a:p>
                  <a:p>
                    <a:r>
                      <a:rPr lang="ru-RU" sz="1100" b="1" dirty="0"/>
                      <a:t> 7381 тыс. руб.</a:t>
                    </a:r>
                    <a:endParaRPr lang="ru-RU" sz="14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F55-470A-85A2-CF6360E9106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Финансовое обеспечение МКУ "ЦП общестенных инициатив"</c:v>
                </c:pt>
                <c:pt idx="1">
                  <c:v>Мероприятия в области социальной политики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F55-470A-85A2-CF6360E91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100" b="1" baseline="0"/>
            </a:pPr>
            <a:endParaRPr lang="ru-RU"/>
          </a:p>
        </c:txPr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3474006683867435"/>
          <c:y val="0.6932808593262979"/>
          <c:w val="0.25353771233395722"/>
          <c:h val="0.27067030355577637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F5176-F4C0-4BC5-B97F-3DA4B1E753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EC28DC-7D97-496A-A22A-21CA0AE5501A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Главный распорядитель бюджетных средств </a:t>
          </a:r>
        </a:p>
        <a:p>
          <a:pPr algn="ctr" rtl="0"/>
          <a:r>
            <a:rPr lang="ru-RU" sz="24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Управление взаимодействия с общественностью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B3C89CA-A90A-4A32-BEBF-01185DF2C8E0}" type="parTrans" cxnId="{7CAE3618-1BBF-46C7-804F-BB10611A7B0B}">
      <dgm:prSet/>
      <dgm:spPr/>
      <dgm:t>
        <a:bodyPr/>
        <a:lstStyle/>
        <a:p>
          <a:endParaRPr lang="ru-RU"/>
        </a:p>
      </dgm:t>
    </dgm:pt>
    <dgm:pt modelId="{F0451CA9-3A2D-43E2-9414-0C96D891CAC3}" type="sibTrans" cxnId="{7CAE3618-1BBF-46C7-804F-BB10611A7B0B}">
      <dgm:prSet/>
      <dgm:spPr/>
      <dgm:t>
        <a:bodyPr/>
        <a:lstStyle/>
        <a:p>
          <a:endParaRPr lang="ru-RU"/>
        </a:p>
      </dgm:t>
    </dgm:pt>
    <dgm:pt modelId="{C801D035-6DBE-40AC-B684-6EB911727292}" type="pres">
      <dgm:prSet presAssocID="{B30F5176-F4C0-4BC5-B97F-3DA4B1E753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E160F2-54C6-4B89-9F16-7ABEB9BC7485}" type="pres">
      <dgm:prSet presAssocID="{C1EC28DC-7D97-496A-A22A-21CA0AE5501A}" presName="parentText" presStyleLbl="node1" presStyleIdx="0" presStyleCnt="1" custLinFactNeighborX="-877" custLinFactNeighborY="-174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ABC73F-546C-48CD-869A-93D1C789CCD5}" type="presOf" srcId="{C1EC28DC-7D97-496A-A22A-21CA0AE5501A}" destId="{6BE160F2-54C6-4B89-9F16-7ABEB9BC7485}" srcOrd="0" destOrd="0" presId="urn:microsoft.com/office/officeart/2005/8/layout/vList2"/>
    <dgm:cxn modelId="{7CA939CB-4D8C-4682-8676-82E0064E06CD}" type="presOf" srcId="{B30F5176-F4C0-4BC5-B97F-3DA4B1E75308}" destId="{C801D035-6DBE-40AC-B684-6EB911727292}" srcOrd="0" destOrd="0" presId="urn:microsoft.com/office/officeart/2005/8/layout/vList2"/>
    <dgm:cxn modelId="{7CAE3618-1BBF-46C7-804F-BB10611A7B0B}" srcId="{B30F5176-F4C0-4BC5-B97F-3DA4B1E75308}" destId="{C1EC28DC-7D97-496A-A22A-21CA0AE5501A}" srcOrd="0" destOrd="0" parTransId="{8B3C89CA-A90A-4A32-BEBF-01185DF2C8E0}" sibTransId="{F0451CA9-3A2D-43E2-9414-0C96D891CAC3}"/>
    <dgm:cxn modelId="{12B93D4A-C00B-4128-ABDB-CA38B123B69E}" type="presParOf" srcId="{C801D035-6DBE-40AC-B684-6EB911727292}" destId="{6BE160F2-54C6-4B89-9F16-7ABEB9BC74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200" b="1" i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2. По мероприятиям на другие вопросы в области социальной политики – 7 381 тыс. руб., в том числе:</a:t>
          </a:r>
          <a:endParaRPr lang="ru-RU" sz="22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256410" custLinFactNeighborX="401" custLinFactNeighborY="-322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B28F19-4A3B-493B-BF53-C7D73E88D7A1}" type="presOf" srcId="{E0FD5708-19D8-4931-BE1C-B617C296D83A}" destId="{E1D29FA3-7BCC-406D-B6DE-67B405CFD70D}" srcOrd="0" destOrd="0" presId="urn:microsoft.com/office/officeart/2005/8/layout/vList2"/>
    <dgm:cxn modelId="{468C7FD7-1A80-4311-8A86-395F86555093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62496B3-5EA9-4441-A566-9E2DE25DDB08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rtl="0"/>
          <a:r>
            <a:rPr lang="ru-RU" sz="2200" b="1" i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2021 год и плановый период 2022 и 2023 годов</a:t>
          </a:r>
          <a:endParaRPr lang="ru-RU" sz="22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A4389E-7046-49EB-84AB-514E1C36A2F4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765FEAEE-3F3A-4553-8317-CAFD4995BC20}" type="presOf" srcId="{DD926C39-9DE0-417A-BB53-70DAA2196028}" destId="{20D447C8-94D3-41F6-B3CA-878697E472D4}" srcOrd="0" destOrd="0" presId="urn:microsoft.com/office/officeart/2005/8/layout/vList2"/>
    <dgm:cxn modelId="{F637F1F0-E13D-4F19-825F-BCF53BD8AAC3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>
            <a:spcAft>
              <a:spcPts val="0"/>
            </a:spcAft>
          </a:pPr>
          <a:r>
            <a:rPr lang="ru-RU" sz="2400" b="1" i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 2022 и 2023 годы управлению взаимодействия с общественностью, исходя из уровня доходов, запланированы ассигнования в сумме по </a:t>
          </a:r>
        </a:p>
        <a:p>
          <a:pPr rtl="0">
            <a:spcAft>
              <a:spcPts val="0"/>
            </a:spcAft>
          </a:pPr>
          <a:r>
            <a:rPr lang="ru-RU" sz="2400" b="1" i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16 139 тыс. руб. соответственно.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8491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1E4DC6-8770-44E6-ACE5-25F9EFB58A49}" type="presOf" srcId="{E0FD5708-19D8-4931-BE1C-B617C296D83A}" destId="{E1D29FA3-7BCC-406D-B6DE-67B405CFD70D}" srcOrd="0" destOrd="0" presId="urn:microsoft.com/office/officeart/2005/8/layout/vList2"/>
    <dgm:cxn modelId="{AE4F7F49-F202-4E99-A2DE-9EA22625D02C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554F6F28-B080-44A0-8913-DD33082CFC83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2021 год и плановый период 2022 и 2023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840860-A95F-4E6C-AAA8-424737499489}" type="presOf" srcId="{E0FD5708-19D8-4931-BE1C-B617C296D83A}" destId="{E1D29FA3-7BCC-406D-B6DE-67B405CFD70D}" srcOrd="0" destOrd="0" presId="urn:microsoft.com/office/officeart/2005/8/layout/vList2"/>
    <dgm:cxn modelId="{EBEFEF16-B03A-46A5-B03F-93F1DA5D72D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70F80CF3-B1C9-4904-8A1B-FD18DC56E4A0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6DFE070-0E13-4FF8-BB89-1C3B8DA6E2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68EB91-EE35-414B-9853-0B972FE9C2CB}">
      <dgm:prSet custT="1"/>
      <dgm:spPr>
        <a:solidFill>
          <a:schemeClr val="bg2"/>
        </a:solidFill>
      </dgm:spPr>
      <dgm:t>
        <a:bodyPr/>
        <a:lstStyle/>
        <a:p>
          <a:pPr algn="ctr" rtl="0"/>
          <a:r>
            <a: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СПАСИБО ЗА ВНИМАНИЕ!</a:t>
          </a:r>
          <a:endParaRPr lang="ru-RU" sz="3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A4CAA2D-D5CE-4777-8B42-8B5CCE8E048E}" type="parTrans" cxnId="{BBA41AF7-6A5D-4460-A494-1AAB393E6391}">
      <dgm:prSet/>
      <dgm:spPr/>
      <dgm:t>
        <a:bodyPr/>
        <a:lstStyle/>
        <a:p>
          <a:endParaRPr lang="ru-RU"/>
        </a:p>
      </dgm:t>
    </dgm:pt>
    <dgm:pt modelId="{645419F2-960F-4B9B-B08F-17018FD20CA3}" type="sibTrans" cxnId="{BBA41AF7-6A5D-4460-A494-1AAB393E6391}">
      <dgm:prSet/>
      <dgm:spPr/>
      <dgm:t>
        <a:bodyPr/>
        <a:lstStyle/>
        <a:p>
          <a:endParaRPr lang="ru-RU"/>
        </a:p>
      </dgm:t>
    </dgm:pt>
    <dgm:pt modelId="{1EE2D84A-7A3D-42D1-89EA-D03DC9771811}" type="pres">
      <dgm:prSet presAssocID="{06DFE070-0E13-4FF8-BB89-1C3B8DA6E2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52A767-5CC4-4BF2-8941-019590B43E88}" type="pres">
      <dgm:prSet presAssocID="{5668EB91-EE35-414B-9853-0B972FE9C2CB}" presName="parentText" presStyleLbl="node1" presStyleIdx="0" presStyleCnt="1" custLinFactNeighborX="1750" custLinFactNeighborY="-653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A41AF7-6A5D-4460-A494-1AAB393E6391}" srcId="{06DFE070-0E13-4FF8-BB89-1C3B8DA6E2EF}" destId="{5668EB91-EE35-414B-9853-0B972FE9C2CB}" srcOrd="0" destOrd="0" parTransId="{7A4CAA2D-D5CE-4777-8B42-8B5CCE8E048E}" sibTransId="{645419F2-960F-4B9B-B08F-17018FD20CA3}"/>
    <dgm:cxn modelId="{0120EAB5-9F2F-4F03-B4BF-7496CEE61351}" type="presOf" srcId="{5668EB91-EE35-414B-9853-0B972FE9C2CB}" destId="{2552A767-5CC4-4BF2-8941-019590B43E88}" srcOrd="0" destOrd="0" presId="urn:microsoft.com/office/officeart/2005/8/layout/vList2"/>
    <dgm:cxn modelId="{FF4349E4-3B20-43BC-AEEB-D3E25852BB1C}" type="presOf" srcId="{06DFE070-0E13-4FF8-BB89-1C3B8DA6E2EF}" destId="{1EE2D84A-7A3D-42D1-89EA-D03DC9771811}" srcOrd="0" destOrd="0" presId="urn:microsoft.com/office/officeart/2005/8/layout/vList2"/>
    <dgm:cxn modelId="{B54327B4-7028-49FE-B4AB-10AEE364BB49}" type="presParOf" srcId="{1EE2D84A-7A3D-42D1-89EA-D03DC9771811}" destId="{2552A767-5CC4-4BF2-8941-019590B43E8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511FD-0C9F-4A66-8CFB-0AC3ED03D9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262AA6-05C3-4AB6-9966-F808FBAF30F4}">
      <dgm:prSet custT="1"/>
      <dgm:spPr>
        <a:solidFill>
          <a:srgbClr val="FFCC00"/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3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Общественные обсуждения по проекту бюджета городского округа Тольятти 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3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 2021 год и плановый период 2022 и 2023гг.</a:t>
          </a:r>
        </a:p>
      </dgm:t>
    </dgm:pt>
    <dgm:pt modelId="{F74B55C4-DDBF-4A59-9FA6-1E73EE3FEED8}" type="parTrans" cxnId="{CDF2C03D-F75E-4FB7-8ABB-C073DB5C00EB}">
      <dgm:prSet/>
      <dgm:spPr/>
      <dgm:t>
        <a:bodyPr/>
        <a:lstStyle/>
        <a:p>
          <a:endParaRPr lang="ru-RU"/>
        </a:p>
      </dgm:t>
    </dgm:pt>
    <dgm:pt modelId="{6698EF95-125C-4459-92B1-4AD593EA8D14}" type="sibTrans" cxnId="{CDF2C03D-F75E-4FB7-8ABB-C073DB5C00EB}">
      <dgm:prSet/>
      <dgm:spPr/>
      <dgm:t>
        <a:bodyPr/>
        <a:lstStyle/>
        <a:p>
          <a:endParaRPr lang="ru-RU"/>
        </a:p>
      </dgm:t>
    </dgm:pt>
    <dgm:pt modelId="{F628B712-C122-4E34-9E1B-D038A35B6B2B}" type="pres">
      <dgm:prSet presAssocID="{CCE511FD-0C9F-4A66-8CFB-0AC3ED03D9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38F754-83F6-4933-A13B-C1D1DFFEA5D6}" type="pres">
      <dgm:prSet presAssocID="{68262AA6-05C3-4AB6-9966-F808FBAF30F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023668-23D2-448D-BB99-E2CDB4D7F966}" type="presOf" srcId="{CCE511FD-0C9F-4A66-8CFB-0AC3ED03D99F}" destId="{F628B712-C122-4E34-9E1B-D038A35B6B2B}" srcOrd="0" destOrd="0" presId="urn:microsoft.com/office/officeart/2005/8/layout/vList2"/>
    <dgm:cxn modelId="{3B9633A3-A045-4DEF-8B49-AB9EEEE785FF}" type="presOf" srcId="{68262AA6-05C3-4AB6-9966-F808FBAF30F4}" destId="{8E38F754-83F6-4933-A13B-C1D1DFFEA5D6}" srcOrd="0" destOrd="0" presId="urn:microsoft.com/office/officeart/2005/8/layout/vList2"/>
    <dgm:cxn modelId="{CDF2C03D-F75E-4FB7-8ABB-C073DB5C00EB}" srcId="{CCE511FD-0C9F-4A66-8CFB-0AC3ED03D99F}" destId="{68262AA6-05C3-4AB6-9966-F808FBAF30F4}" srcOrd="0" destOrd="0" parTransId="{F74B55C4-DDBF-4A59-9FA6-1E73EE3FEED8}" sibTransId="{6698EF95-125C-4459-92B1-4AD593EA8D14}"/>
    <dgm:cxn modelId="{C56B7DFC-9265-4A62-A61E-32FFF5E0EA0C}" type="presParOf" srcId="{F628B712-C122-4E34-9E1B-D038A35B6B2B}" destId="{8E38F754-83F6-4933-A13B-C1D1DFFEA5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2400" b="1" i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2021 год 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2400" b="1" i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и плановый период 2022 и 2023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110262-763E-4C9F-9D1F-9427F4A7438B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DC50569-0AC5-44C0-B40C-971938E1F5C9}" type="presOf" srcId="{E0FD5708-19D8-4931-BE1C-B617C296D83A}" destId="{E1D29FA3-7BCC-406D-B6DE-67B405CFD70D}" srcOrd="0" destOrd="0" presId="urn:microsoft.com/office/officeart/2005/8/layout/vList2"/>
    <dgm:cxn modelId="{32C92EC9-BE5A-4DE6-8FE0-8FC8459C588C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>
            <a:spcAft>
              <a:spcPts val="0"/>
            </a:spcAft>
          </a:pPr>
          <a:r>
            <a: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Предельные объемы бюджетных ассигнований в рамках реализации мероприятий муниципальной программы  «Поддержка социально ориентированных некоммерческих организаций, </a:t>
          </a:r>
          <a:r>
            <a:rPr lang="ru-RU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содействие</a:t>
          </a:r>
          <a:r>
            <a: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развитию некоммерческих организаций, территориального общественного самоуправления и общественных инициатив в городском округе Тольятти на 2021-2027 годы» на 2021 год – </a:t>
          </a:r>
        </a:p>
        <a:p>
          <a:pPr algn="ctr" rtl="0">
            <a:spcAft>
              <a:spcPts val="0"/>
            </a:spcAft>
          </a:pPr>
          <a:r>
            <a: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16 139 тыс. рублей</a:t>
          </a: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801932" custLinFactY="-35474" custLinFactNeighborX="94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975D79-1EA2-4C12-8261-BFA4DA6447C8}" type="presOf" srcId="{E0FD5708-19D8-4931-BE1C-B617C296D83A}" destId="{E1D29FA3-7BCC-406D-B6DE-67B405CFD70D}" srcOrd="0" destOrd="0" presId="urn:microsoft.com/office/officeart/2005/8/layout/vList2"/>
    <dgm:cxn modelId="{2A4E69C5-00C7-4523-8653-4B3A804271E3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C9C73ED4-9269-4CA6-A293-58276266E10D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8F6225-17F4-4C05-932B-483FED34CA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31E93E-BD1F-4A2B-BC4D-6FAA13F1E9FF}">
      <dgm:prSet phldrT="[Текст]" custT="1"/>
      <dgm:spPr>
        <a:solidFill>
          <a:schemeClr val="bg2"/>
        </a:solidFill>
      </dgm:spPr>
      <dgm:t>
        <a:bodyPr/>
        <a:lstStyle/>
        <a:p>
          <a:pPr algn="ctr"/>
          <a:r>
            <a:rPr lang="ru-RU" sz="2400" b="1" dirty="0">
              <a:solidFill>
                <a:srgbClr val="0070C0"/>
              </a:solidFill>
              <a:latin typeface="Times New Roman" pitchFamily="18" charset="0"/>
              <a:ea typeface="+mn-ea"/>
              <a:cs typeface="Times New Roman" pitchFamily="18" charset="0"/>
            </a:rPr>
            <a:t>в том числе: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BA386D2-0B53-44BA-899E-6303B9CEF901}" type="parTrans" cxnId="{BE98BB00-6B7C-4F6C-83DB-DB0446511AD0}">
      <dgm:prSet/>
      <dgm:spPr/>
      <dgm:t>
        <a:bodyPr/>
        <a:lstStyle/>
        <a:p>
          <a:endParaRPr lang="ru-RU"/>
        </a:p>
      </dgm:t>
    </dgm:pt>
    <dgm:pt modelId="{C11384D2-5B77-4F20-B2CC-104EBA52E216}" type="sibTrans" cxnId="{BE98BB00-6B7C-4F6C-83DB-DB0446511AD0}">
      <dgm:prSet/>
      <dgm:spPr/>
      <dgm:t>
        <a:bodyPr/>
        <a:lstStyle/>
        <a:p>
          <a:endParaRPr lang="ru-RU"/>
        </a:p>
      </dgm:t>
    </dgm:pt>
    <dgm:pt modelId="{CA354ED2-492F-47F6-8552-E524330E1FE3}">
      <dgm:prSet phldrT="[Текст]" custT="1"/>
      <dgm:spPr/>
      <dgm:t>
        <a:bodyPr/>
        <a:lstStyle/>
        <a:p>
          <a:endParaRPr lang="ru-RU" sz="20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B7AFEB7-D191-4420-B5E0-787A76F4DE6F}" type="parTrans" cxnId="{7D55D9BE-B29B-4508-87AC-45F13B668AD6}">
      <dgm:prSet/>
      <dgm:spPr/>
      <dgm:t>
        <a:bodyPr/>
        <a:lstStyle/>
        <a:p>
          <a:endParaRPr lang="ru-RU"/>
        </a:p>
      </dgm:t>
    </dgm:pt>
    <dgm:pt modelId="{7CD01611-1761-4DCE-BA5E-F91DDF3F6A98}" type="sibTrans" cxnId="{7D55D9BE-B29B-4508-87AC-45F13B668AD6}">
      <dgm:prSet/>
      <dgm:spPr/>
      <dgm:t>
        <a:bodyPr/>
        <a:lstStyle/>
        <a:p>
          <a:endParaRPr lang="ru-RU"/>
        </a:p>
      </dgm:t>
    </dgm:pt>
    <dgm:pt modelId="{5BA73E24-FBDE-40A0-A54D-1F6D9F0FCDA3}" type="pres">
      <dgm:prSet presAssocID="{798F6225-17F4-4C05-932B-483FED34CA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5B9F6-1A3A-4EAF-982E-001F42DD1453}" type="pres">
      <dgm:prSet presAssocID="{DF31E93E-BD1F-4A2B-BC4D-6FAA13F1E9FF}" presName="parentText" presStyleLbl="node1" presStyleIdx="0" presStyleCnt="1" custScaleX="96117" custScaleY="46621" custLinFactY="7703" custLinFactNeighborX="194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F161C2-2161-420F-86FB-F510AD3406B7}" type="pres">
      <dgm:prSet presAssocID="{DF31E93E-BD1F-4A2B-BC4D-6FAA13F1E9FF}" presName="childText" presStyleLbl="revTx" presStyleIdx="0" presStyleCnt="1" custScaleY="151125" custLinFactNeighborY="7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2DB65C-737E-4D30-9721-945CC448ADF1}" type="presOf" srcId="{798F6225-17F4-4C05-932B-483FED34CAB9}" destId="{5BA73E24-FBDE-40A0-A54D-1F6D9F0FCDA3}" srcOrd="0" destOrd="0" presId="urn:microsoft.com/office/officeart/2005/8/layout/vList2"/>
    <dgm:cxn modelId="{8BBE91D9-22CF-4F9F-888E-BC7A6757677E}" type="presOf" srcId="{CA354ED2-492F-47F6-8552-E524330E1FE3}" destId="{1FF161C2-2161-420F-86FB-F510AD3406B7}" srcOrd="0" destOrd="0" presId="urn:microsoft.com/office/officeart/2005/8/layout/vList2"/>
    <dgm:cxn modelId="{7D55D9BE-B29B-4508-87AC-45F13B668AD6}" srcId="{DF31E93E-BD1F-4A2B-BC4D-6FAA13F1E9FF}" destId="{CA354ED2-492F-47F6-8552-E524330E1FE3}" srcOrd="0" destOrd="0" parTransId="{FB7AFEB7-D191-4420-B5E0-787A76F4DE6F}" sibTransId="{7CD01611-1761-4DCE-BA5E-F91DDF3F6A98}"/>
    <dgm:cxn modelId="{BE98BB00-6B7C-4F6C-83DB-DB0446511AD0}" srcId="{798F6225-17F4-4C05-932B-483FED34CAB9}" destId="{DF31E93E-BD1F-4A2B-BC4D-6FAA13F1E9FF}" srcOrd="0" destOrd="0" parTransId="{8BA386D2-0B53-44BA-899E-6303B9CEF901}" sibTransId="{C11384D2-5B77-4F20-B2CC-104EBA52E216}"/>
    <dgm:cxn modelId="{8F23AB3B-643C-41F4-971F-389DDB92D32E}" type="presOf" srcId="{DF31E93E-BD1F-4A2B-BC4D-6FAA13F1E9FF}" destId="{3AB5B9F6-1A3A-4EAF-982E-001F42DD1453}" srcOrd="0" destOrd="0" presId="urn:microsoft.com/office/officeart/2005/8/layout/vList2"/>
    <dgm:cxn modelId="{BBEBD7E4-22E0-4FBE-A02D-734DA7F5AF92}" type="presParOf" srcId="{5BA73E24-FBDE-40A0-A54D-1F6D9F0FCDA3}" destId="{3AB5B9F6-1A3A-4EAF-982E-001F42DD1453}" srcOrd="0" destOrd="0" presId="urn:microsoft.com/office/officeart/2005/8/layout/vList2"/>
    <dgm:cxn modelId="{B2FBB9EB-9603-40BD-AD34-47EC62E6DC3C}" type="presParOf" srcId="{5BA73E24-FBDE-40A0-A54D-1F6D9F0FCDA3}" destId="{1FF161C2-2161-420F-86FB-F510AD3406B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>
            <a:spcAft>
              <a:spcPts val="0"/>
            </a:spcAft>
          </a:pPr>
          <a:r>
            <a: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 Финансовое обеспечение МКУ «Центр поддержки общественных инициатив» - </a:t>
          </a:r>
        </a:p>
        <a:p>
          <a:pPr algn="ctr" rtl="0">
            <a:spcAft>
              <a:spcPts val="0"/>
            </a:spcAft>
          </a:pPr>
          <a:r>
            <a: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8 758 тыс. руб.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Y="-623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E7069B-B270-4D24-986D-28227607CE1A}" type="presOf" srcId="{E0FD5708-19D8-4931-BE1C-B617C296D83A}" destId="{E1D29FA3-7BCC-406D-B6DE-67B405CFD70D}" srcOrd="0" destOrd="0" presId="urn:microsoft.com/office/officeart/2005/8/layout/vList2"/>
    <dgm:cxn modelId="{055889CA-2CBA-4468-BE71-CEDE955E688C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181EDB5-8691-4DE0-9EAC-CCFFC95DA743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2020 год и плановый период 2021 и 2022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2A34FC-D896-4167-85AD-43C81378B4CC}" type="presOf" srcId="{E0FD5708-19D8-4931-BE1C-B617C296D83A}" destId="{E1D29FA3-7BCC-406D-B6DE-67B405CFD70D}" srcOrd="0" destOrd="0" presId="urn:microsoft.com/office/officeart/2005/8/layout/vList2"/>
    <dgm:cxn modelId="{45CDAB04-02E0-4D05-8470-6FB9C6B03E03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89FCA916-DB2F-47CD-BD23-E4A276101650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l" rtl="0">
            <a:spcAft>
              <a:spcPts val="0"/>
            </a:spcAft>
          </a:pPr>
          <a:r>
            <a: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1.1. Расходы на содержание МКУ «Центр поддержки общественных инициатив»                    -     6 214 тыс. руб.</a:t>
          </a:r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X="89821" custScaleY="138196" custLinFactY="-36305" custLinFactNeighborX="-183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A50277-9C4D-47F9-8836-EFA9E2476DC1}" type="presOf" srcId="{DD926C39-9DE0-417A-BB53-70DAA2196028}" destId="{20D447C8-94D3-41F6-B3CA-878697E472D4}" srcOrd="0" destOrd="0" presId="urn:microsoft.com/office/officeart/2005/8/layout/vList2"/>
    <dgm:cxn modelId="{EFEBA15D-E7F2-472C-ABE7-49F20E68FBBB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1FAC138-9EFC-49EF-B625-AB4DF6489848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>
            <a:spcAft>
              <a:spcPts val="0"/>
            </a:spcAft>
          </a:pPr>
          <a:r>
            <a: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1.2. Содержание помещений ТОС (58 помещений) – 2 544 тыс. руб.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Ang="0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73D535-9832-4072-BFDE-2F2EDB344CF5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8FAFC370-016D-481B-950F-2E010A274403}" type="presOf" srcId="{E0FD5708-19D8-4931-BE1C-B617C296D83A}" destId="{E1D29FA3-7BCC-406D-B6DE-67B405CFD70D}" srcOrd="0" destOrd="0" presId="urn:microsoft.com/office/officeart/2005/8/layout/vList2"/>
    <dgm:cxn modelId="{0EDBE0B2-E084-41F9-8519-FC9079C1DB51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160F2-54C6-4B89-9F16-7ABEB9BC7485}">
      <dsp:nvSpPr>
        <dsp:cNvPr id="0" name=""/>
        <dsp:cNvSpPr/>
      </dsp:nvSpPr>
      <dsp:spPr>
        <a:xfrm>
          <a:off x="0" y="0"/>
          <a:ext cx="8208912" cy="1406924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Главный распорядитель бюджетных средств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Управление взаимодействия с общественностью администрации городского округа Тольятти</a:t>
          </a:r>
          <a:endParaRPr lang="ru-RU" sz="24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8680" y="68680"/>
        <a:ext cx="8071552" cy="126956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8F754-83F6-4933-A13B-C1D1DFFEA5D6}">
      <dsp:nvSpPr>
        <dsp:cNvPr id="0" name=""/>
        <dsp:cNvSpPr/>
      </dsp:nvSpPr>
      <dsp:spPr>
        <a:xfrm>
          <a:off x="0" y="512589"/>
          <a:ext cx="8584505" cy="1711125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Общественные обсуждения по проекту бюджета городского округа Тольятти </a:t>
          </a:r>
        </a:p>
        <a:p>
          <a:pPr lvl="0" algn="ctr" defTabSz="13335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 2021 год и плановый период 2022 и 2023гг.</a:t>
          </a:r>
        </a:p>
      </dsp:txBody>
      <dsp:txXfrm>
        <a:off x="83530" y="596119"/>
        <a:ext cx="8417445" cy="15440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569BC-1B73-4FBF-8D14-7A32A3262A0F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41CD9-1AE9-4B6E-9C15-BE63FE3B1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47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041CD9-1AE9-4B6E-9C15-BE63FE3B1BE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92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18" Type="http://schemas.microsoft.com/office/2007/relationships/diagramDrawing" Target="../diagrams/drawing5.xml"/><Relationship Id="rId3" Type="http://schemas.openxmlformats.org/officeDocument/2006/relationships/image" Target="../media/image1.png"/><Relationship Id="rId21" Type="http://schemas.openxmlformats.org/officeDocument/2006/relationships/diagramQuickStyle" Target="../diagrams/quickStyle6.xml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17" Type="http://schemas.openxmlformats.org/officeDocument/2006/relationships/diagramColors" Target="../diagrams/colors5.xml"/><Relationship Id="rId2" Type="http://schemas.openxmlformats.org/officeDocument/2006/relationships/slideLayout" Target="../slideLayouts/slideLayout6.xml"/><Relationship Id="rId16" Type="http://schemas.openxmlformats.org/officeDocument/2006/relationships/diagramQuickStyle" Target="../diagrams/quickStyle5.xml"/><Relationship Id="rId20" Type="http://schemas.openxmlformats.org/officeDocument/2006/relationships/diagramLayout" Target="../diagrams/layout6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5" Type="http://schemas.openxmlformats.org/officeDocument/2006/relationships/diagramLayout" Target="../diagrams/layout5.xml"/><Relationship Id="rId23" Type="http://schemas.microsoft.com/office/2007/relationships/diagramDrawing" Target="../diagrams/drawing6.xml"/><Relationship Id="rId10" Type="http://schemas.openxmlformats.org/officeDocument/2006/relationships/diagramLayout" Target="../diagrams/layout4.xml"/><Relationship Id="rId19" Type="http://schemas.openxmlformats.org/officeDocument/2006/relationships/diagramData" Target="../diagrams/data6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Relationship Id="rId14" Type="http://schemas.openxmlformats.org/officeDocument/2006/relationships/diagramData" Target="../diagrams/data5.xml"/><Relationship Id="rId22" Type="http://schemas.openxmlformats.org/officeDocument/2006/relationships/diagramColors" Target="../diagrams/colors6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18" Type="http://schemas.microsoft.com/office/2007/relationships/diagramDrawing" Target="../diagrams/drawing9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17" Type="http://schemas.openxmlformats.org/officeDocument/2006/relationships/diagramColors" Target="../diagrams/colors9.xml"/><Relationship Id="rId2" Type="http://schemas.openxmlformats.org/officeDocument/2006/relationships/slideLayout" Target="../slideLayouts/slideLayout6.xml"/><Relationship Id="rId16" Type="http://schemas.openxmlformats.org/officeDocument/2006/relationships/diagramQuickStyle" Target="../diagrams/quickStyle9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5" Type="http://schemas.openxmlformats.org/officeDocument/2006/relationships/diagramLayout" Target="../diagrams/layout9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Relationship Id="rId14" Type="http://schemas.openxmlformats.org/officeDocument/2006/relationships/diagramData" Target="../diagrams/data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13" Type="http://schemas.microsoft.com/office/2007/relationships/diagramDrawing" Target="../diagrams/drawing1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2.xml"/><Relationship Id="rId12" Type="http://schemas.openxmlformats.org/officeDocument/2006/relationships/diagramColors" Target="../diagrams/colors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2.xml"/><Relationship Id="rId11" Type="http://schemas.openxmlformats.org/officeDocument/2006/relationships/diagramQuickStyle" Target="../diagrams/quickStyle13.xml"/><Relationship Id="rId5" Type="http://schemas.openxmlformats.org/officeDocument/2006/relationships/diagramLayout" Target="../diagrams/layout12.xml"/><Relationship Id="rId15" Type="http://schemas.openxmlformats.org/officeDocument/2006/relationships/chart" Target="../charts/chart2.xml"/><Relationship Id="rId10" Type="http://schemas.openxmlformats.org/officeDocument/2006/relationships/diagramLayout" Target="../diagrams/layout13.xml"/><Relationship Id="rId4" Type="http://schemas.openxmlformats.org/officeDocument/2006/relationships/diagramData" Target="../diagrams/data12.xml"/><Relationship Id="rId9" Type="http://schemas.openxmlformats.org/officeDocument/2006/relationships/diagramData" Target="../diagrams/data13.xml"/><Relationship Id="rId1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1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22894179"/>
              </p:ext>
            </p:extLst>
          </p:nvPr>
        </p:nvGraphicFramePr>
        <p:xfrm>
          <a:off x="539552" y="4437112"/>
          <a:ext cx="8208912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29330138"/>
              </p:ext>
            </p:extLst>
          </p:nvPr>
        </p:nvGraphicFramePr>
        <p:xfrm>
          <a:off x="279747" y="1556792"/>
          <a:ext cx="8584505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23928" y="188640"/>
            <a:ext cx="12961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46982699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39040920"/>
              </p:ext>
            </p:extLst>
          </p:nvPr>
        </p:nvGraphicFramePr>
        <p:xfrm>
          <a:off x="1259632" y="1412776"/>
          <a:ext cx="7632848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043572221"/>
              </p:ext>
            </p:extLst>
          </p:nvPr>
        </p:nvGraphicFramePr>
        <p:xfrm>
          <a:off x="2483768" y="2780928"/>
          <a:ext cx="5472608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069159552"/>
              </p:ext>
            </p:extLst>
          </p:nvPr>
        </p:nvGraphicFramePr>
        <p:xfrm>
          <a:off x="1403648" y="5229200"/>
          <a:ext cx="7200800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</p:spTree>
    <p:extLst>
      <p:ext uri="{BB962C8B-B14F-4D97-AF65-F5344CB8AC3E}">
        <p14:creationId xmlns:p14="http://schemas.microsoft.com/office/powerpoint/2010/main" val="280272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6467908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961187423"/>
              </p:ext>
            </p:extLst>
          </p:nvPr>
        </p:nvGraphicFramePr>
        <p:xfrm>
          <a:off x="1007604" y="1700808"/>
          <a:ext cx="7632848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495269094"/>
              </p:ext>
            </p:extLst>
          </p:nvPr>
        </p:nvGraphicFramePr>
        <p:xfrm>
          <a:off x="1331640" y="4005064"/>
          <a:ext cx="7272808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280272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Скругленный прямоугольник 30"/>
          <p:cNvSpPr/>
          <p:nvPr/>
        </p:nvSpPr>
        <p:spPr>
          <a:xfrm>
            <a:off x="655371" y="6347864"/>
            <a:ext cx="7833249" cy="510136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Скругленный прямоугольник 29"/>
          <p:cNvSpPr/>
          <p:nvPr/>
        </p:nvSpPr>
        <p:spPr>
          <a:xfrm rot="10800000" flipV="1">
            <a:off x="295695" y="5852221"/>
            <a:ext cx="8596776" cy="1005779"/>
          </a:xfrm>
          <a:prstGeom prst="roundRect">
            <a:avLst>
              <a:gd name="adj" fmla="val 1302"/>
            </a:avLst>
          </a:prstGeom>
          <a:solidFill>
            <a:schemeClr val="bg2"/>
          </a:solidFill>
          <a:ln/>
          <a:effectLst>
            <a:reflection blurRad="6350" stA="52000" endA="300" endPos="35000" dir="5400000" sy="-100000" algn="bl" rotWithShape="0"/>
            <a:softEdge rad="3175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-субсидии некоммерческим организациям, не являющимся государственными (муниципальными) учреждениями, на оказание содействия в осуществлении и развитии общественного самоуправления – 4 310 тыс. руб.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616060" y="2217925"/>
            <a:ext cx="8106219" cy="608432"/>
            <a:chOff x="243280" y="1735207"/>
            <a:chExt cx="7341558" cy="596283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456010" y="1735207"/>
              <a:ext cx="7128828" cy="400482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243280" y="1827466"/>
              <a:ext cx="7074296" cy="504024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4501521"/>
              </p:ext>
            </p:extLst>
          </p:nvPr>
        </p:nvGraphicFramePr>
        <p:xfrm>
          <a:off x="1547664" y="1268760"/>
          <a:ext cx="727280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/>
          <p:cNvSpPr>
            <a:spLocks/>
          </p:cNvSpPr>
          <p:nvPr/>
        </p:nvSpPr>
        <p:spPr>
          <a:xfrm rot="10800000" flipV="1">
            <a:off x="295695" y="4803683"/>
            <a:ext cx="8596777" cy="857566"/>
          </a:xfrm>
          <a:prstGeom prst="rect">
            <a:avLst/>
          </a:prstGeom>
          <a:solidFill>
            <a:schemeClr val="bg2"/>
          </a:solidFill>
          <a:effectLst>
            <a:softEdge rad="31750"/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-субсидии некоммерческим организациям, не являющимся государственными (муниципальными) учреждениями, на осуществление уставной деятельности           – 1 000 тыс. руб.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95701" y="2144214"/>
            <a:ext cx="8596779" cy="492376"/>
          </a:xfrm>
          <a:prstGeom prst="rect">
            <a:avLst/>
          </a:prstGeom>
          <a:solidFill>
            <a:schemeClr val="bg2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организация проведения мероприятия, посвященного Дню Победы                          - 199 тыс. руб.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5701" y="3627097"/>
            <a:ext cx="8596779" cy="1023603"/>
          </a:xfrm>
          <a:prstGeom prst="rect">
            <a:avLst/>
          </a:prstGeom>
          <a:solidFill>
            <a:schemeClr val="bg2"/>
          </a:solidFill>
          <a:effectLst>
            <a:softEdge rad="3175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-субсидии некоммерческим организациям, не являющимся государственными (муниципальными) учреждениями, для реализации инициатив (мероприятий) населения в целях решения вопросов местного значения – 1 840 тыс. руб.</a:t>
            </a:r>
            <a:endParaRPr lang="ru-RU" kern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1518639505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39" name="Группа 38"/>
          <p:cNvGrpSpPr/>
          <p:nvPr/>
        </p:nvGrpSpPr>
        <p:grpSpPr>
          <a:xfrm>
            <a:off x="457808" y="3169180"/>
            <a:ext cx="8362022" cy="3343287"/>
            <a:chOff x="152664" y="-7905877"/>
            <a:chExt cx="7164912" cy="10237367"/>
          </a:xfrm>
        </p:grpSpPr>
        <p:sp>
          <p:nvSpPr>
            <p:cNvPr id="40" name="Скругленный прямоугольник 39"/>
            <p:cNvSpPr/>
            <p:nvPr/>
          </p:nvSpPr>
          <p:spPr>
            <a:xfrm flipV="1">
              <a:off x="152664" y="-7905877"/>
              <a:ext cx="7139463" cy="734170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Скругленный прямоугольник 4"/>
            <p:cNvSpPr/>
            <p:nvPr/>
          </p:nvSpPr>
          <p:spPr>
            <a:xfrm>
              <a:off x="243280" y="1827466"/>
              <a:ext cx="7074296" cy="5040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295701" y="2861341"/>
            <a:ext cx="8596779" cy="580924"/>
          </a:xfrm>
          <a:prstGeom prst="rect">
            <a:avLst/>
          </a:prstGeom>
          <a:solidFill>
            <a:schemeClr val="bg2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транспортные услуги (доставка отдельных категорий граждан на социально значимые мероприятия) - 32 тыс. руб.;</a:t>
            </a:r>
          </a:p>
        </p:txBody>
      </p:sp>
    </p:spTree>
    <p:extLst>
      <p:ext uri="{BB962C8B-B14F-4D97-AF65-F5344CB8AC3E}">
        <p14:creationId xmlns:p14="http://schemas.microsoft.com/office/powerpoint/2010/main" val="5304423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98202583"/>
              </p:ext>
            </p:extLst>
          </p:nvPr>
        </p:nvGraphicFramePr>
        <p:xfrm>
          <a:off x="1475656" y="1412776"/>
          <a:ext cx="7272808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954852002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20756101"/>
              </p:ext>
            </p:extLst>
          </p:nvPr>
        </p:nvGraphicFramePr>
        <p:xfrm>
          <a:off x="4932040" y="1685033"/>
          <a:ext cx="5256584" cy="5056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337063177"/>
              </p:ext>
            </p:extLst>
          </p:nvPr>
        </p:nvGraphicFramePr>
        <p:xfrm>
          <a:off x="392242" y="1616017"/>
          <a:ext cx="6050868" cy="5173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</p:spTree>
    <p:extLst>
      <p:ext uri="{BB962C8B-B14F-4D97-AF65-F5344CB8AC3E}">
        <p14:creationId xmlns:p14="http://schemas.microsoft.com/office/powerpoint/2010/main" val="414016147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3295861"/>
              </p:ext>
            </p:extLst>
          </p:nvPr>
        </p:nvGraphicFramePr>
        <p:xfrm>
          <a:off x="467544" y="2492896"/>
          <a:ext cx="82296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248859"/>
            <a:ext cx="158417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ppt/theme/themeOverride2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</TotalTime>
  <Words>412</Words>
  <Application>Microsoft Office PowerPoint</Application>
  <PresentationFormat>Экран (4:3)</PresentationFormat>
  <Paragraphs>35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Calibri</vt:lpstr>
      <vt:lpstr>Courier New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обсуждение предельных объёмов бюджетных ассигнований на</dc:title>
  <dc:creator>user</dc:creator>
  <cp:lastModifiedBy>Телениус Наталья Викторовна</cp:lastModifiedBy>
  <cp:revision>143</cp:revision>
  <cp:lastPrinted>2016-06-16T04:12:48Z</cp:lastPrinted>
  <dcterms:created xsi:type="dcterms:W3CDTF">2014-09-22T10:58:55Z</dcterms:created>
  <dcterms:modified xsi:type="dcterms:W3CDTF">2020-09-10T10:41:54Z</dcterms:modified>
</cp:coreProperties>
</file>