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NN%20rabota\&#1055;&#1056;&#1045;&#1047;&#1045;&#1053;&#1058;&#1040;&#1062;&#1048;&#1048;\2015\&#1054;&#1073;&#1097;&#1077;&#1089;&#1090;&#1074;&#1077;&#1085;&#1085;&#1099;&#1077;%20&#1086;&#1073;&#1089;&#1091;&#1078;&#1076;&#1077;&#1085;&#1080;&#1103;%20&#1089;&#1077;&#1085;&#1090;&#1103;&#1073;&#1088;&#1100;\&#1055;&#1056;&#1045;&#1047;&#1045;&#1053;&#1058;&#1040;&#1062;&#1048;&#1071;%20&#1044;&#1060;%202015-2017\&#1057;&#1083;&#1072;&#1081;&#1076;%203.%20&#1043;&#1088;&#1072;&#1092;&#1080;&#1082;%20-%20&#1074;&#1089;&#1077;%20&#1088;&#1072;&#1089;&#1093;&#1086;&#1076;&#109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NN%20rabota\&#1055;&#1056;&#1045;&#1047;&#1045;&#1053;&#1058;&#1040;&#1062;&#1048;&#1048;\2015\&#1054;&#1073;&#1097;&#1077;&#1089;&#1090;&#1074;&#1077;&#1085;&#1085;&#1099;&#1077;%20&#1086;&#1073;&#1089;&#1091;&#1078;&#1076;&#1077;&#1085;&#1080;&#1103;%20&#1089;&#1077;&#1085;&#1090;&#1103;&#1073;&#1088;&#1100;\&#1055;&#1056;&#1045;&#1047;&#1045;&#1053;&#1058;&#1040;&#1062;&#1048;&#1071;%20&#1044;&#1060;%202015-2017\&#1057;&#1083;&#1072;&#1081;&#1076;%204.%20&#1043;&#1088;&#1072;&#1092;&#1080;&#1082;%20-%20&#1089;&#1086;&#1076;&#1077;&#1088;&#1078;&#1072;&#1085;&#1080;&#1077;%20&#1076;&#1077;&#1087;&#1072;&#1088;&#1090;&#1072;&#1084;&#1077;&#1085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NN%20rabota\&#1055;&#1056;&#1045;&#1047;&#1045;&#1053;&#1058;&#1040;&#1062;&#1048;&#1048;\2015\&#1054;&#1073;&#1097;&#1077;&#1089;&#1090;&#1074;&#1077;&#1085;&#1085;&#1099;&#1077;%20&#1086;&#1073;&#1089;&#1091;&#1078;&#1076;&#1077;&#1085;&#1080;&#1103;%20&#1089;&#1077;&#1085;&#1090;&#1103;&#1073;&#1088;&#1100;\&#1055;&#1056;&#1045;&#1047;&#1045;&#1053;&#1058;&#1040;&#1062;&#1048;&#1071;%20&#1044;&#1060;%202015-2017\&#1057;&#1083;&#1072;&#1081;&#1076;%205.%20&#1043;&#1088;&#1072;&#1092;&#1080;&#1082;%20-%20&#1076;&#1088;%20&#1086;&#1073;&#1097;&#1077;&#1075;&#1086;&#1089;%20&#1074;&#1086;&#1087;&#1088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SNN%20rabota\&#1055;&#1056;&#1045;&#1047;&#1045;&#1053;&#1058;&#1040;&#1062;&#1048;&#1048;\2015\&#1054;&#1073;&#1097;&#1077;&#1089;&#1090;&#1074;&#1077;&#1085;&#1085;&#1099;&#1077;%20&#1086;&#1073;&#1089;&#1091;&#1078;&#1076;&#1077;&#1085;&#1080;&#1103;%20&#1089;&#1077;&#1085;&#1090;&#1103;&#1073;&#1088;&#1100;\&#1055;&#1056;&#1045;&#1047;&#1045;&#1053;&#1058;&#1040;&#1062;&#1048;&#1071;%20&#1044;&#1060;%202015-2017\&#1055;&#1088;&#1077;&#1079;&#1077;&#1085;&#1090;&#1072;&#1094;&#1080;&#1103;%205%20-%20&#1075;&#1088;&#1072;&#1092;&#1080;&#1082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70"/>
      <c:rotY val="40"/>
      <c:perspective val="30"/>
    </c:view3D>
    <c:plotArea>
      <c:layout>
        <c:manualLayout>
          <c:layoutTarget val="inner"/>
          <c:xMode val="edge"/>
          <c:yMode val="edge"/>
          <c:x val="4.0203527190680174E-3"/>
          <c:y val="0.13559812486125811"/>
          <c:w val="0.98221270586790588"/>
          <c:h val="0.83817369843694911"/>
        </c:manualLayout>
      </c:layout>
      <c:pie3DChart>
        <c:varyColors val="1"/>
        <c:ser>
          <c:idx val="0"/>
          <c:order val="0"/>
          <c:tx>
            <c:strRef>
              <c:f>Лист1!$A$1</c:f>
              <c:strCache>
                <c:ptCount val="1"/>
                <c:pt idx="0">
                  <c:v>Структура расходов в 2015 году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1571938866695972"/>
                  <c:y val="-4.512685914260717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 </a:t>
                    </a:r>
                    <a:r>
                      <a:rPr lang="ru-RU" dirty="0" smtClean="0"/>
                      <a:t>Содержание </a:t>
                    </a:r>
                    <a:r>
                      <a:rPr lang="ru-RU" dirty="0"/>
                      <a:t>департамента; 63 </a:t>
                    </a:r>
                    <a:r>
                      <a:rPr lang="ru-RU" dirty="0" smtClean="0"/>
                      <a:t>545; </a:t>
                    </a:r>
                    <a:r>
                      <a:rPr lang="ru-RU" dirty="0"/>
                      <a:t>9,9%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>
                <c:manualLayout>
                  <c:x val="7.9416175980446618E-2"/>
                  <c:y val="2.8951828782596205E-2"/>
                </c:manualLayout>
              </c:layout>
              <c:showVal val="1"/>
              <c:showCatName val="1"/>
              <c:showPercent val="1"/>
            </c:dLbl>
            <c:dLbl>
              <c:idx val="2"/>
              <c:layout>
                <c:manualLayout>
                  <c:x val="9.272737811740725E-2"/>
                  <c:y val="6.8465023961557042E-2"/>
                </c:manualLayout>
              </c:layout>
              <c:showVal val="1"/>
              <c:showCatName val="1"/>
              <c:showPercent val="1"/>
            </c:dLbl>
            <c:dLbl>
              <c:idx val="3"/>
              <c:layout>
                <c:manualLayout>
                  <c:x val="-6.4945199325678785E-2"/>
                  <c:y val="-2.281035766051631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Обслуживание </a:t>
                    </a:r>
                    <a:r>
                      <a:rPr lang="ru-RU" dirty="0"/>
                      <a:t>муниципального долга; 471 </a:t>
                    </a:r>
                    <a:r>
                      <a:rPr lang="ru-RU" dirty="0" smtClean="0"/>
                      <a:t>305;</a:t>
                    </a:r>
                  </a:p>
                  <a:p>
                    <a:r>
                      <a:rPr lang="ru-RU" dirty="0" smtClean="0"/>
                      <a:t>73,4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Содержание департамента</c:v>
                </c:pt>
                <c:pt idx="1">
                  <c:v>Резервный фонд</c:v>
                </c:pt>
                <c:pt idx="2">
                  <c:v>Другие общегосударственные вопросы</c:v>
                </c:pt>
                <c:pt idx="3">
                  <c:v>Обслуживание муниципального долга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63545</c:v>
                </c:pt>
                <c:pt idx="1">
                  <c:v>5927</c:v>
                </c:pt>
                <c:pt idx="2">
                  <c:v>101683</c:v>
                </c:pt>
                <c:pt idx="3">
                  <c:v>471305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60"/>
      <c:hPercent val="40"/>
      <c:rotY val="90"/>
      <c:depthPercent val="100"/>
      <c:perspective val="0"/>
    </c:view3D>
    <c:plotArea>
      <c:layout>
        <c:manualLayout>
          <c:layoutTarget val="inner"/>
          <c:xMode val="edge"/>
          <c:yMode val="edge"/>
          <c:x val="7.918546388067353E-4"/>
          <c:y val="0.17151487666428303"/>
          <c:w val="0.84068497749762694"/>
          <c:h val="0.8264235063701636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4.2410796948487234E-2"/>
                  <c:y val="4.60152388717361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0.20137674761283833"/>
                  <c:y val="-0.19449879786493146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20246556425504389"/>
                  <c:y val="-4.0867930382613833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0.20380435312255754"/>
                  <c:y val="0.16231788942222147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0.18177317530021031"/>
                  <c:y val="0.18381464923892404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.16187541052943435"/>
                  <c:y val="0.24411357851898721"/>
                </c:manualLayout>
              </c:layout>
              <c:showCatName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Лист1!$A$15:$A$20</c:f>
              <c:strCache>
                <c:ptCount val="6"/>
                <c:pt idx="0">
                  <c:v>Заработная плата с начислениями</c:v>
                </c:pt>
                <c:pt idx="1">
                  <c:v>Услуги связи </c:v>
                </c:pt>
                <c:pt idx="2">
                  <c:v>Транспортные услуги </c:v>
                </c:pt>
                <c:pt idx="3">
                  <c:v>Работы, услуги по содержанию имущества </c:v>
                </c:pt>
                <c:pt idx="4">
                  <c:v>Прочее</c:v>
                </c:pt>
                <c:pt idx="5">
                  <c:v>Увеличение стоимости материальных запасов </c:v>
                </c:pt>
              </c:strCache>
            </c:strRef>
          </c:cat>
          <c:val>
            <c:numRef>
              <c:f>Лист1!$B$15:$B$20</c:f>
              <c:numCache>
                <c:formatCode>General</c:formatCode>
                <c:ptCount val="6"/>
                <c:pt idx="0" formatCode="#,##0">
                  <c:v>55447</c:v>
                </c:pt>
                <c:pt idx="1">
                  <c:v>567</c:v>
                </c:pt>
                <c:pt idx="2">
                  <c:v>169</c:v>
                </c:pt>
                <c:pt idx="3">
                  <c:v>460</c:v>
                </c:pt>
                <c:pt idx="4" formatCode="#,##0">
                  <c:v>5440</c:v>
                </c:pt>
                <c:pt idx="5" formatCode="#,##0">
                  <c:v>1462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60"/>
      <c:hPercent val="40"/>
      <c:rotY val="30"/>
      <c:depthPercent val="100"/>
      <c:perspective val="0"/>
    </c:view3D>
    <c:plotArea>
      <c:layout>
        <c:manualLayout>
          <c:layoutTarget val="inner"/>
          <c:xMode val="edge"/>
          <c:yMode val="edge"/>
          <c:x val="7.9179241171631592E-4"/>
          <c:y val="3.7107974115848405E-4"/>
          <c:w val="0.99920821373017565"/>
          <c:h val="0.98384999172400744"/>
        </c:manualLayout>
      </c:layout>
      <c:pie3DChart>
        <c:varyColors val="1"/>
        <c:ser>
          <c:idx val="0"/>
          <c:order val="0"/>
          <c:tx>
            <c:strRef>
              <c:f>Лист1!$A$1</c:f>
              <c:strCache>
                <c:ptCount val="1"/>
                <c:pt idx="0">
                  <c:v>Структура расходов в 2015 году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2.9552452340620004E-2"/>
                  <c:y val="-0.1105495277657221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Оплата </a:t>
                    </a:r>
                    <a:r>
                      <a:rPr lang="ru-RU" dirty="0"/>
                      <a:t>исполнительных листов; 30 </a:t>
                    </a:r>
                    <a:r>
                      <a:rPr lang="ru-RU" dirty="0" smtClean="0"/>
                      <a:t>000;</a:t>
                    </a:r>
                  </a:p>
                  <a:p>
                    <a:r>
                      <a:rPr lang="ru-RU" dirty="0" smtClean="0"/>
                      <a:t>29,5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1"/>
              <c:layout>
                <c:manualLayout>
                  <c:x val="5.5887226886294834E-2"/>
                  <c:y val="-3.521056287453348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Процедура банкротства; 110</a:t>
                    </a:r>
                    <a:r>
                      <a:rPr lang="ru-RU" dirty="0" smtClean="0"/>
                      <a:t>;</a:t>
                    </a:r>
                  </a:p>
                  <a:p>
                    <a:r>
                      <a:rPr lang="ru-RU" dirty="0" smtClean="0"/>
                      <a:t>0,1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2"/>
              <c:layout>
                <c:manualLayout>
                  <c:x val="-3.5028925006366056E-2"/>
                  <c:y val="8.5654607031712959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Муниципальные гарантии; 71 </a:t>
                    </a:r>
                    <a:r>
                      <a:rPr lang="ru-RU" dirty="0" smtClean="0"/>
                      <a:t>573;</a:t>
                    </a:r>
                  </a:p>
                  <a:p>
                    <a:r>
                      <a:rPr lang="ru-RU" dirty="0" smtClean="0"/>
                      <a:t>70,4</a:t>
                    </a:r>
                    <a:r>
                      <a:rPr lang="ru-RU" dirty="0"/>
                      <a:t>%</a:t>
                    </a:r>
                  </a:p>
                </c:rich>
              </c:tx>
              <c:showVal val="1"/>
              <c:showCatName val="1"/>
              <c:showPercent val="1"/>
            </c:dLbl>
            <c:dLbl>
              <c:idx val="3"/>
              <c:layout>
                <c:manualLayout>
                  <c:x val="3.9547525514978792E-3"/>
                  <c:y val="-0.26249046580020907"/>
                </c:manualLayout>
              </c:layout>
              <c:showVal val="1"/>
              <c:showCatName val="1"/>
              <c:showPercent val="1"/>
            </c:dLbl>
            <c:dLbl>
              <c:idx val="4"/>
              <c:layout>
                <c:manualLayout>
                  <c:x val="5.5733854795072507E-2"/>
                  <c:y val="-0.18388287006292894"/>
                </c:manualLayout>
              </c:layout>
              <c:showVal val="1"/>
              <c:showCatName val="1"/>
              <c:showPercent val="1"/>
            </c:dLbl>
            <c:dLbl>
              <c:idx val="5"/>
              <c:layout>
                <c:manualLayout>
                  <c:x val="8.5015068583545249E-4"/>
                  <c:y val="-5.1781298422034598E-2"/>
                </c:manualLayout>
              </c:layout>
              <c:showVal val="1"/>
              <c:showCatName val="1"/>
              <c:showPercent val="1"/>
            </c:dLbl>
            <c:dLbl>
              <c:idx val="6"/>
              <c:layout>
                <c:manualLayout>
                  <c:x val="4.9923344746493833E-2"/>
                  <c:y val="-2.9449451348701867E-2"/>
                </c:manualLayout>
              </c:layout>
              <c:showVal val="1"/>
              <c:showCatName val="1"/>
              <c:showPercent val="1"/>
            </c:dLbl>
            <c:dLbl>
              <c:idx val="7"/>
              <c:layout>
                <c:manualLayout>
                  <c:x val="5.8425796216721504E-2"/>
                  <c:y val="-7.2552256269171221E-3"/>
                </c:manualLayout>
              </c:layout>
              <c:showVal val="1"/>
              <c:showCatName val="1"/>
              <c:showPercent val="1"/>
            </c:dLbl>
            <c:dLbl>
              <c:idx val="8"/>
              <c:layout>
                <c:manualLayout>
                  <c:x val="5.2024566386040472E-2"/>
                  <c:y val="0.10472782468456503"/>
                </c:manualLayout>
              </c:layout>
              <c:showVal val="1"/>
              <c:showCatName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  <c:showCatName val="1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Оплата исполнительных листов</c:v>
                </c:pt>
                <c:pt idx="1">
                  <c:v>Процедура банкротства</c:v>
                </c:pt>
                <c:pt idx="2">
                  <c:v>Муниципальные гарантии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 formatCode="#,##0">
                  <c:v>30000</c:v>
                </c:pt>
                <c:pt idx="1">
                  <c:v>110</c:v>
                </c:pt>
                <c:pt idx="2" formatCode="#,##0">
                  <c:v>71573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b="0"/>
          </a:pPr>
          <a:endParaRPr lang="ru-RU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Лист1!$B$7</c:f>
              <c:strCache>
                <c:ptCount val="1"/>
                <c:pt idx="0">
                  <c:v>Размер муниципального долга городского округа Тольятти</c:v>
                </c:pt>
              </c:strCache>
            </c:strRef>
          </c:tx>
          <c:dLbls>
            <c:txPr>
              <a:bodyPr/>
              <a:lstStyle/>
              <a:p>
                <a:pPr>
                  <a:defRPr sz="115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Лист1!$B$8:$B$9</c:f>
              <c:strCache>
                <c:ptCount val="2"/>
                <c:pt idx="0">
                  <c:v>на 01.01.2014</c:v>
                </c:pt>
                <c:pt idx="1">
                  <c:v>на 01.01.2015</c:v>
                </c:pt>
              </c:strCache>
            </c:strRef>
          </c:cat>
          <c:val>
            <c:numRef>
              <c:f>Лист1!$C$8:$C$9</c:f>
              <c:numCache>
                <c:formatCode>#,##0_ ;[Red]\-#,##0\ </c:formatCode>
                <c:ptCount val="2"/>
                <c:pt idx="0">
                  <c:v>3694670</c:v>
                </c:pt>
                <c:pt idx="1">
                  <c:v>4119563</c:v>
                </c:pt>
              </c:numCache>
            </c:numRef>
          </c:val>
        </c:ser>
        <c:gapWidth val="20"/>
        <c:overlap val="100"/>
        <c:axId val="59177216"/>
        <c:axId val="57250944"/>
      </c:barChart>
      <c:catAx>
        <c:axId val="59177216"/>
        <c:scaling>
          <c:orientation val="minMax"/>
        </c:scaling>
        <c:axPos val="b"/>
        <c:tickLblPos val="nextTo"/>
        <c:crossAx val="57250944"/>
        <c:crosses val="autoZero"/>
        <c:auto val="1"/>
        <c:lblAlgn val="ctr"/>
        <c:lblOffset val="100"/>
      </c:catAx>
      <c:valAx>
        <c:axId val="57250944"/>
        <c:scaling>
          <c:orientation val="minMax"/>
          <c:min val="0"/>
        </c:scaling>
        <c:axPos val="l"/>
        <c:majorGridlines/>
        <c:numFmt formatCode="#,##0_ ;[Red]\-#,##0\ " sourceLinked="1"/>
        <c:tickLblPos val="nextTo"/>
        <c:crossAx val="59177216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  <c:txPr>
        <a:bodyPr/>
        <a:lstStyle/>
        <a:p>
          <a:pPr>
            <a:defRPr b="0"/>
          </a:pPr>
          <a:endParaRPr lang="ru-RU"/>
        </a:p>
      </c:txPr>
    </c:title>
    <c:plotArea>
      <c:layout/>
      <c:barChart>
        <c:barDir val="col"/>
        <c:grouping val="clustered"/>
        <c:ser>
          <c:idx val="0"/>
          <c:order val="0"/>
          <c:tx>
            <c:strRef>
              <c:f>Лист2!$B$7</c:f>
              <c:strCache>
                <c:ptCount val="1"/>
                <c:pt idx="0">
                  <c:v>Расходы на обслуживание муниципального долга городского округа Тольятти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Лист2!$B$8:$B$11</c:f>
              <c:strCache>
                <c:ptCount val="4"/>
                <c:pt idx="0">
                  <c:v>на 2014</c:v>
                </c:pt>
                <c:pt idx="1">
                  <c:v>на 2015</c:v>
                </c:pt>
                <c:pt idx="2">
                  <c:v>на 2016</c:v>
                </c:pt>
                <c:pt idx="3">
                  <c:v>на 2017</c:v>
                </c:pt>
              </c:strCache>
            </c:strRef>
          </c:cat>
          <c:val>
            <c:numRef>
              <c:f>Лист2!$C$8:$C$11</c:f>
              <c:numCache>
                <c:formatCode>#,##0_ ;[Red]\-#,##0\ </c:formatCode>
                <c:ptCount val="4"/>
                <c:pt idx="0">
                  <c:v>354156</c:v>
                </c:pt>
                <c:pt idx="1">
                  <c:v>471305</c:v>
                </c:pt>
                <c:pt idx="2">
                  <c:v>491582</c:v>
                </c:pt>
                <c:pt idx="3">
                  <c:v>589031</c:v>
                </c:pt>
              </c:numCache>
            </c:numRef>
          </c:val>
        </c:ser>
        <c:gapWidth val="85"/>
        <c:overlap val="100"/>
        <c:axId val="58966784"/>
        <c:axId val="58968320"/>
      </c:barChart>
      <c:catAx>
        <c:axId val="58966784"/>
        <c:scaling>
          <c:orientation val="minMax"/>
        </c:scaling>
        <c:axPos val="b"/>
        <c:tickLblPos val="nextTo"/>
        <c:crossAx val="58968320"/>
        <c:crosses val="autoZero"/>
        <c:auto val="1"/>
        <c:lblAlgn val="ctr"/>
        <c:lblOffset val="100"/>
      </c:catAx>
      <c:valAx>
        <c:axId val="58968320"/>
        <c:scaling>
          <c:orientation val="minMax"/>
          <c:min val="0"/>
        </c:scaling>
        <c:axPos val="l"/>
        <c:majorGridlines/>
        <c:numFmt formatCode="#,##0_ ;[Red]\-#,##0\ " sourceLinked="1"/>
        <c:tickLblPos val="nextTo"/>
        <c:crossAx val="58966784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728192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776864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4B889-AD60-4EF0-AC28-46E322E11D1A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A15C0-EBFB-4883-8073-C8EA0B20D1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323528" cy="22768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2276872"/>
            <a:ext cx="323528" cy="22768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4509120"/>
            <a:ext cx="323528" cy="23488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3645024"/>
            <a:ext cx="77768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4B889-AD60-4EF0-AC28-46E322E11D1A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A15C0-EBFB-4883-8073-C8EA0B20D1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0"/>
            <a:ext cx="323528" cy="22768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2276872"/>
            <a:ext cx="323528" cy="22768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4509120"/>
            <a:ext cx="323528" cy="23488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467544" y="764704"/>
            <a:ext cx="82089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4B889-AD60-4EF0-AC28-46E322E11D1A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A15C0-EBFB-4883-8073-C8EA0B20D1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0"/>
            <a:ext cx="323528" cy="22768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2276872"/>
            <a:ext cx="323528" cy="227687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4509120"/>
            <a:ext cx="323528" cy="23488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4B889-AD60-4EF0-AC28-46E322E11D1A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A15C0-EBFB-4883-8073-C8EA0B20D1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Общественное обсуждение предельных объёмов бюджетных ассигнований</a:t>
            </a:r>
            <a:br>
              <a:rPr lang="ru-RU" dirty="0" smtClean="0"/>
            </a:br>
            <a:r>
              <a:rPr lang="ru-RU" dirty="0" smtClean="0"/>
              <a:t>на 2015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mtClean="0"/>
              <a:t>Главный распорядитель бюджетных средств:</a:t>
            </a:r>
          </a:p>
          <a:p>
            <a:r>
              <a:rPr lang="ru-RU" smtClean="0"/>
              <a:t>департамент финансов</a:t>
            </a:r>
          </a:p>
          <a:p>
            <a:r>
              <a:rPr lang="ru-RU" smtClean="0"/>
              <a:t>мэрии городского округа Тольятти</a:t>
            </a:r>
          </a:p>
          <a:p>
            <a:r>
              <a:rPr lang="ru-RU" smtClean="0"/>
              <a:t>сентябрь 2014 г.</a:t>
            </a:r>
            <a:endParaRPr lang="ru-RU" dirty="0"/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0175" y="115888"/>
            <a:ext cx="122872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Департамент финансов мэрии городского округа Тольятти:</a:t>
            </a:r>
            <a:br>
              <a:rPr lang="ru-RU" dirty="0" smtClean="0"/>
            </a:br>
            <a:r>
              <a:rPr lang="ru-RU" dirty="0" smtClean="0"/>
              <a:t>цели и задачи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980728"/>
          <a:ext cx="8136904" cy="27043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240360"/>
                <a:gridCol w="4896544"/>
              </a:tblGrid>
              <a:tr h="121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Цель деятельности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2000" marR="72000" marT="36000" marB="36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Задачи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72000" marR="72000" marT="36000" marB="3600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868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 Обеспечение </a:t>
                      </a:r>
                      <a:r>
                        <a:rPr lang="ru-RU" sz="1400" dirty="0"/>
                        <a:t>сбалансированности и устойчивости бюджета городского округа </a:t>
                      </a:r>
                      <a:r>
                        <a:rPr lang="ru-RU" sz="1400" dirty="0" smtClean="0"/>
                        <a:t>Тольятти;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400" dirty="0" smtClean="0"/>
                    </a:p>
                    <a:p>
                      <a:pPr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 Организация </a:t>
                      </a:r>
                      <a:r>
                        <a:rPr lang="ru-RU" sz="1400" dirty="0"/>
                        <a:t>бюджетного </a:t>
                      </a:r>
                      <a:r>
                        <a:rPr lang="ru-RU" sz="1400" dirty="0" smtClean="0"/>
                        <a:t>процесса;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400" dirty="0" smtClean="0"/>
                    </a:p>
                    <a:p>
                      <a:pPr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 Координация </a:t>
                      </a:r>
                      <a:r>
                        <a:rPr lang="ru-RU" sz="1400" dirty="0"/>
                        <a:t>деятельности участников бюджетного процесса.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 Обеспечение </a:t>
                      </a:r>
                      <a:r>
                        <a:rPr lang="ru-RU" sz="1400" dirty="0"/>
                        <a:t>финансовыми ресурсами исполнения расходных обязательств городского </a:t>
                      </a:r>
                      <a:r>
                        <a:rPr lang="ru-RU" sz="1400" dirty="0" smtClean="0"/>
                        <a:t>округа;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en-US" sz="1400" dirty="0" smtClean="0"/>
                    </a:p>
                    <a:p>
                      <a:pPr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Юридическое сопровождение и</a:t>
                      </a:r>
                      <a:r>
                        <a:rPr lang="ru-RU" sz="1400" baseline="0" dirty="0" smtClean="0"/>
                        <a:t> представление интересов городского округа Тольятти в делах о несостоятельности (банкротстве);</a:t>
                      </a:r>
                      <a:endParaRPr lang="ru-RU" sz="1400" dirty="0" smtClean="0"/>
                    </a:p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400" dirty="0" smtClean="0"/>
                    </a:p>
                    <a:p>
                      <a:pPr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 Обеспечение </a:t>
                      </a:r>
                      <a:r>
                        <a:rPr lang="ru-RU" sz="1400" dirty="0"/>
                        <a:t>исполнения расходных обязательств городского </a:t>
                      </a:r>
                      <a:r>
                        <a:rPr lang="ru-RU" sz="1400" dirty="0" smtClean="0"/>
                        <a:t>округа;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ru-RU" sz="1400" dirty="0" smtClean="0"/>
                    </a:p>
                    <a:p>
                      <a:pPr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 smtClean="0"/>
                        <a:t> Обеспечение </a:t>
                      </a:r>
                      <a:r>
                        <a:rPr lang="ru-RU" sz="1400" dirty="0"/>
                        <a:t>эффективности бюджетных расходов.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72000" marR="72000" marT="36000" marB="360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Проект бюджета по расходам департамента финансов</a:t>
            </a:r>
            <a:br>
              <a:rPr lang="ru-RU" dirty="0" smtClean="0"/>
            </a:br>
            <a:r>
              <a:rPr lang="ru-RU" dirty="0" smtClean="0"/>
              <a:t>на 2015 – 2017 годы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908720"/>
          <a:ext cx="8280921" cy="2133600"/>
        </p:xfrm>
        <a:graphic>
          <a:graphicData uri="http://schemas.openxmlformats.org/drawingml/2006/table">
            <a:tbl>
              <a:tblPr/>
              <a:tblGrid>
                <a:gridCol w="2056993"/>
                <a:gridCol w="3273054"/>
                <a:gridCol w="1006657"/>
                <a:gridCol w="936104"/>
                <a:gridCol w="1008113"/>
              </a:tblGrid>
              <a:tr h="119367">
                <a:tc rowSpan="2">
                  <a:txBody>
                    <a:bodyPr/>
                    <a:lstStyle/>
                    <a:p>
                      <a:pPr marR="381635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</a:rPr>
                        <a:t>Бюджетная классификация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</a:rPr>
                        <a:t>Наименование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+mn-lt"/>
                          <a:ea typeface="Times New Roman"/>
                        </a:rPr>
                        <a:t>Сумма, тыс.руб.</a:t>
                      </a: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9367">
                <a:tc vMerge="1">
                  <a:txBody>
                    <a:bodyPr/>
                    <a:lstStyle/>
                    <a:p>
                      <a:pPr marR="381635"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</a:rPr>
                        <a:t>2015 год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</a:rPr>
                        <a:t>2016 год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  <a:ea typeface="Times New Roman"/>
                        </a:rPr>
                        <a:t>2017 год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193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902 01 04 229 00 00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</a:rPr>
                        <a:t>Содержание департамента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63 545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63 543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63 543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902 01 11 990 07 09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</a:rPr>
                        <a:t>Резервный фонд мэрии городского округа Тольятти для финансирования непредвиденных расходов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5 927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5 927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5 927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902 01 13 990 04 04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Другие общегосударственные вопросы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101 683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98 036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100 696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3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</a:rPr>
                        <a:t>902 13 01 990 13 00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</a:rPr>
                        <a:t>Обслуживание муниципального долга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471 305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491 582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Times New Roman"/>
                        </a:rPr>
                        <a:t>589 031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+mn-lt"/>
                          <a:ea typeface="Times New Roman"/>
                        </a:rPr>
                        <a:t>ВСЕГО</a:t>
                      </a: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 dirty="0" smtClean="0">
                        <a:latin typeface="+mn-lt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  <a:ea typeface="Times New Roman"/>
                        </a:rPr>
                        <a:t>642 460</a:t>
                      </a: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  <a:ea typeface="Times New Roman"/>
                        </a:rPr>
                        <a:t>659 088</a:t>
                      </a: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  <a:ea typeface="Times New Roman"/>
                        </a:rPr>
                        <a:t>759 197</a:t>
                      </a: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67544" y="3028950"/>
          <a:ext cx="8280920" cy="382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/>
        </p:nvGraphicFramePr>
        <p:xfrm>
          <a:off x="467544" y="2996952"/>
          <a:ext cx="8208912" cy="3861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Проект бюджета по расходам департамента финансов</a:t>
            </a:r>
            <a:br>
              <a:rPr lang="ru-RU" dirty="0" smtClean="0"/>
            </a:br>
            <a:r>
              <a:rPr lang="ru-RU" dirty="0" smtClean="0"/>
              <a:t>на 2015 – 2017 годы: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содержание департамента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908720"/>
          <a:ext cx="8208912" cy="1859280"/>
        </p:xfrm>
        <a:graphic>
          <a:graphicData uri="http://schemas.openxmlformats.org/drawingml/2006/table">
            <a:tbl>
              <a:tblPr/>
              <a:tblGrid>
                <a:gridCol w="1008112"/>
                <a:gridCol w="4275586"/>
                <a:gridCol w="980998"/>
                <a:gridCol w="1008112"/>
                <a:gridCol w="936104"/>
              </a:tblGrid>
              <a:tr h="73764">
                <a:tc gridSpan="2">
                  <a:txBody>
                    <a:bodyPr/>
                    <a:lstStyle/>
                    <a:p>
                      <a:pPr marR="381635" algn="l">
                        <a:spcAft>
                          <a:spcPts val="0"/>
                        </a:spcAft>
                      </a:pPr>
                      <a:r>
                        <a:rPr lang="ru-RU" sz="1200" b="1" dirty="0" smtClean="0"/>
                        <a:t>Бюджетная классификация:   </a:t>
                      </a: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902 01 04 229 00 00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Сумма, тыс.руб.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764">
                <a:tc>
                  <a:txBody>
                    <a:bodyPr/>
                    <a:lstStyle/>
                    <a:p>
                      <a:pPr marR="381635" algn="ctr">
                        <a:spcAft>
                          <a:spcPts val="0"/>
                        </a:spcAft>
                        <a:tabLst/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КОСГУ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Наименование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2015 год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2016 год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2017 год</a:t>
                      </a:r>
                    </a:p>
                  </a:txBody>
                  <a:tcPr marL="36000" marR="36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6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211, 212, 213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+mn-lt"/>
                          <a:ea typeface="Times New Roman"/>
                        </a:rPr>
                        <a:t>Заработная 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плата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с</a:t>
                      </a:r>
                      <a:r>
                        <a:rPr lang="ru-RU" sz="1200" baseline="0" dirty="0" smtClean="0">
                          <a:latin typeface="+mn-lt"/>
                          <a:ea typeface="Times New Roman"/>
                        </a:rPr>
                        <a:t> начислениями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+mn-lt"/>
                          <a:cs typeface="Aharoni" pitchFamily="2" charset="-79"/>
                        </a:rPr>
                        <a:t>55 447</a:t>
                      </a:r>
                      <a:endParaRPr lang="ru-RU" sz="1400" b="0" i="0" u="none" strike="noStrike" dirty="0">
                        <a:latin typeface="+mn-lt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+mn-lt"/>
                        </a:rPr>
                        <a:t>55 447</a:t>
                      </a:r>
                      <a:endParaRPr lang="ru-RU" sz="1400" b="0" i="0" u="none" strike="noStrike" dirty="0">
                        <a:latin typeface="+mn-lt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+mn-lt"/>
                        </a:rPr>
                        <a:t>55 447</a:t>
                      </a:r>
                      <a:endParaRPr lang="ru-RU" sz="1400" b="0" i="0" u="none" strike="noStrike" dirty="0">
                        <a:latin typeface="+mn-lt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221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Услуги связи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  <a:cs typeface="Aharoni" pitchFamily="2" charset="-79"/>
                        </a:rPr>
                        <a:t>567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</a:rPr>
                        <a:t>567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</a:rPr>
                        <a:t>567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222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Транспортные услуги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  <a:cs typeface="Aharoni" pitchFamily="2" charset="-79"/>
                        </a:rPr>
                        <a:t>169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</a:rPr>
                        <a:t>169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</a:rPr>
                        <a:t>169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225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Работы, услуги по содержанию имущества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  <a:cs typeface="Aharoni" pitchFamily="2" charset="-79"/>
                        </a:rPr>
                        <a:t>460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</a:rPr>
                        <a:t>460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</a:rPr>
                        <a:t>460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226, 290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Прочее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  <a:cs typeface="Aharoni" pitchFamily="2" charset="-79"/>
                        </a:rPr>
                        <a:t>5 </a:t>
                      </a:r>
                      <a:r>
                        <a:rPr lang="ru-RU" sz="1400" b="0" i="0" u="none" strike="noStrike" dirty="0" smtClean="0">
                          <a:latin typeface="+mn-lt"/>
                          <a:cs typeface="Aharoni" pitchFamily="2" charset="-79"/>
                        </a:rPr>
                        <a:t>440</a:t>
                      </a:r>
                      <a:endParaRPr lang="ru-RU" sz="1400" b="0" i="0" u="none" strike="noStrike" dirty="0">
                        <a:latin typeface="+mn-lt"/>
                        <a:cs typeface="Aharoni" pitchFamily="2" charset="-79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</a:rPr>
                        <a:t>5 </a:t>
                      </a:r>
                      <a:r>
                        <a:rPr lang="ru-RU" sz="1400" b="0" i="0" u="none" strike="noStrike" dirty="0" smtClean="0">
                          <a:latin typeface="+mn-lt"/>
                        </a:rPr>
                        <a:t>438</a:t>
                      </a:r>
                      <a:endParaRPr lang="ru-RU" sz="1400" b="0" i="0" u="none" strike="noStrike" dirty="0">
                        <a:latin typeface="+mn-lt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</a:rPr>
                        <a:t>5 </a:t>
                      </a:r>
                      <a:r>
                        <a:rPr lang="ru-RU" sz="1400" b="0" i="0" u="none" strike="noStrike" dirty="0" smtClean="0">
                          <a:latin typeface="+mn-lt"/>
                        </a:rPr>
                        <a:t>438</a:t>
                      </a:r>
                      <a:endParaRPr lang="ru-RU" sz="1400" b="0" i="0" u="none" strike="noStrike" dirty="0">
                        <a:latin typeface="+mn-lt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340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Увеличение стоимости материальных запасов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  <a:cs typeface="Aharoni" pitchFamily="2" charset="-79"/>
                        </a:rPr>
                        <a:t>1 462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</a:rPr>
                        <a:t>1 462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latin typeface="+mn-lt"/>
                        </a:rPr>
                        <a:t>1 462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ВСЕГО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  <a:ea typeface="Times New Roman"/>
                        </a:rPr>
                        <a:t>63 545</a:t>
                      </a: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  <a:ea typeface="Times New Roman"/>
                        </a:rPr>
                        <a:t>63 543</a:t>
                      </a: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  <a:ea typeface="Times New Roman"/>
                        </a:rPr>
                        <a:t>63 543</a:t>
                      </a: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63688" y="306896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Структура расходов в 2015 году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Проект бюджета по расходам департамента финансов</a:t>
            </a:r>
            <a:br>
              <a:rPr lang="ru-RU" dirty="0" smtClean="0"/>
            </a:br>
            <a:r>
              <a:rPr lang="ru-RU" dirty="0" smtClean="0"/>
              <a:t>на 2015 – 2017 годы: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другие общегосударственные вопросы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980728"/>
          <a:ext cx="8208912" cy="1645920"/>
        </p:xfrm>
        <a:graphic>
          <a:graphicData uri="http://schemas.openxmlformats.org/drawingml/2006/table">
            <a:tbl>
              <a:tblPr/>
              <a:tblGrid>
                <a:gridCol w="1368152"/>
                <a:gridCol w="3915546"/>
                <a:gridCol w="980998"/>
                <a:gridCol w="1008112"/>
                <a:gridCol w="936104"/>
              </a:tblGrid>
              <a:tr h="108336">
                <a:tc gridSpan="2">
                  <a:txBody>
                    <a:bodyPr/>
                    <a:lstStyle/>
                    <a:p>
                      <a:pPr marR="381635" algn="l">
                        <a:spcAft>
                          <a:spcPts val="0"/>
                        </a:spcAft>
                      </a:pPr>
                      <a:r>
                        <a:rPr lang="ru-RU" sz="1200" b="1" dirty="0" smtClean="0"/>
                        <a:t>Бюджетная классификация:   </a:t>
                      </a: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902 01 13 990 04 04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smtClean="0">
                          <a:latin typeface="+mn-lt"/>
                          <a:ea typeface="Times New Roman"/>
                        </a:rPr>
                        <a:t>Сумма, тыс.руб</a:t>
                      </a: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.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36">
                <a:tc>
                  <a:txBody>
                    <a:bodyPr/>
                    <a:lstStyle/>
                    <a:p>
                      <a:pPr marR="381635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КОСГУ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Наименование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2015 год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2016 год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+mn-lt"/>
                          <a:ea typeface="Times New Roman"/>
                        </a:rPr>
                        <a:t>2017 год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83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290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Прочие расходы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101 683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98 036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100 696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В том числе: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 оплата исполнительных листов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30 000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30 000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30 000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 процедура банкротства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110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110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110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 муниципальные</a:t>
                      </a:r>
                      <a:r>
                        <a:rPr lang="ru-RU" sz="1200" baseline="0" dirty="0" smtClean="0">
                          <a:latin typeface="+mn-lt"/>
                          <a:ea typeface="Times New Roman"/>
                        </a:rPr>
                        <a:t> гарантии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71 573</a:t>
                      </a:r>
                      <a:endParaRPr lang="ru-RU" sz="1200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67 926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ea typeface="Times New Roman"/>
                        </a:rPr>
                        <a:t>70 586</a:t>
                      </a: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4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ВСЕГО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101 683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98 036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+mn-lt"/>
                          <a:ea typeface="Times New Roman"/>
                        </a:rPr>
                        <a:t>100 696</a:t>
                      </a:r>
                      <a:endParaRPr lang="ru-RU" sz="1200" b="1" dirty="0">
                        <a:latin typeface="+mn-lt"/>
                        <a:ea typeface="Times New Roman"/>
                      </a:endParaRPr>
                    </a:p>
                  </a:txBody>
                  <a:tcPr marL="44763" marR="447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67544" y="2780929"/>
          <a:ext cx="8136904" cy="40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Проект бюджета по расходам департамента финансов</a:t>
            </a:r>
            <a:br>
              <a:rPr lang="ru-RU" dirty="0" smtClean="0"/>
            </a:br>
            <a:r>
              <a:rPr lang="ru-RU" dirty="0" smtClean="0"/>
              <a:t>на 2015 – 2017 годы: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обслуживание муниципального долга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67545" y="1340768"/>
          <a:ext cx="3312368" cy="3630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3923928" y="1412776"/>
          <a:ext cx="4968552" cy="3558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5085184"/>
            <a:ext cx="820891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300" dirty="0" smtClean="0"/>
              <a:t> В </a:t>
            </a:r>
            <a:r>
              <a:rPr lang="ru-RU" sz="1300" dirty="0"/>
              <a:t>2014 г. мэрия городского округа Тольятти привлекает кредиты коммерческих </a:t>
            </a:r>
            <a:r>
              <a:rPr lang="ru-RU" sz="1300" dirty="0" smtClean="0"/>
              <a:t>банков </a:t>
            </a:r>
            <a:r>
              <a:rPr lang="ru-RU" sz="1300" b="1" dirty="0" smtClean="0">
                <a:solidFill>
                  <a:schemeClr val="tx2"/>
                </a:solidFill>
              </a:rPr>
              <a:t>по </a:t>
            </a:r>
            <a:r>
              <a:rPr lang="ru-RU" sz="1300" b="1" dirty="0">
                <a:solidFill>
                  <a:schemeClr val="tx2"/>
                </a:solidFill>
              </a:rPr>
              <a:t>ставке 7,99-9,8% годовых</a:t>
            </a:r>
            <a:r>
              <a:rPr lang="ru-RU" sz="13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300" dirty="0" smtClean="0"/>
              <a:t> Бюджетные </a:t>
            </a:r>
            <a:r>
              <a:rPr lang="ru-RU" sz="1300" dirty="0"/>
              <a:t>кредиты предоставляются по ставке равной </a:t>
            </a:r>
            <a:r>
              <a:rPr lang="ru-RU" sz="1300" b="1" dirty="0">
                <a:solidFill>
                  <a:schemeClr val="tx2"/>
                </a:solidFill>
              </a:rPr>
              <a:t>¼ действующей ставки рефинансирования ЦБ РФ</a:t>
            </a:r>
            <a:r>
              <a:rPr lang="ru-RU" sz="13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sz="13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300" dirty="0" smtClean="0"/>
              <a:t> В </a:t>
            </a:r>
            <a:r>
              <a:rPr lang="ru-RU" sz="1300" dirty="0"/>
              <a:t>настоящее время кредиторами бюджета городского округа Тольятти выступают </a:t>
            </a:r>
            <a:r>
              <a:rPr lang="ru-RU" sz="1300" b="1" dirty="0">
                <a:solidFill>
                  <a:schemeClr val="tx2"/>
                </a:solidFill>
              </a:rPr>
              <a:t>Сбербанк России и ОАО Банк «Северный морской путь»</a:t>
            </a:r>
            <a:r>
              <a:rPr lang="ru-RU" sz="1300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908720"/>
            <a:ext cx="8208912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Бюджетная классификация </a:t>
            </a:r>
            <a:r>
              <a:rPr lang="ru-RU" sz="1300" b="1" dirty="0" smtClean="0"/>
              <a:t>:  902 13 01 990 13 00</a:t>
            </a:r>
            <a:endParaRPr lang="ru-RU" sz="1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0175" y="115888"/>
            <a:ext cx="1228725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515</Words>
  <Application>Microsoft Office PowerPoint</Application>
  <PresentationFormat>Экран (4:3)</PresentationFormat>
  <Paragraphs>153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Общественное обсуждение предельных объёмов бюджетных ассигнований на 2015 год</vt:lpstr>
      <vt:lpstr>Департамент финансов мэрии городского округа Тольятти: цели и задачи</vt:lpstr>
      <vt:lpstr>Проект бюджета по расходам департамента финансов на 2015 – 2017 годы</vt:lpstr>
      <vt:lpstr>Проект бюджета по расходам департамента финансов на 2015 – 2017 годы: содержание департамента</vt:lpstr>
      <vt:lpstr>Проект бюджета по расходам департамента финансов на 2015 – 2017 годы: другие общегосударственные вопросы</vt:lpstr>
      <vt:lpstr>Проект бюджета по расходам департамента финансов на 2015 – 2017 годы: обслуживание муниципального долга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Савватеев Николай Николаевич</dc:creator>
  <cp:lastModifiedBy>Савватеев Николай Николаевич</cp:lastModifiedBy>
  <cp:revision>57</cp:revision>
  <dcterms:created xsi:type="dcterms:W3CDTF">2014-09-16T08:38:04Z</dcterms:created>
  <dcterms:modified xsi:type="dcterms:W3CDTF">2014-09-18T04:53:41Z</dcterms:modified>
</cp:coreProperties>
</file>