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средства- 300 т.р.</c:v>
                </c:pt>
                <c:pt idx="1">
                  <c:v>Непрограммные средства - 1 500 т.р.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300</c:v>
                </c:pt>
                <c:pt idx="1">
                  <c:v>1500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9A245-466C-4AEA-AC69-E0FA7F6CF2B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FE76F8-7FC6-4F84-A56A-5138D151D165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300 тыс.руб.</a:t>
          </a:r>
          <a:endParaRPr lang="ru-RU" dirty="0"/>
        </a:p>
      </dgm:t>
    </dgm:pt>
    <dgm:pt modelId="{49098523-5CA5-4A2B-9F26-4AE1FEE124A0}" type="parTrans" cxnId="{C2C67A40-DE8B-419C-99AC-7767AE887C08}">
      <dgm:prSet/>
      <dgm:spPr/>
      <dgm:t>
        <a:bodyPr/>
        <a:lstStyle/>
        <a:p>
          <a:endParaRPr lang="ru-RU"/>
        </a:p>
      </dgm:t>
    </dgm:pt>
    <dgm:pt modelId="{20069B26-488B-40C5-8396-D52058D830A7}" type="sibTrans" cxnId="{C2C67A40-DE8B-419C-99AC-7767AE887C08}">
      <dgm:prSet/>
      <dgm:spPr/>
      <dgm:t>
        <a:bodyPr/>
        <a:lstStyle/>
        <a:p>
          <a:endParaRPr lang="ru-RU"/>
        </a:p>
      </dgm:t>
    </dgm:pt>
    <dgm:pt modelId="{0411AB03-A72E-438F-8DC4-963D136AF9F2}">
      <dgm:prSet phldrT="[Текст]"/>
      <dgm:spPr/>
      <dgm:t>
        <a:bodyPr/>
        <a:lstStyle/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endParaRPr lang="ru-RU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r>
            <a:rPr lang="ru-RU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1 500 тыс.руб.</a:t>
          </a:r>
          <a:endParaRPr lang="ru-RU" dirty="0"/>
        </a:p>
      </dgm:t>
    </dgm:pt>
    <dgm:pt modelId="{3157870E-ED9B-4984-ACF8-D1BC351E2599}" type="parTrans" cxnId="{0B029175-5555-4A2A-98BD-364BCFA980DF}">
      <dgm:prSet/>
      <dgm:spPr/>
      <dgm:t>
        <a:bodyPr/>
        <a:lstStyle/>
        <a:p>
          <a:endParaRPr lang="ru-RU"/>
        </a:p>
      </dgm:t>
    </dgm:pt>
    <dgm:pt modelId="{692CD46B-21BE-4F44-8FFE-A6B6C937975E}" type="sibTrans" cxnId="{0B029175-5555-4A2A-98BD-364BCFA980DF}">
      <dgm:prSet/>
      <dgm:spPr/>
      <dgm:t>
        <a:bodyPr/>
        <a:lstStyle/>
        <a:p>
          <a:endParaRPr lang="ru-RU"/>
        </a:p>
      </dgm:t>
    </dgm:pt>
    <dgm:pt modelId="{36EC1548-6AC1-4D48-B9BF-39AF567619E1}">
      <dgm:prSet phldrT="[Текст]"/>
      <dgm:spPr/>
      <dgm:t>
        <a:bodyPr/>
        <a:lstStyle/>
        <a:p>
          <a:endParaRPr lang="ru-RU" b="1" dirty="0"/>
        </a:p>
      </dgm:t>
    </dgm:pt>
    <dgm:pt modelId="{BEB45E1C-8977-48F7-A742-5C327522811B}" type="parTrans" cxnId="{CA39FD27-AB0C-4B48-8373-C7B95E34B7B0}">
      <dgm:prSet/>
      <dgm:spPr/>
      <dgm:t>
        <a:bodyPr/>
        <a:lstStyle/>
        <a:p>
          <a:endParaRPr lang="ru-RU"/>
        </a:p>
      </dgm:t>
    </dgm:pt>
    <dgm:pt modelId="{6E50F4F9-4B72-4E0E-8AF4-6B0B4D1D4570}" type="sibTrans" cxnId="{CA39FD27-AB0C-4B48-8373-C7B95E34B7B0}">
      <dgm:prSet/>
      <dgm:spPr/>
      <dgm:t>
        <a:bodyPr/>
        <a:lstStyle/>
        <a:p>
          <a:endParaRPr lang="ru-RU"/>
        </a:p>
      </dgm:t>
    </dgm:pt>
    <dgm:pt modelId="{EF1FF0DD-9FA3-44C5-B7BB-60A70A79C529}">
      <dgm:prSet/>
      <dgm:spPr/>
      <dgm:t>
        <a:bodyPr/>
        <a:lstStyle/>
        <a:p>
          <a:r>
            <a:rPr lang="ru-RU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b="1" dirty="0" smtClean="0"/>
            <a:t>100 тыс. руб.</a:t>
          </a:r>
          <a:endParaRPr lang="ru-RU" b="1" dirty="0"/>
        </a:p>
      </dgm:t>
    </dgm:pt>
    <dgm:pt modelId="{4832E295-9B96-4869-8C6F-A33FC55D4EC9}" type="parTrans" cxnId="{73CC5E40-2794-4B11-89BB-32965076A37B}">
      <dgm:prSet/>
      <dgm:spPr/>
      <dgm:t>
        <a:bodyPr/>
        <a:lstStyle/>
        <a:p>
          <a:endParaRPr lang="ru-RU"/>
        </a:p>
      </dgm:t>
    </dgm:pt>
    <dgm:pt modelId="{DE05A810-DC30-40F0-B4F6-37FFA53DA00A}" type="sibTrans" cxnId="{73CC5E40-2794-4B11-89BB-32965076A37B}">
      <dgm:prSet/>
      <dgm:spPr/>
      <dgm:t>
        <a:bodyPr/>
        <a:lstStyle/>
        <a:p>
          <a:endParaRPr lang="ru-RU"/>
        </a:p>
      </dgm:t>
    </dgm:pt>
    <dgm:pt modelId="{065A5FED-21EA-4BCD-B37C-6873C7D188B2}">
      <dgm:prSet/>
      <dgm:spPr/>
      <dgm:t>
        <a:bodyPr/>
        <a:lstStyle/>
        <a:p>
          <a:r>
            <a:rPr lang="ru-RU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b="1" dirty="0" smtClean="0"/>
            <a:t>200 тыс.руб.</a:t>
          </a:r>
          <a:endParaRPr lang="ru-RU" b="1" dirty="0"/>
        </a:p>
      </dgm:t>
    </dgm:pt>
    <dgm:pt modelId="{49007881-9F0F-4004-A68E-F7A5B6906D15}" type="parTrans" cxnId="{A000C3AF-A2A6-415A-B578-6EA6BA960CF0}">
      <dgm:prSet/>
      <dgm:spPr/>
      <dgm:t>
        <a:bodyPr/>
        <a:lstStyle/>
        <a:p>
          <a:endParaRPr lang="ru-RU"/>
        </a:p>
      </dgm:t>
    </dgm:pt>
    <dgm:pt modelId="{5806E507-9F61-4E19-B23E-F00E14D60D84}" type="sibTrans" cxnId="{A000C3AF-A2A6-415A-B578-6EA6BA960CF0}">
      <dgm:prSet/>
      <dgm:spPr/>
      <dgm:t>
        <a:bodyPr/>
        <a:lstStyle/>
        <a:p>
          <a:endParaRPr lang="ru-RU"/>
        </a:p>
      </dgm:t>
    </dgm:pt>
    <dgm:pt modelId="{1B34F745-9E4F-441E-8904-28F78624C3AC}">
      <dgm:prSet phldrT="[Текст]"/>
      <dgm:spPr/>
      <dgm:t>
        <a:bodyPr/>
        <a:lstStyle/>
        <a:p>
          <a:r>
            <a:rPr lang="ru-RU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b="1" dirty="0" smtClean="0"/>
            <a:t>1 500 тыс.руб.</a:t>
          </a:r>
          <a:endParaRPr lang="ru-RU" b="1" dirty="0"/>
        </a:p>
      </dgm:t>
    </dgm:pt>
    <dgm:pt modelId="{D8833645-AA49-4F19-98EB-D63F3EDA3DD7}" type="parTrans" cxnId="{94B66EFF-8D87-495A-8B79-0C56BCED50B3}">
      <dgm:prSet/>
      <dgm:spPr/>
    </dgm:pt>
    <dgm:pt modelId="{B74BCC7D-E7CC-491D-B2F5-B751EDB7EBA8}" type="sibTrans" cxnId="{94B66EFF-8D87-495A-8B79-0C56BCED50B3}">
      <dgm:prSet/>
      <dgm:spPr/>
    </dgm:pt>
    <dgm:pt modelId="{EB798DE8-7B2D-4EDF-A31E-76EBE8B1A3E5}">
      <dgm:prSet/>
      <dgm:spPr/>
      <dgm:t>
        <a:bodyPr/>
        <a:lstStyle/>
        <a:p>
          <a:endParaRPr lang="ru-RU" b="1" dirty="0"/>
        </a:p>
      </dgm:t>
    </dgm:pt>
    <dgm:pt modelId="{09835BED-14AD-4704-974A-BEDA461B3C2B}" type="parTrans" cxnId="{E9728967-E522-476E-900C-0F4F91FAC568}">
      <dgm:prSet/>
      <dgm:spPr/>
    </dgm:pt>
    <dgm:pt modelId="{BD65D31E-585A-470D-B4A4-04ACC1BB12DE}" type="sibTrans" cxnId="{E9728967-E522-476E-900C-0F4F91FAC568}">
      <dgm:prSet/>
      <dgm:spPr/>
    </dgm:pt>
    <dgm:pt modelId="{93591147-A50F-426F-8D4C-10D5CF768D82}" type="pres">
      <dgm:prSet presAssocID="{93B9A245-466C-4AEA-AC69-E0FA7F6CF2B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4C48F1-FCE2-4503-B98F-70D1F82E7EE2}" type="pres">
      <dgm:prSet presAssocID="{C5FE76F8-7FC6-4F84-A56A-5138D151D165}" presName="linNode" presStyleCnt="0"/>
      <dgm:spPr/>
    </dgm:pt>
    <dgm:pt modelId="{A09196D5-C0CB-4907-A131-F9BFAFD08116}" type="pres">
      <dgm:prSet presAssocID="{C5FE76F8-7FC6-4F84-A56A-5138D151D16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1BE67-3740-4376-94C8-83AA082B3EA3}" type="pres">
      <dgm:prSet presAssocID="{C5FE76F8-7FC6-4F84-A56A-5138D151D165}" presName="childShp" presStyleLbl="bgAccFollowNode1" presStyleIdx="0" presStyleCnt="2" custScaleX="124009" custScaleY="1397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43127-D0A2-47AC-A5BC-DA562ED7203B}" type="pres">
      <dgm:prSet presAssocID="{20069B26-488B-40C5-8396-D52058D830A7}" presName="spacing" presStyleCnt="0"/>
      <dgm:spPr/>
    </dgm:pt>
    <dgm:pt modelId="{B20A2710-849A-4675-8EA1-B174082FAE39}" type="pres">
      <dgm:prSet presAssocID="{0411AB03-A72E-438F-8DC4-963D136AF9F2}" presName="linNode" presStyleCnt="0"/>
      <dgm:spPr/>
    </dgm:pt>
    <dgm:pt modelId="{5E0A4224-809A-473B-93CF-7EEF90D08AFB}" type="pres">
      <dgm:prSet presAssocID="{0411AB03-A72E-438F-8DC4-963D136AF9F2}" presName="parentShp" presStyleLbl="node1" presStyleIdx="1" presStyleCnt="2" custLinFactNeighborX="209" custLinFactNeighborY="-1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99D60-FDB9-435B-9350-7B1BB43E44E7}" type="pres">
      <dgm:prSet presAssocID="{0411AB03-A72E-438F-8DC4-963D136AF9F2}" presName="childShp" presStyleLbl="bgAccFollowNode1" presStyleIdx="1" presStyleCnt="2" custScaleX="124009" custScaleY="138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031886-376F-41A2-A2AF-B392AD96073E}" type="presOf" srcId="{EF1FF0DD-9FA3-44C5-B7BB-60A70A79C529}" destId="{78E1BE67-3740-4376-94C8-83AA082B3EA3}" srcOrd="0" destOrd="0" presId="urn:microsoft.com/office/officeart/2005/8/layout/vList6"/>
    <dgm:cxn modelId="{CA39FD27-AB0C-4B48-8373-C7B95E34B7B0}" srcId="{0411AB03-A72E-438F-8DC4-963D136AF9F2}" destId="{36EC1548-6AC1-4D48-B9BF-39AF567619E1}" srcOrd="0" destOrd="0" parTransId="{BEB45E1C-8977-48F7-A742-5C327522811B}" sibTransId="{6E50F4F9-4B72-4E0E-8AF4-6B0B4D1D4570}"/>
    <dgm:cxn modelId="{E432FBEE-42DB-4AD1-A24A-18520605685D}" type="presOf" srcId="{93B9A245-466C-4AEA-AC69-E0FA7F6CF2BF}" destId="{93591147-A50F-426F-8D4C-10D5CF768D82}" srcOrd="0" destOrd="0" presId="urn:microsoft.com/office/officeart/2005/8/layout/vList6"/>
    <dgm:cxn modelId="{94B66EFF-8D87-495A-8B79-0C56BCED50B3}" srcId="{0411AB03-A72E-438F-8DC4-963D136AF9F2}" destId="{1B34F745-9E4F-441E-8904-28F78624C3AC}" srcOrd="1" destOrd="0" parTransId="{D8833645-AA49-4F19-98EB-D63F3EDA3DD7}" sibTransId="{B74BCC7D-E7CC-491D-B2F5-B751EDB7EBA8}"/>
    <dgm:cxn modelId="{E561D7AF-7101-40C2-B5EE-A43F149357B5}" type="presOf" srcId="{065A5FED-21EA-4BCD-B37C-6873C7D188B2}" destId="{78E1BE67-3740-4376-94C8-83AA082B3EA3}" srcOrd="0" destOrd="2" presId="urn:microsoft.com/office/officeart/2005/8/layout/vList6"/>
    <dgm:cxn modelId="{E9728967-E522-476E-900C-0F4F91FAC568}" srcId="{C5FE76F8-7FC6-4F84-A56A-5138D151D165}" destId="{EB798DE8-7B2D-4EDF-A31E-76EBE8B1A3E5}" srcOrd="1" destOrd="0" parTransId="{09835BED-14AD-4704-974A-BEDA461B3C2B}" sibTransId="{BD65D31E-585A-470D-B4A4-04ACC1BB12DE}"/>
    <dgm:cxn modelId="{E00AECA0-782E-44AC-8CA7-E12615218DE7}" type="presOf" srcId="{36EC1548-6AC1-4D48-B9BF-39AF567619E1}" destId="{E8899D60-FDB9-435B-9350-7B1BB43E44E7}" srcOrd="0" destOrd="0" presId="urn:microsoft.com/office/officeart/2005/8/layout/vList6"/>
    <dgm:cxn modelId="{BF44CC79-F00C-4528-98FF-9B0F17823D6F}" type="presOf" srcId="{1B34F745-9E4F-441E-8904-28F78624C3AC}" destId="{E8899D60-FDB9-435B-9350-7B1BB43E44E7}" srcOrd="0" destOrd="1" presId="urn:microsoft.com/office/officeart/2005/8/layout/vList6"/>
    <dgm:cxn modelId="{0B029175-5555-4A2A-98BD-364BCFA980DF}" srcId="{93B9A245-466C-4AEA-AC69-E0FA7F6CF2BF}" destId="{0411AB03-A72E-438F-8DC4-963D136AF9F2}" srcOrd="1" destOrd="0" parTransId="{3157870E-ED9B-4984-ACF8-D1BC351E2599}" sibTransId="{692CD46B-21BE-4F44-8FFE-A6B6C937975E}"/>
    <dgm:cxn modelId="{A15B63BC-68C7-46AF-BC16-806F94736702}" type="presOf" srcId="{0411AB03-A72E-438F-8DC4-963D136AF9F2}" destId="{5E0A4224-809A-473B-93CF-7EEF90D08AFB}" srcOrd="0" destOrd="0" presId="urn:microsoft.com/office/officeart/2005/8/layout/vList6"/>
    <dgm:cxn modelId="{46FB76B7-70B8-4B4A-BDA0-296019113305}" type="presOf" srcId="{C5FE76F8-7FC6-4F84-A56A-5138D151D165}" destId="{A09196D5-C0CB-4907-A131-F9BFAFD08116}" srcOrd="0" destOrd="0" presId="urn:microsoft.com/office/officeart/2005/8/layout/vList6"/>
    <dgm:cxn modelId="{979C9712-5898-4E52-8795-2B5020BB4149}" type="presOf" srcId="{EB798DE8-7B2D-4EDF-A31E-76EBE8B1A3E5}" destId="{78E1BE67-3740-4376-94C8-83AA082B3EA3}" srcOrd="0" destOrd="1" presId="urn:microsoft.com/office/officeart/2005/8/layout/vList6"/>
    <dgm:cxn modelId="{73CC5E40-2794-4B11-89BB-32965076A37B}" srcId="{C5FE76F8-7FC6-4F84-A56A-5138D151D165}" destId="{EF1FF0DD-9FA3-44C5-B7BB-60A70A79C529}" srcOrd="0" destOrd="0" parTransId="{4832E295-9B96-4869-8C6F-A33FC55D4EC9}" sibTransId="{DE05A810-DC30-40F0-B4F6-37FFA53DA00A}"/>
    <dgm:cxn modelId="{A000C3AF-A2A6-415A-B578-6EA6BA960CF0}" srcId="{C5FE76F8-7FC6-4F84-A56A-5138D151D165}" destId="{065A5FED-21EA-4BCD-B37C-6873C7D188B2}" srcOrd="2" destOrd="0" parTransId="{49007881-9F0F-4004-A68E-F7A5B6906D15}" sibTransId="{5806E507-9F61-4E19-B23E-F00E14D60D84}"/>
    <dgm:cxn modelId="{C2C67A40-DE8B-419C-99AC-7767AE887C08}" srcId="{93B9A245-466C-4AEA-AC69-E0FA7F6CF2BF}" destId="{C5FE76F8-7FC6-4F84-A56A-5138D151D165}" srcOrd="0" destOrd="0" parTransId="{49098523-5CA5-4A2B-9F26-4AE1FEE124A0}" sibTransId="{20069B26-488B-40C5-8396-D52058D830A7}"/>
    <dgm:cxn modelId="{9614EBFD-AE61-4997-BF5B-6CECA7E20DD5}" type="presParOf" srcId="{93591147-A50F-426F-8D4C-10D5CF768D82}" destId="{964C48F1-FCE2-4503-B98F-70D1F82E7EE2}" srcOrd="0" destOrd="0" presId="urn:microsoft.com/office/officeart/2005/8/layout/vList6"/>
    <dgm:cxn modelId="{CCDC029D-F7DB-4904-935C-452E36B6D3E0}" type="presParOf" srcId="{964C48F1-FCE2-4503-B98F-70D1F82E7EE2}" destId="{A09196D5-C0CB-4907-A131-F9BFAFD08116}" srcOrd="0" destOrd="0" presId="urn:microsoft.com/office/officeart/2005/8/layout/vList6"/>
    <dgm:cxn modelId="{648C8107-0E3A-4317-9F69-727CAA5C851A}" type="presParOf" srcId="{964C48F1-FCE2-4503-B98F-70D1F82E7EE2}" destId="{78E1BE67-3740-4376-94C8-83AA082B3EA3}" srcOrd="1" destOrd="0" presId="urn:microsoft.com/office/officeart/2005/8/layout/vList6"/>
    <dgm:cxn modelId="{8E0D9CD4-761B-4127-ACBA-19722F7E9414}" type="presParOf" srcId="{93591147-A50F-426F-8D4C-10D5CF768D82}" destId="{49E43127-D0A2-47AC-A5BC-DA562ED7203B}" srcOrd="1" destOrd="0" presId="urn:microsoft.com/office/officeart/2005/8/layout/vList6"/>
    <dgm:cxn modelId="{745A2B6F-B1AF-496B-9DF7-E10F02BA9F3D}" type="presParOf" srcId="{93591147-A50F-426F-8D4C-10D5CF768D82}" destId="{B20A2710-849A-4675-8EA1-B174082FAE39}" srcOrd="2" destOrd="0" presId="urn:microsoft.com/office/officeart/2005/8/layout/vList6"/>
    <dgm:cxn modelId="{824CF3E8-C88A-4449-B21A-D5D9A57ECBCB}" type="presParOf" srcId="{B20A2710-849A-4675-8EA1-B174082FAE39}" destId="{5E0A4224-809A-473B-93CF-7EEF90D08AFB}" srcOrd="0" destOrd="0" presId="urn:microsoft.com/office/officeart/2005/8/layout/vList6"/>
    <dgm:cxn modelId="{49F9F06D-A0A5-4254-B697-20E6F3916037}" type="presParOf" srcId="{B20A2710-849A-4675-8EA1-B174082FAE39}" destId="{E8899D60-FDB9-435B-9350-7B1BB43E44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E1BE67-3740-4376-94C8-83AA082B3EA3}">
      <dsp:nvSpPr>
        <dsp:cNvPr id="0" name=""/>
        <dsp:cNvSpPr/>
      </dsp:nvSpPr>
      <dsp:spPr>
        <a:xfrm>
          <a:off x="2877433" y="41"/>
          <a:ext cx="5351878" cy="2477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Изготовление и размещение социальной рекламы на местах, незаполненных коммерческой рекламой – </a:t>
          </a:r>
          <a:r>
            <a:rPr lang="ru-RU" sz="1600" b="1" kern="1200" dirty="0" smtClean="0"/>
            <a:t>100 тыс. руб.</a:t>
          </a: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Организация работы по вывозу незаконно размещенных объектов потребительского рынка городского округа Тольятти – </a:t>
          </a:r>
          <a:r>
            <a:rPr lang="ru-RU" sz="1600" b="1" kern="1200" dirty="0" smtClean="0"/>
            <a:t>200 тыс.руб.</a:t>
          </a:r>
          <a:endParaRPr lang="ru-RU" sz="1600" b="1" kern="1200" dirty="0"/>
        </a:p>
      </dsp:txBody>
      <dsp:txXfrm>
        <a:off x="2877433" y="41"/>
        <a:ext cx="5351878" cy="2477316"/>
      </dsp:txXfrm>
    </dsp:sp>
    <dsp:sp modelId="{A09196D5-C0CB-4907-A131-F9BFAFD08116}">
      <dsp:nvSpPr>
        <dsp:cNvPr id="0" name=""/>
        <dsp:cNvSpPr/>
      </dsp:nvSpPr>
      <dsp:spPr>
        <a:xfrm>
          <a:off x="287" y="352488"/>
          <a:ext cx="287714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Муниципальная программа «Развитие потребительского рынка в городском округе Тольятти на 2014-2016гг.»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300 тыс.руб.</a:t>
          </a:r>
          <a:endParaRPr lang="ru-RU" sz="1700" kern="1200" dirty="0"/>
        </a:p>
      </dsp:txBody>
      <dsp:txXfrm>
        <a:off x="287" y="352488"/>
        <a:ext cx="2877145" cy="1772423"/>
      </dsp:txXfrm>
    </dsp:sp>
    <dsp:sp modelId="{E8899D60-FDB9-435B-9350-7B1BB43E44E7}">
      <dsp:nvSpPr>
        <dsp:cNvPr id="0" name=""/>
        <dsp:cNvSpPr/>
      </dsp:nvSpPr>
      <dsp:spPr>
        <a:xfrm>
          <a:off x="2877433" y="2654600"/>
          <a:ext cx="5351878" cy="24579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Средства на уплату налога на добавленную стоимость по реализации услуг на право установки и эксплуатации рекламных конструкций – </a:t>
          </a:r>
          <a:r>
            <a:rPr lang="ru-RU" sz="1600" b="1" kern="1200" dirty="0" smtClean="0"/>
            <a:t>1 500 тыс.руб.</a:t>
          </a:r>
          <a:endParaRPr lang="ru-RU" sz="1600" b="1" kern="1200" dirty="0"/>
        </a:p>
      </dsp:txBody>
      <dsp:txXfrm>
        <a:off x="2877433" y="2654600"/>
        <a:ext cx="5351878" cy="2457925"/>
      </dsp:txXfrm>
    </dsp:sp>
    <dsp:sp modelId="{5E0A4224-809A-473B-93CF-7EEF90D08AFB}">
      <dsp:nvSpPr>
        <dsp:cNvPr id="0" name=""/>
        <dsp:cNvSpPr/>
      </dsp:nvSpPr>
      <dsp:spPr>
        <a:xfrm>
          <a:off x="9307" y="2978510"/>
          <a:ext cx="2877145" cy="17724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Непрограммные средства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chemeClr val="dk1"/>
            </a:solidFill>
            <a:latin typeface="+mn-lt"/>
            <a:ea typeface="+mn-ea"/>
            <a:cs typeface="+mn-cs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dk1"/>
              </a:solidFill>
              <a:latin typeface="+mn-lt"/>
              <a:ea typeface="+mn-ea"/>
              <a:cs typeface="+mn-cs"/>
            </a:rPr>
            <a:t>1 500 тыс.руб.</a:t>
          </a:r>
          <a:endParaRPr lang="ru-RU" sz="1700" kern="1200" dirty="0"/>
        </a:p>
      </dsp:txBody>
      <dsp:txXfrm>
        <a:off x="9307" y="2978510"/>
        <a:ext cx="2877145" cy="177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22.06.2015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2376264"/>
          </a:xfrm>
        </p:spPr>
        <p:txBody>
          <a:bodyPr>
            <a:noAutofit/>
          </a:bodyPr>
          <a:lstStyle/>
          <a:p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Общественное обсуждение </a:t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утвержденных бюджетных ассигнований 2016 года</a:t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в бюджете городского округа</a:t>
            </a:r>
            <a:br>
              <a:rPr lang="ru-RU" altLang="ru-RU" sz="3000" b="1" dirty="0" smtClean="0">
                <a:latin typeface="+mn-lt"/>
                <a:ea typeface="+mn-ea"/>
                <a:cs typeface="+mn-cs"/>
              </a:rPr>
            </a:br>
            <a:r>
              <a:rPr lang="ru-RU" altLang="ru-RU" sz="3000" b="1" dirty="0" smtClean="0">
                <a:latin typeface="+mn-lt"/>
                <a:ea typeface="+mn-ea"/>
                <a:cs typeface="+mn-cs"/>
              </a:rPr>
              <a:t>на 2015 год и плановый период 2016-2017 г.г.</a:t>
            </a:r>
            <a:endParaRPr lang="ru-RU" sz="3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7848872" cy="14645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Главный распорядитель бюджетных средств:</a:t>
            </a:r>
          </a:p>
          <a:p>
            <a:r>
              <a:rPr lang="ru-RU" b="1" u="sng" dirty="0" smtClean="0">
                <a:solidFill>
                  <a:schemeClr val="tx1"/>
                </a:solidFill>
              </a:rPr>
              <a:t>Управление потребительского рынка мэрии городского округа Тольятти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160609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Управление потребительского рынка мэрии городского округа Тольятти:</a:t>
            </a:r>
            <a:br>
              <a:rPr lang="ru-RU" sz="2400" b="1" dirty="0" smtClean="0"/>
            </a:br>
            <a:r>
              <a:rPr lang="ru-RU" sz="2400" b="1" u="sng" dirty="0" smtClean="0"/>
              <a:t>основные виды деятельности</a:t>
            </a:r>
            <a:endParaRPr lang="ru-RU" sz="2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47500" lnSpcReduction="20000"/>
          </a:bodyPr>
          <a:lstStyle/>
          <a:p>
            <a:r>
              <a:rPr lang="ru-RU" sz="5900" dirty="0" smtClean="0"/>
              <a:t>Разработка </a:t>
            </a:r>
            <a:r>
              <a:rPr lang="ru-RU" sz="5900" dirty="0"/>
              <a:t>и </a:t>
            </a:r>
            <a:r>
              <a:rPr lang="ru-RU" sz="5900" dirty="0" smtClean="0"/>
              <a:t>реализация концепции </a:t>
            </a:r>
            <a:r>
              <a:rPr lang="ru-RU" sz="5900" dirty="0"/>
              <a:t>и </a:t>
            </a:r>
            <a:r>
              <a:rPr lang="ru-RU" sz="5900" dirty="0" smtClean="0"/>
              <a:t>стратегии </a:t>
            </a:r>
            <a:r>
              <a:rPr lang="ru-RU" sz="5900" dirty="0"/>
              <a:t>развития потребительского рынка городского округа Тольятти.</a:t>
            </a:r>
          </a:p>
          <a:p>
            <a:r>
              <a:rPr lang="ru-RU" sz="5900" dirty="0" smtClean="0"/>
              <a:t>Создание комплексной системы </a:t>
            </a:r>
            <a:r>
              <a:rPr lang="ru-RU" sz="5900" dirty="0"/>
              <a:t>контроля за работой предприятий сферы потребительского рынка </a:t>
            </a:r>
            <a:r>
              <a:rPr lang="ru-RU" sz="5900" dirty="0" smtClean="0"/>
              <a:t>городского округа Тольятти.</a:t>
            </a:r>
            <a:endParaRPr lang="ru-RU" sz="5900" dirty="0"/>
          </a:p>
          <a:p>
            <a:r>
              <a:rPr lang="ru-RU" sz="5900" dirty="0" smtClean="0"/>
              <a:t>Анализ состояния потребительского </a:t>
            </a:r>
            <a:r>
              <a:rPr lang="ru-RU" sz="5900" dirty="0"/>
              <a:t>рынка и </a:t>
            </a:r>
            <a:r>
              <a:rPr lang="ru-RU" sz="5900" dirty="0" smtClean="0"/>
              <a:t>определение </a:t>
            </a:r>
            <a:r>
              <a:rPr lang="ru-RU" sz="5900" dirty="0"/>
              <a:t>пути его развития в соответствии с уровнем потребления основных продуктов питания, непродовольственных товаров, бытовых и платных услуг в сфере потребительского рынка.</a:t>
            </a:r>
          </a:p>
          <a:p>
            <a:r>
              <a:rPr lang="ru-RU" sz="5900" dirty="0" smtClean="0"/>
              <a:t>Создание условий для эффективного использования рекламного пространства на территории городского округа Тольятти.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Утвержденные ассигнования </a:t>
            </a:r>
            <a:r>
              <a:rPr lang="ru-RU" sz="2800" b="1" dirty="0" smtClean="0"/>
              <a:t>управления потребительского рынка </a:t>
            </a:r>
            <a:br>
              <a:rPr lang="ru-RU" sz="2800" b="1" dirty="0" smtClean="0"/>
            </a:br>
            <a:r>
              <a:rPr lang="ru-RU" sz="2800" b="1" dirty="0" smtClean="0"/>
              <a:t>на </a:t>
            </a:r>
            <a:r>
              <a:rPr lang="ru-RU" sz="2800" b="1" dirty="0" smtClean="0"/>
              <a:t>2016 </a:t>
            </a:r>
            <a:r>
              <a:rPr lang="ru-RU" sz="2800" b="1" dirty="0" smtClean="0"/>
              <a:t>год</a:t>
            </a:r>
            <a:endParaRPr lang="ru-RU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1646842"/>
          <a:ext cx="8424936" cy="495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936104"/>
                <a:gridCol w="864096"/>
                <a:gridCol w="3888432"/>
              </a:tblGrid>
              <a:tr h="40154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расходов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8" marB="4571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015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 v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18" marB="45718"/>
                </a:tc>
              </a:tr>
              <a:tr h="561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рамках муниципальной программы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2016г.:</a:t>
                      </a: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36083">
                <a:tc>
                  <a:txBody>
                    <a:bodyPr/>
                    <a:lstStyle/>
                    <a:p>
                      <a:pPr lvl="0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потребительского рынка в городском округе Тольятти на 2014-2016гг.»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1 571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2015 году увеличены бюджетные ассигнования по изготовлению и размещению социальной рекламы на местах, незаполненных коммерческой рекламой  и по вывозу незаконно размещенных объектов потребительского рынка городского округа Тольятти  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720080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2015 году выделены средства для уплаты НДС по договорам купли – продажи права на заключение договора на  установку и эксплуатацию рекламной конструкции и по договорам на установку и эксплуатацию рекламных конструкций, заключенных по итогам аукциона в 4 квартале 2014г.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  <a:tr h="45943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None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Структура расходов в </a:t>
            </a:r>
            <a:r>
              <a:rPr lang="ru-RU" sz="3200" b="1" dirty="0" smtClean="0"/>
              <a:t>2016 </a:t>
            </a:r>
            <a:r>
              <a:rPr lang="ru-RU" sz="3200" b="1" dirty="0"/>
              <a:t>году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714202"/>
          </a:xfrm>
        </p:spPr>
        <p:txBody>
          <a:bodyPr>
            <a:noAutofit/>
          </a:bodyPr>
          <a:lstStyle/>
          <a:p>
            <a:r>
              <a:rPr lang="ru-RU" sz="2800" b="1" dirty="0"/>
              <a:t>Доля расходов, формируемых в рамках </a:t>
            </a:r>
            <a:r>
              <a:rPr lang="ru-RU" sz="2800" b="1" dirty="0" smtClean="0"/>
              <a:t>программы, </a:t>
            </a:r>
            <a:r>
              <a:rPr lang="ru-RU" sz="2800" b="1" dirty="0"/>
              <a:t>в общем объеме бюджетных </a:t>
            </a:r>
            <a:r>
              <a:rPr lang="ru-RU" sz="2800" b="1" dirty="0" smtClean="0"/>
              <a:t>ассигнований в 2016 году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57200" y="1628800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971153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52839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5400" b="1" dirty="0" smtClean="0"/>
              <a:t>СПАСИБО ЗА ВНИМАНИЕ </a:t>
            </a:r>
          </a:p>
          <a:p>
            <a:pPr algn="ctr">
              <a:buNone/>
            </a:pPr>
            <a:endParaRPr lang="ru-RU" sz="5400" b="1" dirty="0"/>
          </a:p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4600" dirty="0" smtClean="0"/>
              <a:t>Управление потребительского рынка мэрии городского округа Тольятти</a:t>
            </a:r>
          </a:p>
          <a:p>
            <a:pPr algn="ctr">
              <a:buNone/>
            </a:pPr>
            <a:endParaRPr lang="ru-RU" sz="54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88873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327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Общественное обсуждение  утвержденных бюджетных ассигнований 2016 года в бюджете городского округа на 2015 год и плановый период 2016-2017 г.г.</vt:lpstr>
      <vt:lpstr>Управление потребительского рынка мэрии городского округа Тольятти: основные виды деятельности</vt:lpstr>
      <vt:lpstr>Утвержденные ассигнования управления потребительского рынка  на 2016 год</vt:lpstr>
      <vt:lpstr>Структура расходов в 2016 году</vt:lpstr>
      <vt:lpstr>Доля расходов, формируемых в рамках программы, в общем объеме бюджетных ассигнований в 2016 году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user</cp:lastModifiedBy>
  <cp:revision>29</cp:revision>
  <dcterms:created xsi:type="dcterms:W3CDTF">2014-09-22T10:58:55Z</dcterms:created>
  <dcterms:modified xsi:type="dcterms:W3CDTF">2015-06-22T06:35:34Z</dcterms:modified>
</cp:coreProperties>
</file>