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79" r:id="rId4"/>
    <p:sldId id="283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20" autoAdjust="0"/>
    <p:restoredTop sz="94691" autoAdjust="0"/>
  </p:normalViewPr>
  <p:slideViewPr>
    <p:cSldViewPr>
      <p:cViewPr>
        <p:scale>
          <a:sx n="75" d="100"/>
          <a:sy n="75" d="100"/>
        </p:scale>
        <p:origin x="-924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D85BB-B996-4342-AE76-C5C7EEAC7EF8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CA1A6-1384-4ADD-ADB1-194240233C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548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CA1A6-1384-4ADD-ADB1-194240233CC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CBE1F-C37A-4B4C-82A5-07526173B8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CBE1F-C37A-4B4C-82A5-07526173B8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CBE1F-C37A-4B4C-82A5-07526173B8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728192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764704"/>
            <a:ext cx="82089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64F5-393D-9146-9009-10FED0EA4A5D}" type="datetime1">
              <a:rPr lang="ru-RU" smtClean="0"/>
              <a:pPr/>
              <a:t>22.06.2015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Тольятти, 2013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2B8DA6-A580-462F-BEC7-C9425A91E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B889-AD60-4EF0-AC28-46E322E11D1A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5229200"/>
            <a:ext cx="4104456" cy="108012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rgbClr val="000000"/>
                </a:solidFill>
              </a:rPr>
              <a:t>Докладчик:</a:t>
            </a:r>
          </a:p>
          <a:p>
            <a:pPr algn="l"/>
            <a:r>
              <a:rPr lang="ru-RU" sz="1800" dirty="0" smtClean="0">
                <a:solidFill>
                  <a:srgbClr val="000000"/>
                </a:solidFill>
              </a:rPr>
              <a:t>руководитель департамента финансов</a:t>
            </a:r>
          </a:p>
          <a:p>
            <a:pPr algn="l"/>
            <a:r>
              <a:rPr lang="ru-RU" sz="1800" dirty="0" smtClean="0">
                <a:solidFill>
                  <a:srgbClr val="000000"/>
                </a:solidFill>
              </a:rPr>
              <a:t>Гильгулин Григорий Владимирович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2204864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12700"/>
            <a:r>
              <a:rPr lang="ru-RU" sz="2400" dirty="0" smtClean="0">
                <a:solidFill>
                  <a:srgbClr val="000000"/>
                </a:solidFill>
                <a:latin typeface="+mj-lt"/>
              </a:rPr>
              <a:t>1 этап общественных обсуждений к проекту бюджета </a:t>
            </a:r>
            <a:r>
              <a:rPr lang="ru-RU" sz="2400" dirty="0" smtClean="0"/>
              <a:t>городского округа Тольятти на 2016 год и на плановый период 2017 и 2018 годов</a:t>
            </a:r>
          </a:p>
          <a:p>
            <a:pPr marL="457200" indent="-12700"/>
            <a:endParaRPr lang="ru-RU" sz="2400" dirty="0" smtClean="0"/>
          </a:p>
          <a:p>
            <a:pPr marL="457200" indent="-12700"/>
            <a:r>
              <a:rPr lang="ru-RU" sz="2400" dirty="0" smtClean="0"/>
              <a:t>Рассмотрение  ассигнований 2016 года утверждённого бюджета на 2015 год и плановый период 2016 и 2017 годов по департаменту финансов мэрии</a:t>
            </a:r>
            <a:endParaRPr lang="ru-RU" sz="2400" dirty="0" smtClean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7544" y="1844824"/>
            <a:ext cx="84969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131840" y="6466914"/>
            <a:ext cx="2895600" cy="365125"/>
          </a:xfrm>
        </p:spPr>
        <p:txBody>
          <a:bodyPr/>
          <a:lstStyle/>
          <a:p>
            <a:pPr algn="ctr"/>
            <a:r>
              <a:rPr lang="ru-RU" sz="1400" dirty="0" smtClean="0"/>
              <a:t>Тольятти, 201</a:t>
            </a: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C2B8DA6-A580-462F-BEC7-C9425A91E20E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2225242"/>
              </p:ext>
            </p:extLst>
          </p:nvPr>
        </p:nvGraphicFramePr>
        <p:xfrm>
          <a:off x="467544" y="1260976"/>
          <a:ext cx="8208912" cy="41050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408712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Решение Думы городского округа Тольятти от 10.12.2014г. № 558 «О бюджете городского округа Тольятти на 2015 год и на плановый период 2016 и 2017 годов (с изменениями  от 20.05.2015г. № 732)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 год</a:t>
                      </a:r>
                      <a:endParaRPr lang="ru-RU" sz="1800" dirty="0"/>
                    </a:p>
                  </a:txBody>
                  <a:tcPr anchor="ctr"/>
                </a:tc>
              </a:tr>
              <a:tr h="7632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Утверждены бюджетные ассигнования, всего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807 235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24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- в том числе программные расходы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63 768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в том числе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непрограммные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расходы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743 467</a:t>
                      </a:r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Доля программных расходов, 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9"/>
          <p:cNvSpPr txBox="1">
            <a:spLocks/>
          </p:cNvSpPr>
          <p:nvPr/>
        </p:nvSpPr>
        <p:spPr>
          <a:xfrm>
            <a:off x="611560" y="116632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Доля программного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финансирования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9087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тыс.руб.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000" dirty="0" smtClean="0"/>
              <a:t>Программные  расходы 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9087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2225242"/>
              </p:ext>
            </p:extLst>
          </p:nvPr>
        </p:nvGraphicFramePr>
        <p:xfrm>
          <a:off x="467544" y="1196752"/>
          <a:ext cx="8208912" cy="43924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408712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Утверждено в бюджете на 2016 год, тыс.руб.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Муниципальная программа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«Развитие органов местного самоуправления городского округа Тольятти на 2014-2016 годы», в том числе: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63 768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117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- Заработная плата</a:t>
                      </a:r>
                      <a:r>
                        <a:rPr lang="en-US" sz="1800" dirty="0" smtClean="0"/>
                        <a:t> c </a:t>
                      </a:r>
                      <a:r>
                        <a:rPr lang="ru-RU" sz="1800" dirty="0" smtClean="0"/>
                        <a:t>начислениями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55 423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- Содержание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7 830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Командировочные расходы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335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- Компенсационные выплаты матерям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000" dirty="0" err="1" smtClean="0"/>
              <a:t>Непрограммные</a:t>
            </a:r>
            <a:r>
              <a:rPr lang="ru-RU" sz="4000" dirty="0" smtClean="0"/>
              <a:t>  расходы 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9087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2225242"/>
              </p:ext>
            </p:extLst>
          </p:nvPr>
        </p:nvGraphicFramePr>
        <p:xfrm>
          <a:off x="467544" y="1196752"/>
          <a:ext cx="8208912" cy="51388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408712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Утверждено в бюджете на 2016 год, тыс.руб.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539472"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Непрограммные</a:t>
                      </a:r>
                      <a:r>
                        <a:rPr lang="ru-RU" sz="1800" dirty="0" smtClean="0"/>
                        <a:t> расходы,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 том числе: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743</a:t>
                      </a:r>
                      <a:r>
                        <a:rPr lang="en-US" sz="1800" dirty="0" smtClean="0"/>
                        <a:t> </a:t>
                      </a:r>
                      <a:r>
                        <a:rPr lang="ru-RU" sz="1800" dirty="0" smtClean="0"/>
                        <a:t>467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- Обслуживание муниципального долга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491 582</a:t>
                      </a:r>
                    </a:p>
                  </a:txBody>
                  <a:tcPr/>
                </a:tc>
              </a:tr>
              <a:tr h="49325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</a:t>
                      </a:r>
                    </a:p>
                    <a:p>
                      <a:r>
                        <a:rPr lang="ru-RU" sz="1800" dirty="0" smtClean="0"/>
                        <a:t> - Исполнение судебных актов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144 922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Исполнение муниципальных гарантий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100 926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</a:t>
                      </a:r>
                    </a:p>
                    <a:p>
                      <a:r>
                        <a:rPr lang="ru-RU" sz="1800" dirty="0" smtClean="0"/>
                        <a:t> - Резервные средства для</a:t>
                      </a:r>
                      <a:r>
                        <a:rPr lang="ru-RU" sz="1800" baseline="0" dirty="0" smtClean="0"/>
                        <a:t> финансирования непредвиденных расходов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5 927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</a:t>
                      </a:r>
                    </a:p>
                    <a:p>
                      <a:r>
                        <a:rPr lang="ru-RU" sz="1800" dirty="0" smtClean="0"/>
                        <a:t> - Проведение процедур банкротства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260</Words>
  <Application>Microsoft Office PowerPoint</Application>
  <PresentationFormat>Экран (4:3)</PresentationFormat>
  <Paragraphs>61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Программные  расходы </vt:lpstr>
      <vt:lpstr>Непрограммные  расходы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Савватеев Николай Николаевич</dc:creator>
  <cp:lastModifiedBy>Дементьева Елена Александровна</cp:lastModifiedBy>
  <cp:revision>285</cp:revision>
  <dcterms:created xsi:type="dcterms:W3CDTF">2014-09-16T08:38:04Z</dcterms:created>
  <dcterms:modified xsi:type="dcterms:W3CDTF">2015-06-22T04:59:57Z</dcterms:modified>
</cp:coreProperties>
</file>