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theme/themeOverride1.xml" ContentType="application/vnd.openxmlformats-officedocument.themeOverride+xml"/>
  <Override PartName="/ppt/diagrams/quickStyle17.xml" ContentType="application/vnd.openxmlformats-officedocument.drawingml.diagram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7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67" r:id="rId4"/>
    <p:sldId id="271" r:id="rId5"/>
    <p:sldId id="272" r:id="rId6"/>
    <p:sldId id="273" r:id="rId7"/>
    <p:sldId id="274" r:id="rId8"/>
    <p:sldId id="262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EFC1"/>
    <a:srgbClr val="FEDF86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0" d="100"/>
          <a:sy n="70" d="100"/>
        </p:scale>
        <p:origin x="-708" y="-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F5176-F4C0-4BC5-B97F-3DA4B1E753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EC28DC-7D97-496A-A22A-21CA0AE5501A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Главный распорядитель бюджетных средств </a:t>
          </a:r>
        </a:p>
        <a:p>
          <a:pPr algn="ctr" rtl="0"/>
          <a:r>
            <a:rPr lang="ru-RU" sz="24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Управление взаимодействия с общественностью администрации городского округа Тольятти</a:t>
          </a:r>
          <a:endParaRPr lang="ru-RU" sz="24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B3C89CA-A90A-4A32-BEBF-01185DF2C8E0}" type="parTrans" cxnId="{7CAE3618-1BBF-46C7-804F-BB10611A7B0B}">
      <dgm:prSet/>
      <dgm:spPr/>
      <dgm:t>
        <a:bodyPr/>
        <a:lstStyle/>
        <a:p>
          <a:endParaRPr lang="ru-RU"/>
        </a:p>
      </dgm:t>
    </dgm:pt>
    <dgm:pt modelId="{F0451CA9-3A2D-43E2-9414-0C96D891CAC3}" type="sibTrans" cxnId="{7CAE3618-1BBF-46C7-804F-BB10611A7B0B}">
      <dgm:prSet/>
      <dgm:spPr/>
      <dgm:t>
        <a:bodyPr/>
        <a:lstStyle/>
        <a:p>
          <a:endParaRPr lang="ru-RU"/>
        </a:p>
      </dgm:t>
    </dgm:pt>
    <dgm:pt modelId="{C801D035-6DBE-40AC-B684-6EB911727292}" type="pres">
      <dgm:prSet presAssocID="{B30F5176-F4C0-4BC5-B97F-3DA4B1E753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E160F2-54C6-4B89-9F16-7ABEB9BC7485}" type="pres">
      <dgm:prSet presAssocID="{C1EC28DC-7D97-496A-A22A-21CA0AE5501A}" presName="parentText" presStyleLbl="node1" presStyleIdx="0" presStyleCnt="1" custLinFactNeighborX="459" custLinFactNeighborY="-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ABC73F-546C-48CD-869A-93D1C789CCD5}" type="presOf" srcId="{C1EC28DC-7D97-496A-A22A-21CA0AE5501A}" destId="{6BE160F2-54C6-4B89-9F16-7ABEB9BC7485}" srcOrd="0" destOrd="0" presId="urn:microsoft.com/office/officeart/2005/8/layout/vList2"/>
    <dgm:cxn modelId="{7CA939CB-4D8C-4682-8676-82E0064E06CD}" type="presOf" srcId="{B30F5176-F4C0-4BC5-B97F-3DA4B1E75308}" destId="{C801D035-6DBE-40AC-B684-6EB911727292}" srcOrd="0" destOrd="0" presId="urn:microsoft.com/office/officeart/2005/8/layout/vList2"/>
    <dgm:cxn modelId="{7CAE3618-1BBF-46C7-804F-BB10611A7B0B}" srcId="{B30F5176-F4C0-4BC5-B97F-3DA4B1E75308}" destId="{C1EC28DC-7D97-496A-A22A-21CA0AE5501A}" srcOrd="0" destOrd="0" parTransId="{8B3C89CA-A90A-4A32-BEBF-01185DF2C8E0}" sibTransId="{F0451CA9-3A2D-43E2-9414-0C96D891CAC3}"/>
    <dgm:cxn modelId="{12B93D4A-C00B-4128-ABDB-CA38B123B69E}" type="presParOf" srcId="{C801D035-6DBE-40AC-B684-6EB911727292}" destId="{6BE160F2-54C6-4B89-9F16-7ABEB9BC748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EFC1"/>
        </a:solidFill>
      </dgm:spPr>
      <dgm:t>
        <a:bodyPr/>
        <a:lstStyle/>
        <a:p>
          <a:pPr rtl="0"/>
          <a:r>
            <a:rPr lang="ru-RU" sz="2400" b="1" i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2019 год и плановый период 2020 и 2021 годов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C93082-54D1-4C1A-AFF3-11F3B4B05834}" type="presOf" srcId="{E0FD5708-19D8-4931-BE1C-B617C296D83A}" destId="{E1D29FA3-7BCC-406D-B6DE-67B405CFD70D}" srcOrd="0" destOrd="0" presId="urn:microsoft.com/office/officeart/2005/8/layout/vList2"/>
    <dgm:cxn modelId="{053EC6F9-2758-4FB8-B5B0-8D063299952C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D2585147-10BE-4BCD-89B0-012D70366229}" type="presParOf" srcId="{E1D29FA3-7BCC-406D-B6DE-67B405CFD70D}" destId="{20D447C8-94D3-41F6-B3CA-878697E472D4}" srcOrd="0" destOrd="0" presId="urn:microsoft.com/office/officeart/2005/8/layout/vList2"/>
  </dgm:cxnLst>
  <dgm:bg/>
  <dgm:whole>
    <a:ln>
      <a:solidFill>
        <a:schemeClr val="accent2">
          <a:lumMod val="20000"/>
          <a:lumOff val="80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57E002F6-F9CD-411D-8D49-C3D297E936EF}" type="presOf" srcId="{E0FD5708-19D8-4931-BE1C-B617C296D83A}" destId="{E1D29FA3-7BCC-406D-B6DE-67B405CFD70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EFC1"/>
        </a:solidFill>
      </dgm:spPr>
      <dgm:t>
        <a:bodyPr/>
        <a:lstStyle/>
        <a:p>
          <a:pPr rtl="0"/>
          <a:r>
            <a:rPr lang="ru-RU" sz="2400" b="1" i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2019 год и плановый период 2020 и 2021 годов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2884CA-3F0A-41B8-8B32-78CE07871062}" type="presOf" srcId="{E0FD5708-19D8-4931-BE1C-B617C296D83A}" destId="{E1D29FA3-7BCC-406D-B6DE-67B405CFD70D}" srcOrd="0" destOrd="0" presId="urn:microsoft.com/office/officeart/2005/8/layout/vList2"/>
    <dgm:cxn modelId="{16C50B91-4095-4DC5-B332-AB9B3175303E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9DE3A8EF-6B63-48AD-A775-BD6CE16E3937}" type="presParOf" srcId="{E1D29FA3-7BCC-406D-B6DE-67B405CFD70D}" destId="{20D447C8-94D3-41F6-B3CA-878697E472D4}" srcOrd="0" destOrd="0" presId="urn:microsoft.com/office/officeart/2005/8/layout/vList2"/>
  </dgm:cxnLst>
  <dgm:bg/>
  <dgm:whole>
    <a:ln>
      <a:solidFill>
        <a:schemeClr val="accent2">
          <a:lumMod val="20000"/>
          <a:lumOff val="80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ru-RU" sz="2400" b="1" i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2. По мероприятиям на другие вопросы в области социальной политики – 1 231 тыс. руб., в том числе: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62790" custLinFactNeighborX="1000" custLinFactNeighborY="-6689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B28F19-4A3B-493B-BF53-C7D73E88D7A1}" type="presOf" srcId="{E0FD5708-19D8-4931-BE1C-B617C296D83A}" destId="{E1D29FA3-7BCC-406D-B6DE-67B405CFD70D}" srcOrd="0" destOrd="0" presId="urn:microsoft.com/office/officeart/2005/8/layout/vList2"/>
    <dgm:cxn modelId="{468C7FD7-1A80-4311-8A86-395F86555093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362496B3-5EA9-4441-A566-9E2DE25DDB08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EFC1"/>
        </a:solidFill>
      </dgm:spPr>
      <dgm:t>
        <a:bodyPr/>
        <a:lstStyle/>
        <a:p>
          <a:pPr rtl="0"/>
          <a:r>
            <a:rPr lang="ru-RU" sz="2400" b="1" i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2019 год и плановый период 2020 и 2021 годов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A4389E-7046-49EB-84AB-514E1C36A2F4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765FEAEE-3F3A-4553-8317-CAFD4995BC20}" type="presOf" srcId="{DD926C39-9DE0-417A-BB53-70DAA2196028}" destId="{20D447C8-94D3-41F6-B3CA-878697E472D4}" srcOrd="0" destOrd="0" presId="urn:microsoft.com/office/officeart/2005/8/layout/vList2"/>
    <dgm:cxn modelId="{F637F1F0-E13D-4F19-825F-BCF53BD8AAC3}" type="presParOf" srcId="{E1D29FA3-7BCC-406D-B6DE-67B405CFD70D}" destId="{20D447C8-94D3-41F6-B3CA-878697E472D4}" srcOrd="0" destOrd="0" presId="urn:microsoft.com/office/officeart/2005/8/layout/vList2"/>
  </dgm:cxnLst>
  <dgm:bg/>
  <dgm:whole>
    <a:ln>
      <a:solidFill>
        <a:schemeClr val="accent2">
          <a:lumMod val="20000"/>
          <a:lumOff val="80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>
            <a:spcAft>
              <a:spcPts val="0"/>
            </a:spcAft>
          </a:pPr>
          <a:r>
            <a:rPr lang="ru-RU" sz="2400" b="1" i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На 2020 и 2021 годы управлению взаимодействия с общественностью, исходя из уровня доходов, запланированы ассигнования в сумме по </a:t>
          </a:r>
        </a:p>
        <a:p>
          <a:pPr rtl="0">
            <a:spcAft>
              <a:spcPts val="0"/>
            </a:spcAft>
          </a:pPr>
          <a:r>
            <a:rPr lang="ru-RU" sz="2400" b="1" i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39 103 тыс. руб. соответственно.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8491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1E4DC6-8770-44E6-ACE5-25F9EFB58A49}" type="presOf" srcId="{E0FD5708-19D8-4931-BE1C-B617C296D83A}" destId="{E1D29FA3-7BCC-406D-B6DE-67B405CFD70D}" srcOrd="0" destOrd="0" presId="urn:microsoft.com/office/officeart/2005/8/layout/vList2"/>
    <dgm:cxn modelId="{AE4F7F49-F202-4E99-A2DE-9EA22625D02C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554F6F28-B080-44A0-8913-DD33082CFC83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EFC1"/>
        </a:solidFill>
      </dgm:spPr>
      <dgm:t>
        <a:bodyPr/>
        <a:lstStyle/>
        <a:p>
          <a:pPr rtl="0"/>
          <a:r>
            <a:rPr lang="ru-RU" sz="2400" b="1" i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2019 год и плановый период 2020 и 2021 годов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840860-A95F-4E6C-AAA8-424737499489}" type="presOf" srcId="{E0FD5708-19D8-4931-BE1C-B617C296D83A}" destId="{E1D29FA3-7BCC-406D-B6DE-67B405CFD70D}" srcOrd="0" destOrd="0" presId="urn:microsoft.com/office/officeart/2005/8/layout/vList2"/>
    <dgm:cxn modelId="{EBEFEF16-B03A-46A5-B03F-93F1DA5D72D8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70F80CF3-B1C9-4904-8A1B-FD18DC56E4A0}" type="presParOf" srcId="{E1D29FA3-7BCC-406D-B6DE-67B405CFD70D}" destId="{20D447C8-94D3-41F6-B3CA-878697E472D4}" srcOrd="0" destOrd="0" presId="urn:microsoft.com/office/officeart/2005/8/layout/vList2"/>
  </dgm:cxnLst>
  <dgm:bg/>
  <dgm:whole>
    <a:ln>
      <a:solidFill>
        <a:schemeClr val="accent2">
          <a:lumMod val="20000"/>
          <a:lumOff val="80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6DFE070-0E13-4FF8-BB89-1C3B8DA6E2E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901E80-9267-4BE0-862C-26FA0ED52922}">
      <dgm:prSet custT="1"/>
      <dgm:spPr>
        <a:solidFill>
          <a:schemeClr val="bg2"/>
        </a:solidFill>
      </dgm:spPr>
      <dgm:t>
        <a:bodyPr/>
        <a:lstStyle/>
        <a:p>
          <a:pPr algn="ctr" rtl="0"/>
          <a:r>
            <a: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Главный распорядитель бюджетных средств –</a:t>
          </a:r>
        </a:p>
        <a:p>
          <a:pPr algn="ctr" rtl="0"/>
          <a:r>
            <a: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Управление взаимодействия с общественностью администрации городского округа Тольятти</a:t>
          </a:r>
          <a:endParaRPr lang="ru-RU" sz="24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0E3E788-F57A-4D69-97A2-D6FA50B6F607}" type="parTrans" cxnId="{3970E8BB-C6B7-4856-AAF4-25AC915DEFDB}">
      <dgm:prSet/>
      <dgm:spPr/>
      <dgm:t>
        <a:bodyPr/>
        <a:lstStyle/>
        <a:p>
          <a:endParaRPr lang="ru-RU"/>
        </a:p>
      </dgm:t>
    </dgm:pt>
    <dgm:pt modelId="{9E2A285A-2313-4710-BEF4-42E4E5D11B98}" type="sibTrans" cxnId="{3970E8BB-C6B7-4856-AAF4-25AC915DEFDB}">
      <dgm:prSet/>
      <dgm:spPr/>
      <dgm:t>
        <a:bodyPr/>
        <a:lstStyle/>
        <a:p>
          <a:endParaRPr lang="ru-RU"/>
        </a:p>
      </dgm:t>
    </dgm:pt>
    <dgm:pt modelId="{5668EB91-EE35-414B-9853-0B972FE9C2CB}">
      <dgm:prSet custT="1"/>
      <dgm:spPr>
        <a:solidFill>
          <a:schemeClr val="bg2"/>
        </a:solidFill>
      </dgm:spPr>
      <dgm:t>
        <a:bodyPr/>
        <a:lstStyle/>
        <a:p>
          <a:pPr algn="ctr" rtl="0"/>
          <a:r>
            <a: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СПАСИБО ЗА ВНИМАНИЕ!</a:t>
          </a:r>
          <a:endParaRPr lang="ru-RU" sz="3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A4CAA2D-D5CE-4777-8B42-8B5CCE8E048E}" type="parTrans" cxnId="{BBA41AF7-6A5D-4460-A494-1AAB393E6391}">
      <dgm:prSet/>
      <dgm:spPr/>
      <dgm:t>
        <a:bodyPr/>
        <a:lstStyle/>
        <a:p>
          <a:endParaRPr lang="ru-RU"/>
        </a:p>
      </dgm:t>
    </dgm:pt>
    <dgm:pt modelId="{645419F2-960F-4B9B-B08F-17018FD20CA3}" type="sibTrans" cxnId="{BBA41AF7-6A5D-4460-A494-1AAB393E6391}">
      <dgm:prSet/>
      <dgm:spPr/>
      <dgm:t>
        <a:bodyPr/>
        <a:lstStyle/>
        <a:p>
          <a:endParaRPr lang="ru-RU"/>
        </a:p>
      </dgm:t>
    </dgm:pt>
    <dgm:pt modelId="{1EE2D84A-7A3D-42D1-89EA-D03DC9771811}" type="pres">
      <dgm:prSet presAssocID="{06DFE070-0E13-4FF8-BB89-1C3B8DA6E2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BA77DB-5729-4A90-9277-1F29D1BFCB49}" type="pres">
      <dgm:prSet presAssocID="{63901E80-9267-4BE0-862C-26FA0ED5292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2EC9B-C5FA-4FDA-8534-58C638DC3B70}" type="pres">
      <dgm:prSet presAssocID="{9E2A285A-2313-4710-BEF4-42E4E5D11B98}" presName="spacer" presStyleCnt="0"/>
      <dgm:spPr/>
    </dgm:pt>
    <dgm:pt modelId="{2552A767-5CC4-4BF2-8941-019590B43E88}" type="pres">
      <dgm:prSet presAssocID="{5668EB91-EE35-414B-9853-0B972FE9C2CB}" presName="parentText" presStyleLbl="node1" presStyleIdx="1" presStyleCnt="2" custLinFactY="2710" custLinFactNeighborX="-1400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4349E4-3B20-43BC-AEEB-D3E25852BB1C}" type="presOf" srcId="{06DFE070-0E13-4FF8-BB89-1C3B8DA6E2EF}" destId="{1EE2D84A-7A3D-42D1-89EA-D03DC9771811}" srcOrd="0" destOrd="0" presId="urn:microsoft.com/office/officeart/2005/8/layout/vList2"/>
    <dgm:cxn modelId="{0120EAB5-9F2F-4F03-B4BF-7496CEE61351}" type="presOf" srcId="{5668EB91-EE35-414B-9853-0B972FE9C2CB}" destId="{2552A767-5CC4-4BF2-8941-019590B43E88}" srcOrd="0" destOrd="0" presId="urn:microsoft.com/office/officeart/2005/8/layout/vList2"/>
    <dgm:cxn modelId="{F71C24F2-6DC2-4A50-A9C8-B0C1BBE3D0FE}" type="presOf" srcId="{63901E80-9267-4BE0-862C-26FA0ED52922}" destId="{0BBA77DB-5729-4A90-9277-1F29D1BFCB49}" srcOrd="0" destOrd="0" presId="urn:microsoft.com/office/officeart/2005/8/layout/vList2"/>
    <dgm:cxn modelId="{3970E8BB-C6B7-4856-AAF4-25AC915DEFDB}" srcId="{06DFE070-0E13-4FF8-BB89-1C3B8DA6E2EF}" destId="{63901E80-9267-4BE0-862C-26FA0ED52922}" srcOrd="0" destOrd="0" parTransId="{E0E3E788-F57A-4D69-97A2-D6FA50B6F607}" sibTransId="{9E2A285A-2313-4710-BEF4-42E4E5D11B98}"/>
    <dgm:cxn modelId="{BBA41AF7-6A5D-4460-A494-1AAB393E6391}" srcId="{06DFE070-0E13-4FF8-BB89-1C3B8DA6E2EF}" destId="{5668EB91-EE35-414B-9853-0B972FE9C2CB}" srcOrd="1" destOrd="0" parTransId="{7A4CAA2D-D5CE-4777-8B42-8B5CCE8E048E}" sibTransId="{645419F2-960F-4B9B-B08F-17018FD20CA3}"/>
    <dgm:cxn modelId="{414048C9-680C-4CBD-A729-2F1C91F84CCF}" type="presParOf" srcId="{1EE2D84A-7A3D-42D1-89EA-D03DC9771811}" destId="{0BBA77DB-5729-4A90-9277-1F29D1BFCB49}" srcOrd="0" destOrd="0" presId="urn:microsoft.com/office/officeart/2005/8/layout/vList2"/>
    <dgm:cxn modelId="{25C4E4FB-5C31-48F7-98E1-5FB4020F32EA}" type="presParOf" srcId="{1EE2D84A-7A3D-42D1-89EA-D03DC9771811}" destId="{D382EC9B-C5FA-4FDA-8534-58C638DC3B70}" srcOrd="1" destOrd="0" presId="urn:microsoft.com/office/officeart/2005/8/layout/vList2"/>
    <dgm:cxn modelId="{B54327B4-7028-49FE-B4AB-10AEE364BB49}" type="presParOf" srcId="{1EE2D84A-7A3D-42D1-89EA-D03DC9771811}" destId="{2552A767-5CC4-4BF2-8941-019590B43E8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E511FD-0C9F-4A66-8CFB-0AC3ED03D9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262AA6-05C3-4AB6-9966-F808FBAF30F4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3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Общественные обсуждения по проекту бюджета городского округа Тольятти на 2019 год и плановый период 2020 и 2021 годов</a:t>
          </a:r>
          <a:endParaRPr lang="ru-RU" sz="30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74B55C4-DDBF-4A59-9FA6-1E73EE3FEED8}" type="parTrans" cxnId="{CDF2C03D-F75E-4FB7-8ABB-C073DB5C00EB}">
      <dgm:prSet/>
      <dgm:spPr/>
      <dgm:t>
        <a:bodyPr/>
        <a:lstStyle/>
        <a:p>
          <a:endParaRPr lang="ru-RU"/>
        </a:p>
      </dgm:t>
    </dgm:pt>
    <dgm:pt modelId="{6698EF95-125C-4459-92B1-4AD593EA8D14}" type="sibTrans" cxnId="{CDF2C03D-F75E-4FB7-8ABB-C073DB5C00EB}">
      <dgm:prSet/>
      <dgm:spPr/>
      <dgm:t>
        <a:bodyPr/>
        <a:lstStyle/>
        <a:p>
          <a:endParaRPr lang="ru-RU"/>
        </a:p>
      </dgm:t>
    </dgm:pt>
    <dgm:pt modelId="{F628B712-C122-4E34-9E1B-D038A35B6B2B}" type="pres">
      <dgm:prSet presAssocID="{CCE511FD-0C9F-4A66-8CFB-0AC3ED03D9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38F754-83F6-4933-A13B-C1D1DFFEA5D6}" type="pres">
      <dgm:prSet presAssocID="{68262AA6-05C3-4AB6-9966-F808FBAF30F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023668-23D2-448D-BB99-E2CDB4D7F966}" type="presOf" srcId="{CCE511FD-0C9F-4A66-8CFB-0AC3ED03D99F}" destId="{F628B712-C122-4E34-9E1B-D038A35B6B2B}" srcOrd="0" destOrd="0" presId="urn:microsoft.com/office/officeart/2005/8/layout/vList2"/>
    <dgm:cxn modelId="{3B9633A3-A045-4DEF-8B49-AB9EEEE785FF}" type="presOf" srcId="{68262AA6-05C3-4AB6-9966-F808FBAF30F4}" destId="{8E38F754-83F6-4933-A13B-C1D1DFFEA5D6}" srcOrd="0" destOrd="0" presId="urn:microsoft.com/office/officeart/2005/8/layout/vList2"/>
    <dgm:cxn modelId="{CDF2C03D-F75E-4FB7-8ABB-C073DB5C00EB}" srcId="{CCE511FD-0C9F-4A66-8CFB-0AC3ED03D99F}" destId="{68262AA6-05C3-4AB6-9966-F808FBAF30F4}" srcOrd="0" destOrd="0" parTransId="{F74B55C4-DDBF-4A59-9FA6-1E73EE3FEED8}" sibTransId="{6698EF95-125C-4459-92B1-4AD593EA8D14}"/>
    <dgm:cxn modelId="{C56B7DFC-9265-4A62-A61E-32FFF5E0EA0C}" type="presParOf" srcId="{F628B712-C122-4E34-9E1B-D038A35B6B2B}" destId="{8E38F754-83F6-4933-A13B-C1D1DFFEA5D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EFC1"/>
        </a:solidFill>
      </dgm:spPr>
      <dgm:t>
        <a:bodyPr/>
        <a:lstStyle/>
        <a:p>
          <a:pPr rtl="0"/>
          <a:r>
            <a:rPr lang="ru-RU" sz="2400" b="1" i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2019 год и плановый период 2020 и 2021 годов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110262-763E-4C9F-9D1F-9427F4A7438B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DC50569-0AC5-44C0-B40C-971938E1F5C9}" type="presOf" srcId="{E0FD5708-19D8-4931-BE1C-B617C296D83A}" destId="{E1D29FA3-7BCC-406D-B6DE-67B405CFD70D}" srcOrd="0" destOrd="0" presId="urn:microsoft.com/office/officeart/2005/8/layout/vList2"/>
    <dgm:cxn modelId="{32C92EC9-BE5A-4DE6-8FE0-8FC8459C588C}" type="presParOf" srcId="{E1D29FA3-7BCC-406D-B6DE-67B405CFD70D}" destId="{20D447C8-94D3-41F6-B3CA-878697E472D4}" srcOrd="0" destOrd="0" presId="urn:microsoft.com/office/officeart/2005/8/layout/vList2"/>
  </dgm:cxnLst>
  <dgm:bg/>
  <dgm:whole>
    <a:ln>
      <a:solidFill>
        <a:schemeClr val="accent2">
          <a:lumMod val="20000"/>
          <a:lumOff val="80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ctr" rtl="0">
            <a:spcAft>
              <a:spcPts val="0"/>
            </a:spcAft>
          </a:pPr>
          <a:r>
            <a: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Предельные объемы бюджетных ассигнований в рамках реализации мероприятий муниципальной программы  «Поддержка социально ориентированных некоммерческих организаций, содействие развитию некоммерческих организаций и общественных инициатив в городском округе Тольятти на 2015-2020 годы» на 2019 год – </a:t>
          </a:r>
        </a:p>
        <a:p>
          <a:pPr algn="ctr" rtl="0">
            <a:spcAft>
              <a:spcPts val="0"/>
            </a:spcAft>
          </a:pPr>
          <a:r>
            <a: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39 103 тыс. рублей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801932" custLinFactY="-35474" custLinFactNeighborX="94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4E69C5-00C7-4523-8653-4B3A804271E3}" type="presOf" srcId="{DD926C39-9DE0-417A-BB53-70DAA2196028}" destId="{20D447C8-94D3-41F6-B3CA-878697E472D4}" srcOrd="0" destOrd="0" presId="urn:microsoft.com/office/officeart/2005/8/layout/vList2"/>
    <dgm:cxn modelId="{06975D79-1EA2-4C12-8261-BFA4DA6447C8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C9C73ED4-9269-4CA6-A293-58276266E10D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98F6225-17F4-4C05-932B-483FED34CAB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31E93E-BD1F-4A2B-BC4D-6FAA13F1E9FF}">
      <dgm:prSet phldrT="[Текст]" custT="1"/>
      <dgm:spPr>
        <a:solidFill>
          <a:schemeClr val="bg2"/>
        </a:solidFill>
      </dgm:spPr>
      <dgm:t>
        <a:bodyPr/>
        <a:lstStyle/>
        <a:p>
          <a:pPr algn="ctr"/>
          <a:r>
            <a:rPr lang="ru-RU" sz="3200" b="1" dirty="0" smtClean="0">
              <a:solidFill>
                <a:srgbClr val="0070C0"/>
              </a:solidFill>
              <a:latin typeface="Times New Roman" pitchFamily="18" charset="0"/>
              <a:ea typeface="+mn-ea"/>
              <a:cs typeface="Times New Roman" pitchFamily="18" charset="0"/>
            </a:rPr>
            <a:t>в том числе: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BA386D2-0B53-44BA-899E-6303B9CEF901}" type="parTrans" cxnId="{BE98BB00-6B7C-4F6C-83DB-DB0446511AD0}">
      <dgm:prSet/>
      <dgm:spPr/>
      <dgm:t>
        <a:bodyPr/>
        <a:lstStyle/>
        <a:p>
          <a:endParaRPr lang="ru-RU"/>
        </a:p>
      </dgm:t>
    </dgm:pt>
    <dgm:pt modelId="{C11384D2-5B77-4F20-B2CC-104EBA52E216}" type="sibTrans" cxnId="{BE98BB00-6B7C-4F6C-83DB-DB0446511AD0}">
      <dgm:prSet/>
      <dgm:spPr/>
      <dgm:t>
        <a:bodyPr/>
        <a:lstStyle/>
        <a:p>
          <a:endParaRPr lang="ru-RU"/>
        </a:p>
      </dgm:t>
    </dgm:pt>
    <dgm:pt modelId="{CA354ED2-492F-47F6-8552-E524330E1FE3}">
      <dgm:prSet phldrT="[Текст]" custT="1"/>
      <dgm:spPr/>
      <dgm:t>
        <a:bodyPr/>
        <a:lstStyle/>
        <a:p>
          <a:endParaRPr lang="ru-RU" sz="20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B7AFEB7-D191-4420-B5E0-787A76F4DE6F}" type="parTrans" cxnId="{7D55D9BE-B29B-4508-87AC-45F13B668AD6}">
      <dgm:prSet/>
      <dgm:spPr/>
      <dgm:t>
        <a:bodyPr/>
        <a:lstStyle/>
        <a:p>
          <a:endParaRPr lang="ru-RU"/>
        </a:p>
      </dgm:t>
    </dgm:pt>
    <dgm:pt modelId="{7CD01611-1761-4DCE-BA5E-F91DDF3F6A98}" type="sibTrans" cxnId="{7D55D9BE-B29B-4508-87AC-45F13B668AD6}">
      <dgm:prSet/>
      <dgm:spPr/>
      <dgm:t>
        <a:bodyPr/>
        <a:lstStyle/>
        <a:p>
          <a:endParaRPr lang="ru-RU"/>
        </a:p>
      </dgm:t>
    </dgm:pt>
    <dgm:pt modelId="{5BA73E24-FBDE-40A0-A54D-1F6D9F0FCDA3}" type="pres">
      <dgm:prSet presAssocID="{798F6225-17F4-4C05-932B-483FED34CAB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B5B9F6-1A3A-4EAF-982E-001F42DD1453}" type="pres">
      <dgm:prSet presAssocID="{DF31E93E-BD1F-4A2B-BC4D-6FAA13F1E9FF}" presName="parentText" presStyleLbl="node1" presStyleIdx="0" presStyleCnt="1" custScaleX="96117" custScaleY="46621" custLinFactY="7703" custLinFactNeighborX="194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F161C2-2161-420F-86FB-F510AD3406B7}" type="pres">
      <dgm:prSet presAssocID="{DF31E93E-BD1F-4A2B-BC4D-6FAA13F1E9FF}" presName="childText" presStyleLbl="revTx" presStyleIdx="0" presStyleCnt="1" custScaleY="151125" custLinFactNeighborY="74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2DB65C-737E-4D30-9721-945CC448ADF1}" type="presOf" srcId="{798F6225-17F4-4C05-932B-483FED34CAB9}" destId="{5BA73E24-FBDE-40A0-A54D-1F6D9F0FCDA3}" srcOrd="0" destOrd="0" presId="urn:microsoft.com/office/officeart/2005/8/layout/vList2"/>
    <dgm:cxn modelId="{8BBE91D9-22CF-4F9F-888E-BC7A6757677E}" type="presOf" srcId="{CA354ED2-492F-47F6-8552-E524330E1FE3}" destId="{1FF161C2-2161-420F-86FB-F510AD3406B7}" srcOrd="0" destOrd="0" presId="urn:microsoft.com/office/officeart/2005/8/layout/vList2"/>
    <dgm:cxn modelId="{7D55D9BE-B29B-4508-87AC-45F13B668AD6}" srcId="{DF31E93E-BD1F-4A2B-BC4D-6FAA13F1E9FF}" destId="{CA354ED2-492F-47F6-8552-E524330E1FE3}" srcOrd="0" destOrd="0" parTransId="{FB7AFEB7-D191-4420-B5E0-787A76F4DE6F}" sibTransId="{7CD01611-1761-4DCE-BA5E-F91DDF3F6A98}"/>
    <dgm:cxn modelId="{BE98BB00-6B7C-4F6C-83DB-DB0446511AD0}" srcId="{798F6225-17F4-4C05-932B-483FED34CAB9}" destId="{DF31E93E-BD1F-4A2B-BC4D-6FAA13F1E9FF}" srcOrd="0" destOrd="0" parTransId="{8BA386D2-0B53-44BA-899E-6303B9CEF901}" sibTransId="{C11384D2-5B77-4F20-B2CC-104EBA52E216}"/>
    <dgm:cxn modelId="{8F23AB3B-643C-41F4-971F-389DDB92D32E}" type="presOf" srcId="{DF31E93E-BD1F-4A2B-BC4D-6FAA13F1E9FF}" destId="{3AB5B9F6-1A3A-4EAF-982E-001F42DD1453}" srcOrd="0" destOrd="0" presId="urn:microsoft.com/office/officeart/2005/8/layout/vList2"/>
    <dgm:cxn modelId="{BBEBD7E4-22E0-4FBE-A02D-734DA7F5AF92}" type="presParOf" srcId="{5BA73E24-FBDE-40A0-A54D-1F6D9F0FCDA3}" destId="{3AB5B9F6-1A3A-4EAF-982E-001F42DD1453}" srcOrd="0" destOrd="0" presId="urn:microsoft.com/office/officeart/2005/8/layout/vList2"/>
    <dgm:cxn modelId="{B2FBB9EB-9603-40BD-AD34-47EC62E6DC3C}" type="presParOf" srcId="{5BA73E24-FBDE-40A0-A54D-1F6D9F0FCDA3}" destId="{1FF161C2-2161-420F-86FB-F510AD3406B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>
            <a:spcAft>
              <a:spcPts val="0"/>
            </a:spcAft>
          </a:pPr>
          <a:r>
            <a: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1</a:t>
          </a:r>
          <a:r>
            <a: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. Финансовое </a:t>
          </a:r>
          <a:r>
            <a: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обеспечение МКУ «Центр поддержки общественных инициатив» </a:t>
          </a:r>
        </a:p>
        <a:p>
          <a:pPr rtl="0">
            <a:spcAft>
              <a:spcPts val="0"/>
            </a:spcAft>
          </a:pPr>
          <a:r>
            <a: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37 872 тыс. руб., из них: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5889CA-2CBA-4468-BE71-CEDE955E688C}" type="presOf" srcId="{DD926C39-9DE0-417A-BB53-70DAA2196028}" destId="{20D447C8-94D3-41F6-B3CA-878697E472D4}" srcOrd="0" destOrd="0" presId="urn:microsoft.com/office/officeart/2005/8/layout/vList2"/>
    <dgm:cxn modelId="{42E7069B-B270-4D24-986D-28227607CE1A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181EDB5-8691-4DE0-9EAC-CCFFC95DA743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ru-RU" sz="2400" b="1" i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1.1. Расходы на выплату персоналу казенных учреждений (КВР 100) - 34 427 тыс. руб., в том числе: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A2A31A-5C01-4E06-8C38-6D6AFF9A70D7}" type="presOf" srcId="{DD926C39-9DE0-417A-BB53-70DAA2196028}" destId="{20D447C8-94D3-41F6-B3CA-878697E472D4}" srcOrd="0" destOrd="0" presId="urn:microsoft.com/office/officeart/2005/8/layout/vList2"/>
    <dgm:cxn modelId="{FA471E49-C112-4DE2-A602-04D556C994B7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21D07A3A-F868-4924-A441-9F1E7ABF5793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EFC1"/>
        </a:solidFill>
      </dgm:spPr>
      <dgm:t>
        <a:bodyPr/>
        <a:lstStyle/>
        <a:p>
          <a:pPr rtl="0"/>
          <a:r>
            <a:rPr lang="ru-RU" sz="2400" b="1" i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2019 год и плановый период 2020 и 2021 годов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F86A23-8186-42F8-916D-22C2AD001B0E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17F0BB86-CAB4-45E5-88BF-6FC74C15797D}" type="presOf" srcId="{E0FD5708-19D8-4931-BE1C-B617C296D83A}" destId="{E1D29FA3-7BCC-406D-B6DE-67B405CFD70D}" srcOrd="0" destOrd="0" presId="urn:microsoft.com/office/officeart/2005/8/layout/vList2"/>
    <dgm:cxn modelId="{59B9C878-5499-47F5-A628-C198C166FE7F}" type="presParOf" srcId="{E1D29FA3-7BCC-406D-B6DE-67B405CFD70D}" destId="{20D447C8-94D3-41F6-B3CA-878697E472D4}" srcOrd="0" destOrd="0" presId="urn:microsoft.com/office/officeart/2005/8/layout/vList2"/>
  </dgm:cxnLst>
  <dgm:bg/>
  <dgm:whole>
    <a:ln>
      <a:solidFill>
        <a:schemeClr val="accent2">
          <a:lumMod val="20000"/>
          <a:lumOff val="80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>
            <a:spcAft>
              <a:spcPts val="0"/>
            </a:spcAft>
          </a:pPr>
          <a:r>
            <a:rPr lang="ru-RU" sz="2400" b="1" i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1.2. Прочая закупка товаров, работ, услуг по учреждению, обеспечивающему поддержку некоммерческих организаций (КВР 200) – </a:t>
          </a:r>
        </a:p>
        <a:p>
          <a:pPr rtl="0">
            <a:spcAft>
              <a:spcPts val="0"/>
            </a:spcAft>
          </a:pPr>
          <a:r>
            <a:rPr lang="ru-RU" sz="2400" b="1" i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3 223 тыс. руб., в том числе:</a:t>
          </a:r>
          <a:endParaRPr lang="ru-RU" sz="24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660165" custLinFactNeighborX="1000" custLinFactNeighborY="-6689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7B83C5-EE4B-4373-85A6-C13AFD78BDB6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C97CC5E8-4D5B-4D50-B03C-C308BDE712B9}" type="presOf" srcId="{E0FD5708-19D8-4931-BE1C-B617C296D83A}" destId="{E1D29FA3-7BCC-406D-B6DE-67B405CFD70D}" srcOrd="0" destOrd="0" presId="urn:microsoft.com/office/officeart/2005/8/layout/vList2"/>
    <dgm:cxn modelId="{21901477-77D3-4B62-9A9E-26709E7B7EDD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E160F2-54C6-4B89-9F16-7ABEB9BC7485}">
      <dsp:nvSpPr>
        <dsp:cNvPr id="0" name=""/>
        <dsp:cNvSpPr/>
      </dsp:nvSpPr>
      <dsp:spPr>
        <a:xfrm>
          <a:off x="0" y="28526"/>
          <a:ext cx="8208912" cy="1406924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Главный распорядитель бюджетных средств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Управление взаимодействия с общественностью администрации городского округа Тольятти</a:t>
          </a:r>
          <a:endParaRPr lang="ru-RU" sz="2400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8526"/>
        <a:ext cx="8208912" cy="1406924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solidFill>
          <a:srgbClr val="FFEFC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2019 год и плановый период 2020 и 2021 годов</a:t>
          </a:r>
          <a:endParaRPr lang="ru-RU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72"/>
        <a:ext cx="7200800" cy="966598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solidFill>
          <a:srgbClr val="FFEFC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2019 год и плановый период 2020 и 2021 годов</a:t>
          </a:r>
          <a:endParaRPr lang="ru-RU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72"/>
        <a:ext cx="7200800" cy="966598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0"/>
          <a:ext cx="7272808" cy="1017719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2. По мероприятиям на другие вопросы в области социальной политики – 1 231 тыс. руб., в том числе:</a:t>
          </a:r>
          <a:endParaRPr lang="ru-RU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7272808" cy="1017719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solidFill>
          <a:srgbClr val="FFEFC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2019 год и плановый период 2020 и 2021 годов</a:t>
          </a:r>
          <a:endParaRPr lang="ru-RU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72"/>
        <a:ext cx="7200800" cy="966598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1092"/>
          <a:ext cx="7272808" cy="2235744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На 2020 и 2021 годы управлению взаимодействия с общественностью, исходя из уровня доходов, запланированы ассигнования в сумме по </a:t>
          </a:r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39 103 тыс. руб. соответственно.</a:t>
          </a:r>
          <a:endParaRPr lang="ru-RU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092"/>
        <a:ext cx="7272808" cy="2235744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solidFill>
          <a:srgbClr val="FFEFC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2019 год и плановый период 2020 и 2021 годов</a:t>
          </a:r>
          <a:endParaRPr lang="ru-RU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72"/>
        <a:ext cx="7200800" cy="966598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BA77DB-5729-4A90-9277-1F29D1BFCB49}">
      <dsp:nvSpPr>
        <dsp:cNvPr id="0" name=""/>
        <dsp:cNvSpPr/>
      </dsp:nvSpPr>
      <dsp:spPr>
        <a:xfrm>
          <a:off x="0" y="407687"/>
          <a:ext cx="8229600" cy="1406924"/>
        </a:xfrm>
        <a:prstGeom prst="round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Главный распорядитель бюджетных средств –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Управление взаимодействия с общественностью администрации городского округа Тольятти</a:t>
          </a:r>
          <a:endParaRPr lang="ru-RU" sz="2400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07687"/>
        <a:ext cx="8229600" cy="1406924"/>
      </dsp:txXfrm>
    </dsp:sp>
    <dsp:sp modelId="{2552A767-5CC4-4BF2-8941-019590B43E88}">
      <dsp:nvSpPr>
        <dsp:cNvPr id="0" name=""/>
        <dsp:cNvSpPr/>
      </dsp:nvSpPr>
      <dsp:spPr>
        <a:xfrm>
          <a:off x="0" y="2227139"/>
          <a:ext cx="8229600" cy="1406924"/>
        </a:xfrm>
        <a:prstGeom prst="round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СПАСИБО ЗА ВНИМАНИЕ!</a:t>
          </a:r>
          <a:endParaRPr lang="ru-RU" sz="3200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227139"/>
        <a:ext cx="8229600" cy="140692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38F754-83F6-4933-A13B-C1D1DFFEA5D6}">
      <dsp:nvSpPr>
        <dsp:cNvPr id="0" name=""/>
        <dsp:cNvSpPr/>
      </dsp:nvSpPr>
      <dsp:spPr>
        <a:xfrm>
          <a:off x="0" y="569627"/>
          <a:ext cx="8584505" cy="1597050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Общественные обсуждения по проекту бюджета городского округа Тольятти на 2019 год и плановый период 2020 и 2021 годов</a:t>
          </a:r>
          <a:endParaRPr lang="ru-RU" sz="30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569627"/>
        <a:ext cx="8584505" cy="159705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solidFill>
          <a:srgbClr val="FFEFC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2019 год и плановый период 2020 и 2021 годов</a:t>
          </a:r>
          <a:endParaRPr lang="ru-RU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72"/>
        <a:ext cx="7200800" cy="96659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0"/>
          <a:ext cx="7632848" cy="3021382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Предельные объемы бюджетных ассигнований в рамках реализации мероприятий муниципальной программы  «Поддержка социально ориентированных некоммерческих организаций, содействие развитию некоммерческих организаций и общественных инициатив в городском округе Тольятти на 2015-2020 годы» на 2019 год –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39 103 тыс. рублей</a:t>
          </a:r>
          <a:endParaRPr lang="ru-RU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7632848" cy="302138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B5B9F6-1A3A-4EAF-982E-001F42DD1453}">
      <dsp:nvSpPr>
        <dsp:cNvPr id="0" name=""/>
        <dsp:cNvSpPr/>
      </dsp:nvSpPr>
      <dsp:spPr>
        <a:xfrm>
          <a:off x="287995" y="1800200"/>
          <a:ext cx="7128828" cy="558556"/>
        </a:xfrm>
        <a:prstGeom prst="round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70C0"/>
              </a:solidFill>
              <a:latin typeface="Times New Roman" pitchFamily="18" charset="0"/>
              <a:ea typeface="+mn-ea"/>
              <a:cs typeface="Times New Roman" pitchFamily="18" charset="0"/>
            </a:rPr>
            <a:t>в том числе:</a:t>
          </a:r>
          <a:endParaRPr lang="ru-RU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7995" y="1800200"/>
        <a:ext cx="7128828" cy="558556"/>
      </dsp:txXfrm>
    </dsp:sp>
    <dsp:sp modelId="{1FF161C2-2161-420F-86FB-F510AD3406B7}">
      <dsp:nvSpPr>
        <dsp:cNvPr id="0" name=""/>
        <dsp:cNvSpPr/>
      </dsp:nvSpPr>
      <dsp:spPr>
        <a:xfrm>
          <a:off x="0" y="1296149"/>
          <a:ext cx="7416824" cy="160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5484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0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296149"/>
        <a:ext cx="7416824" cy="160168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597"/>
          <a:ext cx="7200800" cy="1222940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1</a:t>
          </a:r>
          <a:r>
            <a:rPr lang="ru-RU" sz="24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. Финансовое </a:t>
          </a:r>
          <a:r>
            <a:rPr lang="ru-RU" sz="24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обеспечение МКУ «Центр поддержки общественных инициатив» </a:t>
          </a:r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37 872 тыс. руб., из них:</a:t>
          </a:r>
          <a:endParaRPr lang="ru-RU" sz="24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0" y="597"/>
        <a:ext cx="7200800" cy="122294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128792" cy="966598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1.1. Расходы на выплату персоналу казенных учреждений (КВР 100) - 34 427 тыс. руб., в том числе:</a:t>
          </a:r>
          <a:endParaRPr lang="ru-RU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72"/>
        <a:ext cx="7128792" cy="966598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solidFill>
          <a:srgbClr val="FFEFC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Проект бюджета по предельным объемам бюджетных ассигнований на 2019 год и плановый период 2020 и 2021 годов</a:t>
          </a:r>
          <a:endParaRPr lang="ru-RU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72"/>
        <a:ext cx="7200800" cy="966598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0"/>
          <a:ext cx="7272808" cy="1516367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1.2. Прочая закупка товаров, работ, услуг по учреждению, обеспечивающему поддержку некоммерческих организаций (КВР 200) – </a:t>
          </a:r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3 223 тыс. руб., в том числе:</a:t>
          </a:r>
          <a:endParaRPr lang="ru-RU" sz="24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7272808" cy="15163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5E8F99-6602-4D77-B61A-4E92D99C4BC9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18" Type="http://schemas.microsoft.com/office/2007/relationships/diagramDrawing" Target="../diagrams/drawing5.xml"/><Relationship Id="rId3" Type="http://schemas.openxmlformats.org/officeDocument/2006/relationships/image" Target="../media/image1.png"/><Relationship Id="rId21" Type="http://schemas.openxmlformats.org/officeDocument/2006/relationships/diagramQuickStyle" Target="../diagrams/quickStyle6.xml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17" Type="http://schemas.openxmlformats.org/officeDocument/2006/relationships/diagramColors" Target="../diagrams/colors5.xml"/><Relationship Id="rId2" Type="http://schemas.openxmlformats.org/officeDocument/2006/relationships/slideLayout" Target="../slideLayouts/slideLayout6.xml"/><Relationship Id="rId16" Type="http://schemas.openxmlformats.org/officeDocument/2006/relationships/diagramQuickStyle" Target="../diagrams/quickStyle5.xml"/><Relationship Id="rId20" Type="http://schemas.openxmlformats.org/officeDocument/2006/relationships/diagramLayout" Target="../diagrams/layout6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5" Type="http://schemas.openxmlformats.org/officeDocument/2006/relationships/diagramLayout" Target="../diagrams/layout5.xml"/><Relationship Id="rId23" Type="http://schemas.microsoft.com/office/2007/relationships/diagramDrawing" Target="../diagrams/drawing6.xml"/><Relationship Id="rId10" Type="http://schemas.openxmlformats.org/officeDocument/2006/relationships/diagramLayout" Target="../diagrams/layout4.xml"/><Relationship Id="rId19" Type="http://schemas.openxmlformats.org/officeDocument/2006/relationships/diagramData" Target="../diagrams/data6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Relationship Id="rId14" Type="http://schemas.openxmlformats.org/officeDocument/2006/relationships/diagramData" Target="../diagrams/data5.xml"/><Relationship Id="rId22" Type="http://schemas.openxmlformats.org/officeDocument/2006/relationships/diagramColors" Target="../diagrams/colors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2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4.xml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12" Type="http://schemas.microsoft.com/office/2007/relationships/diagramDrawing" Target="../diagrams/drawing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3.xml"/><Relationship Id="rId11" Type="http://schemas.openxmlformats.org/officeDocument/2006/relationships/diagramColors" Target="../diagrams/colors14.xml"/><Relationship Id="rId5" Type="http://schemas.openxmlformats.org/officeDocument/2006/relationships/diagramQuickStyle" Target="../diagrams/quickStyle13.xml"/><Relationship Id="rId10" Type="http://schemas.openxmlformats.org/officeDocument/2006/relationships/diagramQuickStyle" Target="../diagrams/quickStyle14.xml"/><Relationship Id="rId4" Type="http://schemas.openxmlformats.org/officeDocument/2006/relationships/diagramLayout" Target="../diagrams/layout13.xml"/><Relationship Id="rId9" Type="http://schemas.openxmlformats.org/officeDocument/2006/relationships/diagramLayout" Target="../diagrams/layout1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6.xml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12" Type="http://schemas.microsoft.com/office/2007/relationships/diagramDrawing" Target="../diagrams/drawing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5.xml"/><Relationship Id="rId11" Type="http://schemas.openxmlformats.org/officeDocument/2006/relationships/diagramColors" Target="../diagrams/colors16.xml"/><Relationship Id="rId5" Type="http://schemas.openxmlformats.org/officeDocument/2006/relationships/diagramQuickStyle" Target="../diagrams/quickStyle15.xml"/><Relationship Id="rId10" Type="http://schemas.openxmlformats.org/officeDocument/2006/relationships/diagramQuickStyle" Target="../diagrams/quickStyle16.xml"/><Relationship Id="rId4" Type="http://schemas.openxmlformats.org/officeDocument/2006/relationships/diagramLayout" Target="../diagrams/layout15.xml"/><Relationship Id="rId9" Type="http://schemas.openxmlformats.org/officeDocument/2006/relationships/diagramLayout" Target="../diagrams/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7" Type="http://schemas.openxmlformats.org/officeDocument/2006/relationships/image" Target="../media/image1.pn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2441855695"/>
              </p:ext>
            </p:extLst>
          </p:nvPr>
        </p:nvGraphicFramePr>
        <p:xfrm>
          <a:off x="539552" y="4725144"/>
          <a:ext cx="8208912" cy="1464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1086256579"/>
              </p:ext>
            </p:extLst>
          </p:nvPr>
        </p:nvGraphicFramePr>
        <p:xfrm>
          <a:off x="307975" y="1916832"/>
          <a:ext cx="8584505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23928" y="188640"/>
            <a:ext cx="129614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564679083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3514356627"/>
              </p:ext>
            </p:extLst>
          </p:nvPr>
        </p:nvGraphicFramePr>
        <p:xfrm>
          <a:off x="1259632" y="1412776"/>
          <a:ext cx="7632848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="" xmlns:p14="http://schemas.microsoft.com/office/powerpoint/2010/main" val="2027624327"/>
              </p:ext>
            </p:extLst>
          </p:nvPr>
        </p:nvGraphicFramePr>
        <p:xfrm>
          <a:off x="1187624" y="2780928"/>
          <a:ext cx="7416824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1435214482"/>
              </p:ext>
            </p:extLst>
          </p:nvPr>
        </p:nvGraphicFramePr>
        <p:xfrm>
          <a:off x="1403648" y="5373216"/>
          <a:ext cx="7200800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</p:spTree>
    <p:extLst>
      <p:ext uri="{BB962C8B-B14F-4D97-AF65-F5344CB8AC3E}">
        <p14:creationId xmlns="" xmlns:p14="http://schemas.microsoft.com/office/powerpoint/2010/main" val="2802728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Группа 33"/>
          <p:cNvGrpSpPr/>
          <p:nvPr/>
        </p:nvGrpSpPr>
        <p:grpSpPr>
          <a:xfrm>
            <a:off x="971600" y="5301208"/>
            <a:ext cx="7632848" cy="1008112"/>
            <a:chOff x="216014" y="1800200"/>
            <a:chExt cx="7128828" cy="558556"/>
          </a:xfrm>
        </p:grpSpPr>
        <p:sp>
          <p:nvSpPr>
            <p:cNvPr id="35" name="Скругленный прямоугольник 34"/>
            <p:cNvSpPr/>
            <p:nvPr/>
          </p:nvSpPr>
          <p:spPr>
            <a:xfrm>
              <a:off x="216014" y="1800200"/>
              <a:ext cx="7128828" cy="558556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Скругленный прямоугольник 4"/>
            <p:cNvSpPr/>
            <p:nvPr/>
          </p:nvSpPr>
          <p:spPr>
            <a:xfrm>
              <a:off x="243280" y="1827466"/>
              <a:ext cx="7074296" cy="5040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971600" y="4077072"/>
            <a:ext cx="7632848" cy="1008112"/>
            <a:chOff x="216014" y="1800200"/>
            <a:chExt cx="7128828" cy="558556"/>
          </a:xfrm>
        </p:grpSpPr>
        <p:sp>
          <p:nvSpPr>
            <p:cNvPr id="32" name="Скругленный прямоугольник 31"/>
            <p:cNvSpPr/>
            <p:nvPr/>
          </p:nvSpPr>
          <p:spPr>
            <a:xfrm>
              <a:off x="216014" y="1800200"/>
              <a:ext cx="7128828" cy="558556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Скругленный прямоугольник 4"/>
            <p:cNvSpPr/>
            <p:nvPr/>
          </p:nvSpPr>
          <p:spPr>
            <a:xfrm>
              <a:off x="243280" y="1827466"/>
              <a:ext cx="7074296" cy="5040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971600" y="2780928"/>
            <a:ext cx="7632848" cy="1080120"/>
            <a:chOff x="216014" y="1800200"/>
            <a:chExt cx="7128828" cy="558556"/>
          </a:xfrm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216014" y="1800200"/>
              <a:ext cx="7128828" cy="558556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Скругленный прямоугольник 4"/>
            <p:cNvSpPr/>
            <p:nvPr/>
          </p:nvSpPr>
          <p:spPr>
            <a:xfrm>
              <a:off x="243280" y="1827466"/>
              <a:ext cx="7074296" cy="5040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1435214482"/>
              </p:ext>
            </p:extLst>
          </p:nvPr>
        </p:nvGraphicFramePr>
        <p:xfrm>
          <a:off x="1475656" y="1484784"/>
          <a:ext cx="7128792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115616" y="2996952"/>
            <a:ext cx="7479233" cy="34195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расходы на оплату труда - 26 230 тыс. руб.;</a:t>
            </a:r>
            <a:endParaRPr lang="ru-RU" sz="200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5445224"/>
            <a:ext cx="7479233" cy="64807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прочие выплаты - 275 тыс. руб. (компенсация за проезд управляющим микрорайонами).</a:t>
            </a:r>
            <a:endParaRPr lang="ru-RU" sz="2000" kern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Схема 18"/>
          <p:cNvGraphicFramePr/>
          <p:nvPr>
            <p:extLst>
              <p:ext uri="{D42A27DB-BD31-4B8C-83A1-F6EECF244321}">
                <p14:modId xmlns="" xmlns:p14="http://schemas.microsoft.com/office/powerpoint/2010/main" val="2564679083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043607" y="4005064"/>
            <a:ext cx="7479233" cy="1152128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начисления на выплаты по оплате труда (взносы в ПФР, ФСС, ФНС в размере 30,2%) - 7 922 тыс. руб.;</a:t>
            </a:r>
            <a:endParaRPr lang="ru-RU" sz="2000" kern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0442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Скругленный прямоугольник 33"/>
          <p:cNvSpPr/>
          <p:nvPr/>
        </p:nvSpPr>
        <p:spPr>
          <a:xfrm>
            <a:off x="755576" y="5949280"/>
            <a:ext cx="7848871" cy="576063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Скругленный прямоугольник 32"/>
          <p:cNvSpPr/>
          <p:nvPr/>
        </p:nvSpPr>
        <p:spPr>
          <a:xfrm>
            <a:off x="755576" y="5301208"/>
            <a:ext cx="7848871" cy="576063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Скругленный прямоугольник 31"/>
          <p:cNvSpPr/>
          <p:nvPr/>
        </p:nvSpPr>
        <p:spPr>
          <a:xfrm>
            <a:off x="755576" y="4653136"/>
            <a:ext cx="7848871" cy="576063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Скругленный прямоугольник 30"/>
          <p:cNvSpPr/>
          <p:nvPr/>
        </p:nvSpPr>
        <p:spPr>
          <a:xfrm>
            <a:off x="755576" y="4005064"/>
            <a:ext cx="7848871" cy="576063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7" name="Группа 26"/>
          <p:cNvGrpSpPr/>
          <p:nvPr/>
        </p:nvGrpSpPr>
        <p:grpSpPr>
          <a:xfrm>
            <a:off x="755576" y="2852936"/>
            <a:ext cx="8064896" cy="1099403"/>
            <a:chOff x="14255" y="1827466"/>
            <a:chExt cx="7303321" cy="568528"/>
          </a:xfrm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14255" y="1837438"/>
              <a:ext cx="7128828" cy="558556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Скругленный прямоугольник 4"/>
            <p:cNvSpPr/>
            <p:nvPr/>
          </p:nvSpPr>
          <p:spPr>
            <a:xfrm>
              <a:off x="243280" y="1827466"/>
              <a:ext cx="7074296" cy="5040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1435214482"/>
              </p:ext>
            </p:extLst>
          </p:nvPr>
        </p:nvGraphicFramePr>
        <p:xfrm>
          <a:off x="1619672" y="1268760"/>
          <a:ext cx="7272808" cy="151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899592" y="2852936"/>
            <a:ext cx="7839855" cy="89800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коммунальные услуги (отопление, горячее водоснабжение, электроэнергия, водоснабжение и водоотведение) -1 790 тыс. руб.;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99592" y="4725144"/>
            <a:ext cx="7776864" cy="36004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услуги связи - 505 тыс. руб.;</a:t>
            </a:r>
            <a:endParaRPr lang="ru-RU" sz="200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99592" y="3933056"/>
            <a:ext cx="7776864" cy="7200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работы, услуги по содержанию имущества - 504 тыс. руб.;</a:t>
            </a:r>
            <a:endParaRPr lang="ru-RU" sz="2000" kern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Схема 21"/>
          <p:cNvGraphicFramePr/>
          <p:nvPr>
            <p:extLst>
              <p:ext uri="{D42A27DB-BD31-4B8C-83A1-F6EECF244321}">
                <p14:modId xmlns="" xmlns:p14="http://schemas.microsoft.com/office/powerpoint/2010/main" val="2564679083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899592" y="5805264"/>
            <a:ext cx="7695257" cy="7920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увеличение стоимости материальных запасов - 261 тыс. руб.</a:t>
            </a:r>
            <a:endParaRPr lang="ru-RU" sz="200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99592" y="5373216"/>
            <a:ext cx="7776864" cy="36004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прочие работы, услуги - 163 тыс. руб.;</a:t>
            </a:r>
            <a:endParaRPr lang="ru-RU" sz="2000" kern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0442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1435214482"/>
              </p:ext>
            </p:extLst>
          </p:nvPr>
        </p:nvGraphicFramePr>
        <p:xfrm>
          <a:off x="1403648" y="4980110"/>
          <a:ext cx="7272808" cy="1877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5" name="Схема 24"/>
          <p:cNvGraphicFramePr/>
          <p:nvPr>
            <p:extLst>
              <p:ext uri="{D42A27DB-BD31-4B8C-83A1-F6EECF244321}">
                <p14:modId xmlns="" xmlns:p14="http://schemas.microsoft.com/office/powerpoint/2010/main" val="2564679083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6" name="Группа 25"/>
          <p:cNvGrpSpPr/>
          <p:nvPr/>
        </p:nvGrpSpPr>
        <p:grpSpPr>
          <a:xfrm>
            <a:off x="1547664" y="1700808"/>
            <a:ext cx="7272808" cy="2235744"/>
            <a:chOff x="-72008" y="-70916"/>
            <a:chExt cx="7272808" cy="2235744"/>
          </a:xfrm>
        </p:grpSpPr>
        <p:sp>
          <p:nvSpPr>
            <p:cNvPr id="27" name="Скругленный прямоугольник 26"/>
            <p:cNvSpPr/>
            <p:nvPr/>
          </p:nvSpPr>
          <p:spPr>
            <a:xfrm>
              <a:off x="-72008" y="-70916"/>
              <a:ext cx="7272808" cy="2235744"/>
            </a:xfrm>
            <a:prstGeom prst="roundRect">
              <a:avLst/>
            </a:prstGeom>
            <a:solidFill>
              <a:srgbClr val="FFCC00"/>
            </a:solidFill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Скругленный прямоугольник 4"/>
            <p:cNvSpPr/>
            <p:nvPr/>
          </p:nvSpPr>
          <p:spPr>
            <a:xfrm>
              <a:off x="0" y="73100"/>
              <a:ext cx="7054528" cy="20174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/>
              <a:r>
                <a:rPr lang="ru-RU" sz="24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1.3. Уплата налогов, сборов и иных платежей (КВР 800) – 222 тыс. руб., в том числе транспортный налог, налог на имущество, налог на экологию, госпошлины, пени.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530442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Группа 31"/>
          <p:cNvGrpSpPr/>
          <p:nvPr/>
        </p:nvGrpSpPr>
        <p:grpSpPr>
          <a:xfrm>
            <a:off x="882444" y="4274609"/>
            <a:ext cx="8064896" cy="1242624"/>
            <a:chOff x="14255" y="1827466"/>
            <a:chExt cx="7303321" cy="568528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14255" y="1837438"/>
              <a:ext cx="7128828" cy="558556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Скругленный прямоугольник 4"/>
            <p:cNvSpPr/>
            <p:nvPr/>
          </p:nvSpPr>
          <p:spPr>
            <a:xfrm>
              <a:off x="243280" y="1827466"/>
              <a:ext cx="7074296" cy="5040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" name="Скругленный прямоугольник 30"/>
          <p:cNvSpPr/>
          <p:nvPr/>
        </p:nvSpPr>
        <p:spPr>
          <a:xfrm>
            <a:off x="882444" y="3698544"/>
            <a:ext cx="7848871" cy="576063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Скругленный прямоугольник 29"/>
          <p:cNvSpPr/>
          <p:nvPr/>
        </p:nvSpPr>
        <p:spPr>
          <a:xfrm>
            <a:off x="885944" y="3100025"/>
            <a:ext cx="7848871" cy="576063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4" name="Группа 23"/>
          <p:cNvGrpSpPr/>
          <p:nvPr/>
        </p:nvGrpSpPr>
        <p:grpSpPr>
          <a:xfrm>
            <a:off x="899592" y="2348881"/>
            <a:ext cx="8064896" cy="720079"/>
            <a:chOff x="14255" y="1827466"/>
            <a:chExt cx="7303321" cy="568528"/>
          </a:xfrm>
        </p:grpSpPr>
        <p:sp>
          <p:nvSpPr>
            <p:cNvPr id="25" name="Скругленный прямоугольник 24"/>
            <p:cNvSpPr/>
            <p:nvPr/>
          </p:nvSpPr>
          <p:spPr>
            <a:xfrm>
              <a:off x="14255" y="1837438"/>
              <a:ext cx="7128828" cy="558556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Скругленный прямоугольник 4"/>
            <p:cNvSpPr/>
            <p:nvPr/>
          </p:nvSpPr>
          <p:spPr>
            <a:xfrm>
              <a:off x="243280" y="1827466"/>
              <a:ext cx="7074296" cy="5040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1435214482"/>
              </p:ext>
            </p:extLst>
          </p:nvPr>
        </p:nvGraphicFramePr>
        <p:xfrm>
          <a:off x="1547664" y="1268760"/>
          <a:ext cx="7272808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971600" y="2276872"/>
            <a:ext cx="7839855" cy="84131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транспортные услуги (доставка отдельных категорий граждан на социально значимые мероприятия) - 32 тыс. руб.;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54452" y="3698544"/>
            <a:ext cx="7776864" cy="50405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организация проведения мероприятия, посвященного Дню Победы - 150 тыс. руб.;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71600" y="2996952"/>
            <a:ext cx="7776864" cy="7920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организация медобеспечения при проведении мероприятия, посвященного Дню Победы - 6 тыс. руб.;</a:t>
            </a:r>
            <a:endParaRPr lang="ru-RU" sz="200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54452" y="4274608"/>
            <a:ext cx="7776864" cy="124262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расходы, связанные с награждением лауреатов именных премий главы, организация и проведение культурно – массового мероприятия, посвященного празднованию очередной годовщины Дня Победы, - 43 тыс. руб.</a:t>
            </a:r>
          </a:p>
        </p:txBody>
      </p:sp>
      <p:graphicFrame>
        <p:nvGraphicFramePr>
          <p:cNvPr id="23" name="Схема 22"/>
          <p:cNvGraphicFramePr/>
          <p:nvPr>
            <p:extLst>
              <p:ext uri="{D42A27DB-BD31-4B8C-83A1-F6EECF244321}">
                <p14:modId xmlns="" xmlns:p14="http://schemas.microsoft.com/office/powerpoint/2010/main" val="2564679083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39" name="Группа 38"/>
          <p:cNvGrpSpPr/>
          <p:nvPr/>
        </p:nvGrpSpPr>
        <p:grpSpPr>
          <a:xfrm>
            <a:off x="858648" y="5530879"/>
            <a:ext cx="8064896" cy="914300"/>
            <a:chOff x="14255" y="1827466"/>
            <a:chExt cx="7303321" cy="568528"/>
          </a:xfrm>
        </p:grpSpPr>
        <p:sp>
          <p:nvSpPr>
            <p:cNvPr id="40" name="Скругленный прямоугольник 39"/>
            <p:cNvSpPr/>
            <p:nvPr/>
          </p:nvSpPr>
          <p:spPr>
            <a:xfrm>
              <a:off x="14255" y="1837438"/>
              <a:ext cx="7128828" cy="558556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Скругленный прямоугольник 4"/>
            <p:cNvSpPr/>
            <p:nvPr/>
          </p:nvSpPr>
          <p:spPr>
            <a:xfrm>
              <a:off x="243280" y="1827466"/>
              <a:ext cx="7074296" cy="5040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2" name="Прямоугольник 41"/>
          <p:cNvSpPr/>
          <p:nvPr/>
        </p:nvSpPr>
        <p:spPr>
          <a:xfrm>
            <a:off x="921564" y="5594730"/>
            <a:ext cx="7695257" cy="7920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субсидии некоммерческим организациям, не являющимся государственными (муниципальными) учреждениями, на осуществление уставной деятельности – 1 000 тыс. руб.</a:t>
            </a:r>
          </a:p>
        </p:txBody>
      </p:sp>
    </p:spTree>
    <p:extLst>
      <p:ext uri="{BB962C8B-B14F-4D97-AF65-F5344CB8AC3E}">
        <p14:creationId xmlns="" xmlns:p14="http://schemas.microsoft.com/office/powerpoint/2010/main" val="530442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894963278"/>
              </p:ext>
            </p:extLst>
          </p:nvPr>
        </p:nvGraphicFramePr>
        <p:xfrm>
          <a:off x="1475656" y="1700808"/>
          <a:ext cx="7272808" cy="2237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="" xmlns:p14="http://schemas.microsoft.com/office/powerpoint/2010/main" val="2564679083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="" xmlns:p14="http://schemas.microsoft.com/office/powerpoint/2010/main" val="41401614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333295861"/>
              </p:ext>
            </p:extLst>
          </p:nvPr>
        </p:nvGraphicFramePr>
        <p:xfrm>
          <a:off x="467544" y="2492896"/>
          <a:ext cx="822960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248859"/>
            <a:ext cx="158417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</TotalTime>
  <Words>580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Общественное обсуждение предельных объёмов бюджетных ассигнований на</dc:title>
  <dc:creator>user</dc:creator>
  <cp:lastModifiedBy>zemljkova.ee</cp:lastModifiedBy>
  <cp:revision>106</cp:revision>
  <cp:lastPrinted>2016-06-16T04:12:48Z</cp:lastPrinted>
  <dcterms:created xsi:type="dcterms:W3CDTF">2014-09-22T10:58:55Z</dcterms:created>
  <dcterms:modified xsi:type="dcterms:W3CDTF">2018-09-17T10:18:16Z</dcterms:modified>
</cp:coreProperties>
</file>