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69" r:id="rId3"/>
    <p:sldId id="264" r:id="rId4"/>
    <p:sldId id="271" r:id="rId5"/>
    <p:sldId id="272" r:id="rId6"/>
    <p:sldId id="276" r:id="rId7"/>
    <p:sldId id="274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193" autoAdjust="0"/>
  </p:normalViewPr>
  <p:slideViewPr>
    <p:cSldViewPr showGuides="1">
      <p:cViewPr>
        <p:scale>
          <a:sx n="83" d="100"/>
          <a:sy n="83" d="100"/>
        </p:scale>
        <p:origin x="-2388" y="-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depthPercent val="100"/>
      <c:perspective val="30"/>
    </c:view3D>
    <c:plotArea>
      <c:layout>
        <c:manualLayout>
          <c:layoutTarget val="inner"/>
          <c:xMode val="edge"/>
          <c:yMode val="edge"/>
          <c:x val="3.2827202158781994E-2"/>
          <c:y val="8.8846832218147209E-2"/>
          <c:w val="0.51390693350831151"/>
          <c:h val="0.774042946331084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3004702537182852E-2"/>
                  <c:y val="3.226994036787143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4127515310586177E-2"/>
                  <c:y val="-0.2775998768162602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857392825896764E-2"/>
                  <c:y val="4.253506537137097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118438320209972E-2"/>
                  <c:y val="0.10787620034155491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Расходы ДИТиС - 17 639 тыс.руб.</c:v>
                </c:pt>
                <c:pt idx="1">
                  <c:v>МАУ МФЦ МЗ - 148 293 тыс.руб.</c:v>
                </c:pt>
                <c:pt idx="2">
                  <c:v>МАУ МФЦ иные цели - 260 тыс.руб.</c:v>
                </c:pt>
                <c:pt idx="3">
                  <c:v>Доплаты к пенсии муниципальным служащим - 46 301 тыс.руб.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17639</c:v>
                </c:pt>
                <c:pt idx="1">
                  <c:v>148293</c:v>
                </c:pt>
                <c:pt idx="2" formatCode="General">
                  <c:v>260</c:v>
                </c:pt>
                <c:pt idx="3">
                  <c:v>46301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78698600174978"/>
          <c:y val="0.2007763375234469"/>
          <c:w val="0.34897484689413821"/>
          <c:h val="0.61165976091155971"/>
        </c:manualLayout>
      </c:layout>
      <c:txPr>
        <a:bodyPr/>
        <a:lstStyle/>
        <a:p>
          <a:pPr>
            <a:defRPr spc="-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B52D9-DD56-4B01-AF3D-EFB26A7DA86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3175D-C280-4174-A479-63D2229AE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409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342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51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537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29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902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500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190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801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037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49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827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924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779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20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C405-F2E9-449F-A76B-4C4C3DB1493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543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462567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0751" y="681806"/>
            <a:ext cx="406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376092"/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dirty="0" smtClean="0">
                <a:solidFill>
                  <a:srgbClr val="376092"/>
                </a:solidFill>
                <a:latin typeface="Georgia" panose="02040502050405020303" pitchFamily="18" charset="0"/>
              </a:rPr>
              <a:t> </a:t>
            </a:r>
          </a:p>
          <a:p>
            <a:pPr algn="r"/>
            <a:r>
              <a:rPr lang="ru-RU" dirty="0" smtClean="0">
                <a:solidFill>
                  <a:srgbClr val="376092"/>
                </a:solidFill>
                <a:latin typeface="Georgia" panose="02040502050405020303" pitchFamily="18" charset="0"/>
              </a:rPr>
              <a:t>городского округа Тольятти</a:t>
            </a:r>
            <a:endParaRPr lang="ru-RU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548680"/>
            <a:ext cx="698351" cy="85102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4278" y="4143380"/>
            <a:ext cx="4261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Департамент информационных технологий и связи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700365"/>
            <a:ext cx="5940862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900" b="1" dirty="0" smtClean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ПРОЕКТ БЮДЖЕТА </a:t>
            </a:r>
          </a:p>
          <a:p>
            <a:pPr algn="r"/>
            <a:r>
              <a:rPr lang="ru-RU" sz="3900" b="1" dirty="0" smtClean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на 2021 год</a:t>
            </a:r>
            <a:endParaRPr lang="ru-RU" sz="3900" b="1" dirty="0">
              <a:ln w="3175">
                <a:noFill/>
              </a:ln>
              <a:solidFill>
                <a:srgbClr val="F7C7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98281" y="0"/>
            <a:ext cx="457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020104"/>
            <a:ext cx="16196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4192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4860" y="295900"/>
            <a:ext cx="8215572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Проект бюджета ДИТиС на 2020 год = 212 493 тыс.руб.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0958" y="5932759"/>
            <a:ext cx="7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endParaRPr lang="ru-RU" sz="2000" dirty="0" smtClean="0"/>
          </a:p>
          <a:p>
            <a:pPr>
              <a:buClr>
                <a:srgbClr val="0070C0"/>
              </a:buClr>
            </a:pPr>
            <a:r>
              <a:rPr lang="ru-RU" sz="2000" dirty="0" smtClean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2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000108"/>
            <a:ext cx="576263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142976" y="857232"/>
            <a:ext cx="6459463" cy="707345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ДИТиС «Развитие информационно-телекоммуникационной инфраструктуры г.о.Тольятти на 2017-2021годы»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8148" y="928670"/>
            <a:ext cx="942975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166 192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1428728" y="1714488"/>
            <a:ext cx="1848838" cy="857256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по смете ДИТиС 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17 639 тыс.руб. 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2143108" y="1571612"/>
            <a:ext cx="349250" cy="142876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071538" y="3000372"/>
            <a:ext cx="6459464" cy="681037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Организационного управления администрации «Развитие органов местного самоуправления г.о.Тольятти на 2017-2021 годы»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786710" y="3071810"/>
            <a:ext cx="936625" cy="5048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301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57158" y="3143248"/>
            <a:ext cx="576263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6215074" y="1500174"/>
            <a:ext cx="349250" cy="1428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429256" y="1643050"/>
            <a:ext cx="1848838" cy="1357322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Субсидия МАУ МФЦ 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выполнение МЗ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293 тыс.руб.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иные цели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260 тыс.руб.</a:t>
            </a:r>
          </a:p>
          <a:p>
            <a:pPr indent="-342900" algn="ctr">
              <a:defRPr/>
            </a:pPr>
            <a:endParaRPr lang="en-US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0" y="3571876"/>
          <a:ext cx="914400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3557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14916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4860" y="295900"/>
            <a:ext cx="8215572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Задача 1. Формирование электронного муниципалитета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0958" y="5932759"/>
            <a:ext cx="7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endParaRPr lang="ru-RU" sz="2000" dirty="0" smtClean="0"/>
          </a:p>
          <a:p>
            <a:pPr>
              <a:buClr>
                <a:srgbClr val="0070C0"/>
              </a:buClr>
            </a:pPr>
            <a:r>
              <a:rPr lang="ru-RU" sz="2000" dirty="0" smtClean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4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0784" y="1048373"/>
            <a:ext cx="576263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208881" y="2406356"/>
            <a:ext cx="6648911" cy="719137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доступа граждан  к  информации о деятельности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главы и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о.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Тольятти через сеть Интернет, использование Интернет-технологий по функциональному взаимодействию органов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208881" y="955675"/>
            <a:ext cx="6645054" cy="617197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предоставления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государственных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 услуг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администрацией и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учреждениями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о.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Тольятти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электронном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92119" y="1035709"/>
            <a:ext cx="942975" cy="47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995977" y="2513511"/>
            <a:ext cx="936625" cy="5048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338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9744" y="2550024"/>
            <a:ext cx="576262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83584" y="5483430"/>
            <a:ext cx="4390752" cy="4905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по Задаче 1: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3 605,2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1946485" y="1730011"/>
            <a:ext cx="5269286" cy="402846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Сопровождение электронных форм  заявлений на РПГУ в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САМВ</a:t>
            </a:r>
            <a:endParaRPr lang="en-US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1285852" y="3286124"/>
            <a:ext cx="3313096" cy="642942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Сопровождение ИС «Открытый город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 238,0 тыс.руб.</a:t>
            </a: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224273" y="4005064"/>
            <a:ext cx="6645054" cy="681037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системы электронного документооборота</a:t>
            </a:r>
          </a:p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 Тольятти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013862" y="4093169"/>
            <a:ext cx="936625" cy="5048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3 017,2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76177" y="4129682"/>
            <a:ext cx="576263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</a:p>
        </p:txBody>
      </p:sp>
      <p:sp>
        <p:nvSpPr>
          <p:cNvPr id="36" name="Стрелка вниз 35"/>
          <p:cNvSpPr/>
          <p:nvPr/>
        </p:nvSpPr>
        <p:spPr>
          <a:xfrm>
            <a:off x="4406503" y="1572872"/>
            <a:ext cx="349250" cy="1682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4406503" y="3147917"/>
            <a:ext cx="349250" cy="1682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2924580" y="4842577"/>
            <a:ext cx="3313096" cy="329866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Годовая тех. поддержка СЭД «Дело»</a:t>
            </a:r>
          </a:p>
        </p:txBody>
      </p:sp>
      <p:sp>
        <p:nvSpPr>
          <p:cNvPr id="50" name="Стрелка вниз 49"/>
          <p:cNvSpPr/>
          <p:nvPr/>
        </p:nvSpPr>
        <p:spPr>
          <a:xfrm>
            <a:off x="4406503" y="4674302"/>
            <a:ext cx="349250" cy="1682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4714876" y="3286124"/>
            <a:ext cx="3313096" cy="642942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Модернизация прикладного ПО мобильного приложения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 «Открытый город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  100,0 тыс.руб.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33557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6688" y="2208596"/>
            <a:ext cx="6844987" cy="2409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 flipH="1">
            <a:off x="6716106" y="0"/>
            <a:ext cx="2427894" cy="685799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3579" y="908720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70958" y="5932759"/>
            <a:ext cx="7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endParaRPr lang="ru-RU" sz="2000" dirty="0" smtClean="0"/>
          </a:p>
          <a:p>
            <a:pPr>
              <a:buClr>
                <a:srgbClr val="0070C0"/>
              </a:buClr>
            </a:pPr>
            <a:r>
              <a:rPr lang="ru-RU" sz="2000" dirty="0" smtClean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5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2581" y="1050889"/>
            <a:ext cx="576263" cy="4202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0958" y="282892"/>
            <a:ext cx="8215572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Задача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Формирование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современной базовой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информационно-технологической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инфраструктуры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обработки и передачи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информации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2974" y="1091742"/>
            <a:ext cx="779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Разработка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, приобретение и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эксплуатация</a:t>
            </a:r>
            <a:r>
              <a:rPr lang="en-US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информационных 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систем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198738" y="1672452"/>
            <a:ext cx="1514148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355,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225758" y="2300735"/>
            <a:ext cx="1513185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611,4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226084" y="2694593"/>
            <a:ext cx="1512859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1 411,8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225758" y="3083091"/>
            <a:ext cx="1513185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386,8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226084" y="3474944"/>
            <a:ext cx="1512859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174,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7215206" y="3929066"/>
            <a:ext cx="1512859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67,5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7215206" y="4357694"/>
            <a:ext cx="1513187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100,5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58" name="Блок-схема: альтернативный процесс 57"/>
          <p:cNvSpPr/>
          <p:nvPr/>
        </p:nvSpPr>
        <p:spPr>
          <a:xfrm>
            <a:off x="869060" y="2293048"/>
            <a:ext cx="6225431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лицензионное сопровождение ПК «Парус8»</a:t>
            </a:r>
          </a:p>
        </p:txBody>
      </p:sp>
      <p:sp>
        <p:nvSpPr>
          <p:cNvPr id="60" name="Блок-схема: альтернативный процесс 59"/>
          <p:cNvSpPr/>
          <p:nvPr/>
        </p:nvSpPr>
        <p:spPr>
          <a:xfrm>
            <a:off x="869060" y="2694593"/>
            <a:ext cx="6249180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лицензионное сопровождение ПК «Гранд-смета»</a:t>
            </a:r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857184" y="3065583"/>
            <a:ext cx="6249181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СПС «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КонсультантПлюс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2" name="Блок-схема: альтернативный процесс 61"/>
          <p:cNvSpPr/>
          <p:nvPr/>
        </p:nvSpPr>
        <p:spPr>
          <a:xfrm>
            <a:off x="845640" y="3467257"/>
            <a:ext cx="6249179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информационное обслуживание ПК «NORMA GS»</a:t>
            </a: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57224" y="3929066"/>
            <a:ext cx="6249179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ПК «Адепт-Проект»</a:t>
            </a: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57224" y="4357694"/>
            <a:ext cx="6249179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Годовая лицензионная подписка на использование ПО  «ESTIMATE»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215206" y="4857760"/>
            <a:ext cx="1513187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14,8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857224" y="4857760"/>
            <a:ext cx="6249179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Годовой онлайн доступ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Информационному сервису «МКД-расчет»</a:t>
            </a: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857224" y="1714488"/>
            <a:ext cx="6215106" cy="428628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и совершенствование</a:t>
            </a:r>
          </a:p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информационных систем АИС ОГД и ГИС 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ИнГЕО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00298" y="6510338"/>
            <a:ext cx="4390752" cy="3476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4 906,8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57224" y="5286388"/>
            <a:ext cx="6249179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Программное обеспечения для видеоконференцсвязи</a:t>
            </a:r>
          </a:p>
          <a:p>
            <a:pPr indent="-342900" algn="ctr">
              <a:defRPr/>
            </a:pP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15206" y="5286388"/>
            <a:ext cx="1513187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857224" y="5715016"/>
            <a:ext cx="6249179" cy="571504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лицензий 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геоинформационного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сервиса 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ТехноКад-Муниципалитет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»"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286644" y="5786454"/>
            <a:ext cx="1513187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32121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6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3786190"/>
            <a:ext cx="12715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243479" y="1441742"/>
            <a:ext cx="2620507" cy="19158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техническое обслуживание компьютерной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</a:p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2 100,0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798462" y="1579275"/>
            <a:ext cx="336292" cy="205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143240" y="1500174"/>
            <a:ext cx="5726684" cy="5000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12 серверных (ремонт серверов и сетевого оборудования)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071802" y="2214554"/>
            <a:ext cx="5726685" cy="10787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обслуживание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1000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пользователей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(компьютеры, мониторы,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принтеры, МФУ, ксероксы и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сканеры, телефонные аппараты),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картриджей для печатающих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2821623" y="2536171"/>
            <a:ext cx="273397" cy="201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28596" y="285728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2976" y="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Приобретение,ремонт,обслуживание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и содержание компьютерного оборудования и </a:t>
            </a: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оргтехники,а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также прочие </a:t>
            </a: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работы,услуги,связанные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с его эксплуатацией 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1071538" y="4071942"/>
            <a:ext cx="6429420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 оборудования  </a:t>
            </a:r>
          </a:p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86116" y="5072074"/>
            <a:ext cx="2143140" cy="10715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2 150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823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4362" y="27384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7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Блок-схема: альтернативный процесс 37"/>
          <p:cNvSpPr/>
          <p:nvPr/>
        </p:nvSpPr>
        <p:spPr>
          <a:xfrm>
            <a:off x="2214089" y="847725"/>
            <a:ext cx="4445000" cy="2047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214089" y="1185863"/>
            <a:ext cx="4445000" cy="231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 коллектора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2210914" y="2420888"/>
            <a:ext cx="4448175" cy="22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волоконно-оптического кабеля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2210914" y="2780928"/>
            <a:ext cx="4444999" cy="3049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оборудования 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2206151" y="1927225"/>
            <a:ext cx="4451350" cy="4524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кабельной канализацией под оптические линии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2212501" y="1474788"/>
            <a:ext cx="4449763" cy="35798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волоконно-оптическим кабелем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2218851" y="3358480"/>
            <a:ext cx="4443413" cy="5111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администрации  услугами междугородной, внутризоновой, городской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2207739" y="5805264"/>
            <a:ext cx="4448175" cy="22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Тех.поддержка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АТС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2214546" y="5072074"/>
            <a:ext cx="4448175" cy="3017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выделенных линий связи и Хайком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2214089" y="5429264"/>
            <a:ext cx="4448175" cy="3039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выделенных линии связи для IP телефонии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2214089" y="3933056"/>
            <a:ext cx="4448175" cy="3934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 международной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трелка вниз 67"/>
          <p:cNvSpPr/>
          <p:nvPr/>
        </p:nvSpPr>
        <p:spPr>
          <a:xfrm rot="16200000">
            <a:off x="1898176" y="2717800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31202" y="3358479"/>
            <a:ext cx="1506649" cy="2734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Телефонная связь</a:t>
            </a:r>
            <a:endParaRPr lang="ru-RU" altLang="ru-RU" sz="13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4 039,0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0" name="Стрелка вниз 69"/>
          <p:cNvSpPr/>
          <p:nvPr/>
        </p:nvSpPr>
        <p:spPr>
          <a:xfrm rot="16200000">
            <a:off x="1900558" y="3492971"/>
            <a:ext cx="233362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3" name="Стрелка вниз 72"/>
          <p:cNvSpPr/>
          <p:nvPr/>
        </p:nvSpPr>
        <p:spPr>
          <a:xfrm rot="16200000">
            <a:off x="1901351" y="3941564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5" name="Стрелка вниз 74"/>
          <p:cNvSpPr/>
          <p:nvPr/>
        </p:nvSpPr>
        <p:spPr>
          <a:xfrm rot="16200000">
            <a:off x="1848624" y="5009368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 rot="16200000">
            <a:off x="1901351" y="5437981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7" name="Стрелка вниз 76"/>
          <p:cNvSpPr/>
          <p:nvPr/>
        </p:nvSpPr>
        <p:spPr>
          <a:xfrm rot="16200000">
            <a:off x="1901351" y="5741764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8" name="Стрелка вниз 77"/>
          <p:cNvSpPr/>
          <p:nvPr/>
        </p:nvSpPr>
        <p:spPr>
          <a:xfrm rot="16200000">
            <a:off x="1888651" y="804863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31202" y="873125"/>
            <a:ext cx="1495537" cy="2226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 и каналы связи</a:t>
            </a:r>
          </a:p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471,0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0" name="Стрелка вниз 79"/>
          <p:cNvSpPr/>
          <p:nvPr/>
        </p:nvSpPr>
        <p:spPr>
          <a:xfrm rot="16200000">
            <a:off x="1888651" y="1176338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1" name="Стрелка вниз 80"/>
          <p:cNvSpPr/>
          <p:nvPr/>
        </p:nvSpPr>
        <p:spPr>
          <a:xfrm rot="16200000">
            <a:off x="1887857" y="1521619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2" name="Стрелка вниз 81"/>
          <p:cNvSpPr/>
          <p:nvPr/>
        </p:nvSpPr>
        <p:spPr>
          <a:xfrm rot="16200000">
            <a:off x="1888651" y="1985963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3" name="Стрелка вниз 82"/>
          <p:cNvSpPr/>
          <p:nvPr/>
        </p:nvSpPr>
        <p:spPr>
          <a:xfrm rot="16200000">
            <a:off x="1887857" y="2394744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428596" y="285728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285852" y="142852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Содержание, обслуживание, модернизация и развитие муниципальной системы передачи данных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000860" y="2214554"/>
            <a:ext cx="2143140" cy="15716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5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612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2211934" y="4427711"/>
            <a:ext cx="4448175" cy="43004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 сотовой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 rot="16200000">
            <a:off x="1899196" y="4373612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294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32048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7584" y="295900"/>
            <a:ext cx="7632848" cy="3385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Задача 3. Мероприятия по защите информации </a:t>
            </a:r>
            <a:endParaRPr lang="ru-RU" sz="1600" b="1" dirty="0">
              <a:solidFill>
                <a:srgbClr val="4F81BD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4860" y="618649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eorgia" panose="02040502050405020303" pitchFamily="18" charset="0"/>
              </a:rPr>
              <a:t>8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032459" y="1297148"/>
            <a:ext cx="6249179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информационной безопасности персональных данных и иных конфиденциальных сведений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57928" y="1369156"/>
            <a:ext cx="1595411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247,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4188" y="1398811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1032658" y="3095140"/>
            <a:ext cx="6249179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Продление лицензий на антивирусную защиту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58127" y="3167148"/>
            <a:ext cx="1595411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1 118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84387" y="3196803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265580" y="2112906"/>
            <a:ext cx="5760641" cy="42049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Техническая поддержка защищенной сети передачи данных </a:t>
            </a:r>
            <a:r>
              <a:rPr lang="en-US" alt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ViPNet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3910614" y="1873212"/>
            <a:ext cx="493266" cy="240283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428992" y="4286256"/>
            <a:ext cx="2143140" cy="10715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365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4854" y="1623222"/>
            <a:ext cx="406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76092"/>
                </a:solidFill>
                <a:latin typeface="Georgia" panose="02040502050405020303" pitchFamily="18" charset="0"/>
              </a:rPr>
              <a:t>Благодарим за внимание!</a:t>
            </a:r>
            <a:endParaRPr lang="ru-RU" sz="2400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77232" y="1179604"/>
            <a:ext cx="2321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81" y="787844"/>
            <a:ext cx="571906" cy="69694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3500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131831" y="1179604"/>
            <a:ext cx="2321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453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576</Words>
  <Application>Microsoft Office PowerPoint</Application>
  <PresentationFormat>Экран (4:3)</PresentationFormat>
  <Paragraphs>122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</dc:creator>
  <cp:lastModifiedBy>Макеева Юлия Викторовна</cp:lastModifiedBy>
  <cp:revision>144</cp:revision>
  <dcterms:created xsi:type="dcterms:W3CDTF">2017-06-15T12:30:47Z</dcterms:created>
  <dcterms:modified xsi:type="dcterms:W3CDTF">2020-09-10T09:34:26Z</dcterms:modified>
</cp:coreProperties>
</file>