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402" r:id="rId2"/>
    <p:sldId id="412" r:id="rId3"/>
    <p:sldId id="417" r:id="rId4"/>
    <p:sldId id="418" r:id="rId5"/>
    <p:sldId id="406" r:id="rId6"/>
  </p:sldIdLst>
  <p:sldSz cx="9144000" cy="6858000" type="screen4x3"/>
  <p:notesSz cx="6797675" cy="987425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00153E"/>
    <a:srgbClr val="FF7C80"/>
    <a:srgbClr val="FF5050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>
        <p:scale>
          <a:sx n="90" d="100"/>
          <a:sy n="90" d="100"/>
        </p:scale>
        <p:origin x="-33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3D2B984-0980-4EBB-A7D6-E6DE89B15674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СЛАЙД 4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0145A2A-13FC-470D-A5FE-56C9C12E45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89F38B2-9400-47FC-ADDF-793DF7DD97DB}" type="datetimeFigureOut">
              <a:rPr lang="ru-RU" altLang="ru-RU"/>
              <a:pPr>
                <a:defRPr/>
              </a:pPr>
              <a:t>09.09.2020</a:t>
            </a:fld>
            <a:endParaRPr lang="ru-RU" alt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СЛАЙД 4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5A928D4-A1E4-4CCC-9FB0-974CE85799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06D5F3-AB98-4BDA-9BD1-F979471D5CBD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СЛАЙД 4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7A0D92-2A66-4C52-B687-A749483FC3A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СЛАЙД 4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B0115C-0B83-4C5F-AB68-2E0791FF1F9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СЛАЙД 4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D772B-314C-4DAE-A431-0456DABEAB14}" type="datetimeFigureOut">
              <a:rPr lang="ru-RU" altLang="ru-RU"/>
              <a:pPr>
                <a:defRPr/>
              </a:pPr>
              <a:t>09.09.2020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F0095-27EA-45EA-B793-07C1BFF9E0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F55C5-EB24-420E-B8CF-61A0EC5A5A03}" type="datetimeFigureOut">
              <a:rPr lang="ru-RU" altLang="ru-RU"/>
              <a:pPr>
                <a:defRPr/>
              </a:pPr>
              <a:t>09.09.2020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195C6-B415-4B53-8325-5D6C49D24B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C29F7-9EFA-4B7E-947C-2871DF5E3820}" type="datetimeFigureOut">
              <a:rPr lang="ru-RU" altLang="ru-RU"/>
              <a:pPr>
                <a:defRPr/>
              </a:pPr>
              <a:t>09.09.2020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32D71-B4EB-40AB-B038-F0AE2A9AAB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4E7DE-13CB-4CC7-8737-F94CB2634C51}" type="datetimeFigureOut">
              <a:rPr lang="ru-RU" altLang="ru-RU"/>
              <a:pPr>
                <a:defRPr/>
              </a:pPr>
              <a:t>09.09.2020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8407F-6235-4576-BE9C-2571415F49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5CE0C-1DE3-43E5-813B-8E0A4B020867}" type="datetimeFigureOut">
              <a:rPr lang="ru-RU" altLang="ru-RU"/>
              <a:pPr>
                <a:defRPr/>
              </a:pPr>
              <a:t>09.09.2020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F059F-685E-44CA-9A7C-5B0A7B6396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14200-4803-4683-B7E9-B577E9545560}" type="datetimeFigureOut">
              <a:rPr lang="ru-RU" altLang="ru-RU"/>
              <a:pPr>
                <a:defRPr/>
              </a:pPr>
              <a:t>09.09.2020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A435B-8072-4851-8F3C-F0498C3EC4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C465E-D85C-482B-AFA5-DE5C5AAFCBBD}" type="datetimeFigureOut">
              <a:rPr lang="ru-RU" altLang="ru-RU"/>
              <a:pPr>
                <a:defRPr/>
              </a:pPr>
              <a:t>09.09.2020</a:t>
            </a:fld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F0182-FE39-4AE8-BC2B-ADF4ED400B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5B27A-EAA6-452E-9D13-0976266DDE56}" type="datetimeFigureOut">
              <a:rPr lang="ru-RU" altLang="ru-RU"/>
              <a:pPr>
                <a:defRPr/>
              </a:pPr>
              <a:t>09.09.2020</a:t>
            </a:fld>
            <a:endParaRPr lang="ru-RU" alt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030CF-AEF4-4190-8E9E-E93CD28F08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3314B-DBE7-4EBF-B8F7-A28933B68705}" type="datetimeFigureOut">
              <a:rPr lang="ru-RU" altLang="ru-RU"/>
              <a:pPr>
                <a:defRPr/>
              </a:pPr>
              <a:t>09.09.2020</a:t>
            </a:fld>
            <a:endParaRPr lang="ru-RU" alt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CE129-3F10-4900-8D0A-452333D08A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47851-6B61-453B-9CE9-C1502908061D}" type="datetimeFigureOut">
              <a:rPr lang="ru-RU" altLang="ru-RU"/>
              <a:pPr>
                <a:defRPr/>
              </a:pPr>
              <a:t>09.09.2020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B93FB-1EDA-4A99-96CA-FA40B078AC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19991-E56D-469F-A2C1-E4038BAE6EDB}" type="datetimeFigureOut">
              <a:rPr lang="ru-RU" altLang="ru-RU"/>
              <a:pPr>
                <a:defRPr/>
              </a:pPr>
              <a:t>09.09.2020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07747-7534-4FDE-93C1-77AAF90361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B454C3-DD6A-4604-AC38-EBD4A42B4EAD}" type="datetimeFigureOut">
              <a:rPr lang="ru-RU" altLang="ru-RU"/>
              <a:pPr>
                <a:defRPr/>
              </a:pPr>
              <a:t>09.09.2020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B92E153-0841-47AB-AA7F-8053BD57C0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103188" y="2571750"/>
            <a:ext cx="8937625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Общественные   обсуждения    </a:t>
            </a:r>
          </a:p>
          <a:p>
            <a:pPr algn="ctr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предварительного распределения бюджетных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ассигнований на 2021 год и плановый период 2022 – 2023 гг., в соответствии с доведенными проектами изменений предельных объемов бюджетных ассигнований</a:t>
            </a: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Главный распорядитель бюджетных средств – </a:t>
            </a:r>
          </a:p>
          <a:p>
            <a:pPr algn="ctr"/>
            <a:r>
              <a:rPr lang="ru-RU" altLang="ru-RU" sz="2800" b="1" u="sng">
                <a:latin typeface="Times New Roman" pitchFamily="18" charset="0"/>
                <a:cs typeface="Times New Roman" pitchFamily="18" charset="0"/>
              </a:rPr>
              <a:t>администрация городского округа Тольятти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1773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1042988" y="1773238"/>
            <a:ext cx="7058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Администрация городского округа Тольятти</a:t>
            </a:r>
            <a:endParaRPr lang="ru-RU" altLang="ru-RU" sz="2800">
              <a:solidFill>
                <a:srgbClr val="0D0D0D"/>
              </a:solidFill>
              <a:cs typeface="Times New Roman" pitchFamily="18" charset="0"/>
            </a:endParaRPr>
          </a:p>
        </p:txBody>
      </p:sp>
      <p:pic>
        <p:nvPicPr>
          <p:cNvPr id="2053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7638" y="115888"/>
            <a:ext cx="122872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32073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>
            <a:spLocks noChangeArrowheads="1"/>
          </p:cNvSpPr>
          <p:nvPr/>
        </p:nvSpPr>
        <p:spPr bwMode="auto">
          <a:xfrm>
            <a:off x="0" y="0"/>
            <a:ext cx="9144000" cy="928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kumimoji="0" lang="ru-RU" alt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Доведенные бюджетные ассигнования администрации городского округа Тольятти </a:t>
            </a:r>
          </a:p>
          <a:p>
            <a:pPr algn="ctr" eaLnBrk="1" hangingPunct="1">
              <a:defRPr/>
            </a:pPr>
            <a:r>
              <a:rPr kumimoji="0" lang="ru-RU" alt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 городского бюджета</a:t>
            </a:r>
            <a:r>
              <a:rPr kumimoji="0" lang="ru-RU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2021 г. и плановый период 2022-2023 гг.</a:t>
            </a:r>
          </a:p>
        </p:txBody>
      </p:sp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6500813" y="2071688"/>
            <a:ext cx="3571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92100" algn="just"/>
            <a:endParaRPr lang="ru-RU" alt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50" y="1103313"/>
          <a:ext cx="8643998" cy="4936291"/>
        </p:xfrm>
        <a:graphic>
          <a:graphicData uri="http://schemas.openxmlformats.org/drawingml/2006/table">
            <a:tbl>
              <a:tblPr/>
              <a:tblGrid>
                <a:gridCol w="4246175"/>
                <a:gridCol w="1465941"/>
                <a:gridCol w="1465941"/>
                <a:gridCol w="1465941"/>
              </a:tblGrid>
              <a:tr h="333967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расходов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</a:tr>
              <a:tr h="4496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</a:tr>
              <a:tr h="502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Доведенные бюджетные ассигнования, всего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549 287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549 287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549 287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3253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муниципальной программе «Развитие органов местного самоуправления городского округа Тольятти на 2017-2022 годы»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 программные направления расходов</a:t>
                      </a: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547 987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547 987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547 987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1" marR="9142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3100" name="Текст 5"/>
          <p:cNvSpPr>
            <a:spLocks noGrp="1"/>
          </p:cNvSpPr>
          <p:nvPr>
            <p:ph type="body" sz="half" idx="2"/>
          </p:nvPr>
        </p:nvSpPr>
        <p:spPr>
          <a:xfrm>
            <a:off x="1928813" y="6357938"/>
            <a:ext cx="5486400" cy="366712"/>
          </a:xfrm>
        </p:spPr>
        <p:txBody>
          <a:bodyPr/>
          <a:lstStyle/>
          <a:p>
            <a:pPr algn="ctr"/>
            <a:r>
              <a:rPr lang="ru-RU" sz="1600" b="1" smtClean="0">
                <a:cs typeface="Arial" charset="0"/>
              </a:rPr>
              <a:t>СЛАЙД 1</a:t>
            </a:r>
          </a:p>
        </p:txBody>
      </p:sp>
    </p:spTree>
  </p:cSld>
  <p:clrMapOvr>
    <a:masterClrMapping/>
  </p:clrMapOvr>
  <p:transition spd="slow" advTm="60696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smtClean="0">
                <a:cs typeface="Arial" charset="0"/>
              </a:rPr>
              <a:t>   </a:t>
            </a:r>
            <a:r>
              <a:rPr lang="ru-RU" sz="3000" smtClean="0">
                <a:latin typeface="Times New Roman" pitchFamily="18" charset="0"/>
                <a:cs typeface="Times New Roman" pitchFamily="18" charset="0"/>
              </a:rPr>
              <a:t>Расходы на содержание администрации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38" y="1243013"/>
          <a:ext cx="8174067" cy="412374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97851"/>
                <a:gridCol w="1576216"/>
              </a:tblGrid>
              <a:tr h="96489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на 2021 год, тыс.руб.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51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содержание  администрации г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ородского округа Тольятти, </a:t>
                      </a:r>
                    </a:p>
                    <a:p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547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987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94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- заработная плата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c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начислениями работников  администрации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544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816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41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- компенсационные выплаты матерям  по уходу за детьми до трех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лет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1 639</a:t>
                      </a: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94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- командировочные расходы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1 526</a:t>
                      </a: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58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- прочие работы, услуги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23" marR="91423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586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23" marR="91423" marT="45708" marB="4570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3" marR="91423" marT="45708" marB="4570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127" name="Текст 5"/>
          <p:cNvSpPr txBox="1">
            <a:spLocks/>
          </p:cNvSpPr>
          <p:nvPr/>
        </p:nvSpPr>
        <p:spPr bwMode="auto">
          <a:xfrm>
            <a:off x="1857375" y="62865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kumimoji="1" lang="ru-RU" sz="1600" b="1">
                <a:latin typeface="Calibri" pitchFamily="34" charset="0"/>
              </a:rPr>
              <a:t>СЛАЙД 2</a:t>
            </a:r>
          </a:p>
        </p:txBody>
      </p:sp>
      <p:sp>
        <p:nvSpPr>
          <p:cNvPr id="4128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altLang="ru-RU" smtClean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smtClean="0">
                <a:cs typeface="Arial" charset="0"/>
              </a:rPr>
              <a:t>  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Расходы на заработную плату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начислениями муниципальных служащих и технических работников администрации</a:t>
            </a:r>
          </a:p>
        </p:txBody>
      </p:sp>
      <p:sp>
        <p:nvSpPr>
          <p:cNvPr id="5123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3</a:t>
            </a:r>
            <a:endParaRPr lang="en-US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55650" y="1238250"/>
          <a:ext cx="8207376" cy="419101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112494"/>
                <a:gridCol w="1728192"/>
                <a:gridCol w="1366690"/>
              </a:tblGrid>
              <a:tr h="238836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0" marB="45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Штатная</a:t>
                      </a:r>
                      <a:r>
                        <a:rPr lang="ru-RU" sz="16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численность согласно 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штатного расписания, 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0" marB="45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 2021 год, тыс.руб.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0" marB="45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09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- заработная плата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 начислениями муниципальных служащих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r>
                        <a:rPr lang="en-US" sz="1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942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56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- заработная плата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c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начислениями </a:t>
                      </a: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технических работников 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215</a:t>
                      </a:r>
                    </a:p>
                  </a:txBody>
                  <a:tcPr marL="91423" marR="91423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874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42" name="Текст 5"/>
          <p:cNvSpPr txBox="1">
            <a:spLocks/>
          </p:cNvSpPr>
          <p:nvPr/>
        </p:nvSpPr>
        <p:spPr bwMode="auto">
          <a:xfrm>
            <a:off x="1822450" y="5805488"/>
            <a:ext cx="5486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kumimoji="1" lang="ru-RU" sz="1600" b="1">
                <a:latin typeface="Calibri" pitchFamily="34" charset="0"/>
              </a:rPr>
              <a:t>СЛАЙД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2"/>
          <p:cNvSpPr txBox="1">
            <a:spLocks noChangeArrowheads="1"/>
          </p:cNvSpPr>
          <p:nvPr/>
        </p:nvSpPr>
        <p:spPr bwMode="auto">
          <a:xfrm>
            <a:off x="-17463" y="2636838"/>
            <a:ext cx="9144001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Главный распорядитель бюджетных средств – </a:t>
            </a:r>
          </a:p>
          <a:p>
            <a:pPr algn="ctr"/>
            <a:r>
              <a:rPr lang="ru-RU" altLang="ru-RU" sz="2400" b="1" u="sng">
                <a:latin typeface="Times New Roman" pitchFamily="18" charset="0"/>
                <a:cs typeface="Times New Roman" pitchFamily="18" charset="0"/>
              </a:rPr>
              <a:t>администрация городского округа Тольятти</a:t>
            </a:r>
          </a:p>
          <a:p>
            <a:pPr algn="ctr" eaLnBrk="1" hangingPunct="1">
              <a:buFont typeface="Arial" charset="0"/>
              <a:buNone/>
            </a:pPr>
            <a:endParaRPr lang="ru-RU" altLang="ru-RU" sz="20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altLang="ru-RU" sz="2000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1773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148" name="Text Box 11"/>
          <p:cNvSpPr txBox="1">
            <a:spLocks noChangeArrowheads="1"/>
          </p:cNvSpPr>
          <p:nvPr/>
        </p:nvSpPr>
        <p:spPr bwMode="auto">
          <a:xfrm>
            <a:off x="1042988" y="1963738"/>
            <a:ext cx="7058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Администрация городского округа Тольятти</a:t>
            </a:r>
            <a:endParaRPr lang="ru-RU" altLang="ru-RU" sz="2800">
              <a:solidFill>
                <a:srgbClr val="0D0D0D"/>
              </a:solidFill>
              <a:cs typeface="Times New Roman" pitchFamily="18" charset="0"/>
            </a:endParaRPr>
          </a:p>
        </p:txBody>
      </p:sp>
      <p:sp>
        <p:nvSpPr>
          <p:cNvPr id="6149" name="Прямоугольник 1"/>
          <p:cNvSpPr>
            <a:spLocks noChangeArrowheads="1"/>
          </p:cNvSpPr>
          <p:nvPr/>
        </p:nvSpPr>
        <p:spPr bwMode="auto">
          <a:xfrm>
            <a:off x="0" y="5084763"/>
            <a:ext cx="91265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i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3600" b="1" i="1" u="sng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6150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7638" y="130175"/>
            <a:ext cx="122872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Номер слайда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altLang="ru-RU" smtClean="0"/>
              <a:t>4</a:t>
            </a:r>
          </a:p>
        </p:txBody>
      </p:sp>
    </p:spTree>
  </p:cSld>
  <p:clrMapOvr>
    <a:masterClrMapping/>
  </p:clrMapOvr>
  <p:transition spd="slow" advTm="10206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7490</TotalTime>
  <Words>283</Words>
  <Application>Microsoft Office PowerPoint</Application>
  <PresentationFormat>Экран (4:3)</PresentationFormat>
  <Paragraphs>108</Paragraphs>
  <Slides>5</Slides>
  <Notes>3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Слайд 1</vt:lpstr>
      <vt:lpstr>Слайд 2</vt:lpstr>
      <vt:lpstr>   Расходы на содержание администрации </vt:lpstr>
      <vt:lpstr>   Расходы на заработную плату c начислениями муниципальных служащих и технических работников администрации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Anand</dc:creator>
  <cp:lastModifiedBy>Бельмесова Надежда Леонидова</cp:lastModifiedBy>
  <cp:revision>891</cp:revision>
  <cp:lastPrinted>2016-06-20T10:07:42Z</cp:lastPrinted>
  <dcterms:created xsi:type="dcterms:W3CDTF">2013-02-19T12:06:37Z</dcterms:created>
  <dcterms:modified xsi:type="dcterms:W3CDTF">2020-09-09T04:25:58Z</dcterms:modified>
</cp:coreProperties>
</file>