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handoutMasterIdLst>
    <p:handoutMasterId r:id="rId7"/>
  </p:handoutMasterIdLst>
  <p:sldIdLst>
    <p:sldId id="402" r:id="rId2"/>
    <p:sldId id="412" r:id="rId3"/>
    <p:sldId id="417" r:id="rId4"/>
    <p:sldId id="406" r:id="rId5"/>
  </p:sldIdLst>
  <p:sldSz cx="9144000" cy="6858000" type="screen4x3"/>
  <p:notesSz cx="6797675" cy="987425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</p:showPr>
  <p:clrMru>
    <a:srgbClr val="00153E"/>
    <a:srgbClr val="FF7C80"/>
    <a:srgbClr val="FF5050"/>
    <a:srgbClr val="FF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 autoAdjust="0"/>
    <p:restoredTop sz="86410" autoAdjust="0"/>
  </p:normalViewPr>
  <p:slideViewPr>
    <p:cSldViewPr>
      <p:cViewPr>
        <p:scale>
          <a:sx n="90" d="100"/>
          <a:sy n="90" d="100"/>
        </p:scale>
        <p:origin x="-372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1F8C856-9325-4626-BD9F-75220E2D7247}" type="datetimeFigureOut">
              <a:rPr lang="ru-RU"/>
              <a:pPr>
                <a:defRPr/>
              </a:pPr>
              <a:t>10.09.2021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r>
              <a:rPr lang="ru-RU"/>
              <a:t>СЛАЙД 4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99F9233-4FA8-4DB9-B6FD-38BF5AA436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4DE8F8D-C710-4E1C-942F-CDBA700A7A34}" type="datetimeFigureOut">
              <a:rPr lang="ru-RU" altLang="ru-RU"/>
              <a:pPr>
                <a:defRPr/>
              </a:pPr>
              <a:t>10.09.2021</a:t>
            </a:fld>
            <a:endParaRPr lang="ru-RU" alt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ru-RU"/>
              <a:t>СЛАЙД 4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E16F47F7-727A-4A07-94FE-9B72DFE32BF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ru-RU" smtClean="0">
              <a:cs typeface="Arial" charset="0"/>
            </a:endParaRPr>
          </a:p>
        </p:txBody>
      </p:sp>
      <p:sp>
        <p:nvSpPr>
          <p:cNvPr id="71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04F8864-49FC-43AD-A1F6-A99C9548A828}" type="slidenum">
              <a:rPr lang="ru-RU" altLang="ru-RU" smtClean="0"/>
              <a:pPr/>
              <a:t>1</a:t>
            </a:fld>
            <a:endParaRPr lang="ru-RU" altLang="ru-RU" smtClean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СЛАЙД 4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ru-RU" smtClean="0">
              <a:cs typeface="Arial" charset="0"/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645ACDD-3F5C-4D56-8422-5A050FF3B92C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СЛАЙД 4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1BB45-7AF9-4E2D-88EC-9D3A5B3A158D}" type="datetimeFigureOut">
              <a:rPr lang="ru-RU" altLang="ru-RU"/>
              <a:pPr>
                <a:defRPr/>
              </a:pPr>
              <a:t>10.09.2021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1C84C-ADDE-4A8A-897A-24911B38BD9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35BBD-032A-40CC-BCFA-3DDFF465CD07}" type="datetimeFigureOut">
              <a:rPr lang="ru-RU" altLang="ru-RU"/>
              <a:pPr>
                <a:defRPr/>
              </a:pPr>
              <a:t>10.09.2021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88869-2B81-407A-8F62-F795E5027E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82EAA-04D8-4F06-9B9A-D0C6A13D5BAF}" type="datetimeFigureOut">
              <a:rPr lang="ru-RU" altLang="ru-RU"/>
              <a:pPr>
                <a:defRPr/>
              </a:pPr>
              <a:t>10.09.2021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F7FAC-6781-4D2D-B12B-D78B5A50F43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7763A-4CC1-4683-94E9-DB492E5E2E55}" type="datetimeFigureOut">
              <a:rPr lang="ru-RU" altLang="ru-RU"/>
              <a:pPr>
                <a:defRPr/>
              </a:pPr>
              <a:t>10.09.2021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7A931-3B9A-47D2-8097-26054F590BA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DCDF8-AEB1-4F6B-984E-C10FB45A8D27}" type="datetimeFigureOut">
              <a:rPr lang="ru-RU" altLang="ru-RU"/>
              <a:pPr>
                <a:defRPr/>
              </a:pPr>
              <a:t>10.09.2021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EE7F6-507B-47D1-92DF-D7453BEDD47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096CA-1613-4983-9C25-275DD69DEC91}" type="datetimeFigureOut">
              <a:rPr lang="ru-RU" altLang="ru-RU"/>
              <a:pPr>
                <a:defRPr/>
              </a:pPr>
              <a:t>10.09.2021</a:t>
            </a:fld>
            <a:endParaRPr lang="ru-RU" alt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D1994-6015-472B-83EC-9C6BBA2A09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10885-D8A0-484B-8E48-E4D287C7B834}" type="datetimeFigureOut">
              <a:rPr lang="ru-RU" altLang="ru-RU"/>
              <a:pPr>
                <a:defRPr/>
              </a:pPr>
              <a:t>10.09.2021</a:t>
            </a:fld>
            <a:endParaRPr lang="ru-RU" alt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0EC3B-FE85-42E4-A4E7-33CAEC2A92D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D7C43-FD83-4D0F-91F6-2F62F2542BD1}" type="datetimeFigureOut">
              <a:rPr lang="ru-RU" altLang="ru-RU"/>
              <a:pPr>
                <a:defRPr/>
              </a:pPr>
              <a:t>10.09.2021</a:t>
            </a:fld>
            <a:endParaRPr lang="ru-RU" alt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93ABD-3347-46D4-9397-07364D2AF2A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022F1-FA3F-4383-B1B7-ACA54D5E37A3}" type="datetimeFigureOut">
              <a:rPr lang="ru-RU" altLang="ru-RU"/>
              <a:pPr>
                <a:defRPr/>
              </a:pPr>
              <a:t>10.09.2021</a:t>
            </a:fld>
            <a:endParaRPr lang="ru-RU" alt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79ACE-B524-43CA-9771-1E76871E730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4EAB1-2426-4412-90FB-9D3A643E4197}" type="datetimeFigureOut">
              <a:rPr lang="ru-RU" altLang="ru-RU"/>
              <a:pPr>
                <a:defRPr/>
              </a:pPr>
              <a:t>10.09.2021</a:t>
            </a:fld>
            <a:endParaRPr lang="ru-RU" alt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568BA-8733-41C8-8634-45B6B44E065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A14F5-545D-4DCD-8E44-B962915310D1}" type="datetimeFigureOut">
              <a:rPr lang="ru-RU" altLang="ru-RU"/>
              <a:pPr>
                <a:defRPr/>
              </a:pPr>
              <a:t>10.09.2021</a:t>
            </a:fld>
            <a:endParaRPr lang="ru-RU" alt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69D6A-0FBB-45F6-A36A-7776E79C66A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01E893B-3223-42AF-8542-7BC5D9BF9A60}" type="datetimeFigureOut">
              <a:rPr lang="ru-RU" altLang="ru-RU"/>
              <a:pPr>
                <a:defRPr/>
              </a:pPr>
              <a:t>10.09.2021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1D1B7429-624F-49D4-A46D-9C15E9AB42C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Arial" charset="0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Arial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Arial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Arial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Arial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Arial" charset="0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Arial" charset="0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Arial" charset="0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Arial" charset="0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Arial" charset="0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2"/>
          <p:cNvSpPr txBox="1">
            <a:spLocks noChangeArrowheads="1"/>
          </p:cNvSpPr>
          <p:nvPr/>
        </p:nvSpPr>
        <p:spPr bwMode="auto">
          <a:xfrm>
            <a:off x="103188" y="2571750"/>
            <a:ext cx="8937625" cy="384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altLang="ru-RU" sz="2400" b="1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altLang="ru-RU" sz="2400" b="1">
                <a:latin typeface="Times New Roman" pitchFamily="18" charset="0"/>
                <a:cs typeface="Times New Roman" pitchFamily="18" charset="0"/>
              </a:rPr>
              <a:t>Общественные   обсуждения    </a:t>
            </a:r>
          </a:p>
          <a:p>
            <a:pPr algn="ctr"/>
            <a:r>
              <a:rPr lang="ru-RU" altLang="ru-RU" sz="2400" b="1">
                <a:latin typeface="Times New Roman" pitchFamily="18" charset="0"/>
                <a:cs typeface="Times New Roman" pitchFamily="18" charset="0"/>
              </a:rPr>
              <a:t>предварительного распределения бюджетных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 ассигнований на 2022 год и плановый период 2023 – 2024</a:t>
            </a:r>
          </a:p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 гг., в соответствии с доведенными проектами изменений предельных объемов бюджетных ассигнований</a:t>
            </a:r>
          </a:p>
          <a:p>
            <a:pPr algn="ctr"/>
            <a:endParaRPr lang="ru-RU" sz="2400" b="1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2400" b="1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Главный распорядитель бюджетных средств – </a:t>
            </a:r>
          </a:p>
          <a:p>
            <a:pPr algn="ctr"/>
            <a:r>
              <a:rPr lang="ru-RU" altLang="ru-RU" sz="2800" b="1" u="sng">
                <a:latin typeface="Times New Roman" pitchFamily="18" charset="0"/>
                <a:cs typeface="Times New Roman" pitchFamily="18" charset="0"/>
              </a:rPr>
              <a:t>администрация городского округа Тольятти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0" y="0"/>
            <a:ext cx="9144000" cy="177323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052" name="Text Box 11"/>
          <p:cNvSpPr txBox="1">
            <a:spLocks noChangeArrowheads="1"/>
          </p:cNvSpPr>
          <p:nvPr/>
        </p:nvSpPr>
        <p:spPr bwMode="auto">
          <a:xfrm>
            <a:off x="1042988" y="1773238"/>
            <a:ext cx="70580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80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Администрация городского округа Тольятти</a:t>
            </a:r>
            <a:endParaRPr lang="ru-RU" altLang="ru-RU" sz="2800">
              <a:solidFill>
                <a:srgbClr val="0D0D0D"/>
              </a:solidFill>
              <a:cs typeface="Times New Roman" pitchFamily="18" charset="0"/>
            </a:endParaRPr>
          </a:p>
        </p:txBody>
      </p:sp>
      <p:pic>
        <p:nvPicPr>
          <p:cNvPr id="2053" name="Picture 3" descr="C:\Users\user\Desktop\city_gerb_ligh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7638" y="115888"/>
            <a:ext cx="122872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32073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>
            <a:spLocks noChangeArrowheads="1"/>
          </p:cNvSpPr>
          <p:nvPr/>
        </p:nvSpPr>
        <p:spPr bwMode="auto">
          <a:xfrm>
            <a:off x="0" y="0"/>
            <a:ext cx="9144000" cy="9286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A7CCB"/>
              </a:gs>
              <a:gs pos="20000">
                <a:srgbClr val="3C7BC7"/>
              </a:gs>
              <a:gs pos="100000">
                <a:srgbClr val="2C5D98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kumimoji="0" lang="ru-RU" alt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Доведенные бюджетные ассигнования администрации городского округа Тольятти </a:t>
            </a:r>
          </a:p>
          <a:p>
            <a:pPr algn="ctr" eaLnBrk="1" hangingPunct="1">
              <a:defRPr/>
            </a:pPr>
            <a:r>
              <a:rPr kumimoji="0" lang="ru-RU" alt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из городского бюджета</a:t>
            </a:r>
            <a:r>
              <a:rPr kumimoji="0" lang="ru-RU" alt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на 2022 г. и плановый период 2023-2024 гг.</a:t>
            </a:r>
          </a:p>
        </p:txBody>
      </p:sp>
      <p:sp>
        <p:nvSpPr>
          <p:cNvPr id="3075" name="Rectangle 9"/>
          <p:cNvSpPr>
            <a:spLocks noChangeArrowheads="1"/>
          </p:cNvSpPr>
          <p:nvPr/>
        </p:nvSpPr>
        <p:spPr bwMode="auto">
          <a:xfrm>
            <a:off x="6500813" y="2071688"/>
            <a:ext cx="35718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292100" algn="just"/>
            <a:endParaRPr lang="ru-RU" alt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50" y="1103313"/>
          <a:ext cx="8643998" cy="4936291"/>
        </p:xfrm>
        <a:graphic>
          <a:graphicData uri="http://schemas.openxmlformats.org/drawingml/2006/table">
            <a:tbl>
              <a:tblPr/>
              <a:tblGrid>
                <a:gridCol w="4246175"/>
                <a:gridCol w="1465941"/>
                <a:gridCol w="1465941"/>
                <a:gridCol w="1465941"/>
              </a:tblGrid>
              <a:tr h="333967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Направления расходов</a:t>
                      </a:r>
                    </a:p>
                  </a:txBody>
                  <a:tcPr marL="91421" marR="91421"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Сумма, тыс. руб.</a:t>
                      </a:r>
                    </a:p>
                  </a:txBody>
                  <a:tcPr marL="91421" marR="91421"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1" marR="91421" marT="45694" marB="4569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1" marR="91421" marT="45694" marB="4569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</a:tr>
              <a:tr h="4496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</a:txBody>
                  <a:tcPr marL="91421" marR="91421"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</a:txBody>
                  <a:tcPr marL="91421" marR="91421"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</a:p>
                  </a:txBody>
                  <a:tcPr marL="91421" marR="91421"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</a:tr>
              <a:tr h="5026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Доведенные бюджетные ассигнования, всего</a:t>
                      </a:r>
                    </a:p>
                  </a:txBody>
                  <a:tcPr marL="91421" marR="91421"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593 069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1" marR="91421"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593 069</a:t>
                      </a:r>
                    </a:p>
                  </a:txBody>
                  <a:tcPr marL="91421" marR="91421"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593 069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1" marR="91421"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</a:tr>
              <a:tr h="32539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 муниципальной программе «Развитие органов местного самоуправления городского округа Тольятти на 2017-2022 годы» 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ru-RU" altLang="ru-RU" sz="16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непрограммное</a:t>
                      </a:r>
                      <a:r>
                        <a:rPr kumimoji="0" lang="ru-RU" alt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направление расходов</a:t>
                      </a:r>
                    </a:p>
                  </a:txBody>
                  <a:tcPr marL="91421" marR="91421"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591 769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1" marR="91421"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593 069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1" marR="91421"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593 069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1" marR="91421"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sp>
        <p:nvSpPr>
          <p:cNvPr id="3100" name="Текст 5"/>
          <p:cNvSpPr>
            <a:spLocks noGrp="1"/>
          </p:cNvSpPr>
          <p:nvPr>
            <p:ph type="body" sz="half" idx="2"/>
          </p:nvPr>
        </p:nvSpPr>
        <p:spPr>
          <a:xfrm>
            <a:off x="1928813" y="6357938"/>
            <a:ext cx="5486400" cy="366712"/>
          </a:xfrm>
        </p:spPr>
        <p:txBody>
          <a:bodyPr/>
          <a:lstStyle/>
          <a:p>
            <a:pPr algn="ctr"/>
            <a:r>
              <a:rPr lang="ru-RU" sz="1600" b="1" smtClean="0">
                <a:cs typeface="Arial" charset="0"/>
              </a:rPr>
              <a:t>СЛАЙД 1</a:t>
            </a:r>
          </a:p>
        </p:txBody>
      </p:sp>
    </p:spTree>
  </p:cSld>
  <p:clrMapOvr>
    <a:masterClrMapping/>
  </p:clrMapOvr>
  <p:transition spd="slow" advTm="60696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smtClean="0">
                <a:cs typeface="Arial" charset="0"/>
              </a:rPr>
              <a:t>   </a:t>
            </a:r>
            <a:endParaRPr lang="ru-RU" sz="200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71500" y="357188"/>
          <a:ext cx="8245533" cy="5857892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6655536"/>
                <a:gridCol w="1589997"/>
              </a:tblGrid>
              <a:tr h="990493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Направление расходов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3" marR="91423" marT="45708" marB="457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Проект </a:t>
                      </a:r>
                    </a:p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на 2022 год, тыс.руб.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3" marR="91423" marT="45708" marB="457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6353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Программные расходы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всего </a:t>
                      </a:r>
                    </a:p>
                    <a:p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3" marR="91423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591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769</a:t>
                      </a: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3" marR="91423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788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 - заработная плата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3" marR="91423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452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174</a:t>
                      </a:r>
                      <a:endParaRPr lang="ru-RU" sz="1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3" marR="91423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788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 - начисления на заработную плату 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3" marR="91423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136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555</a:t>
                      </a:r>
                      <a:endParaRPr lang="ru-RU" sz="1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3" marR="91423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0177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 - компенсационные выплаты по уходу за детьми до трех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лет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3" marR="91423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1 508</a:t>
                      </a:r>
                    </a:p>
                  </a:txBody>
                  <a:tcPr marL="91423" marR="91423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788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 - командировочные расходы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3" marR="91423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1 526</a:t>
                      </a:r>
                    </a:p>
                  </a:txBody>
                  <a:tcPr marL="91423" marR="91423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506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 - прочие работы, услуги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3" marR="91423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1423" marR="91423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0493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Непрограммные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,</a:t>
                      </a:r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</a:p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 в том числе:</a:t>
                      </a:r>
                    </a:p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 - исполнение судебных актов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3" marR="91423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1 300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1300</a:t>
                      </a:r>
                    </a:p>
                  </a:txBody>
                  <a:tcPr marL="91423" marR="91423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506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23" marR="91423" marT="45708" marB="4570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23" marR="91423" marT="45708" marB="4570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4133" name="Текст 5"/>
          <p:cNvSpPr txBox="1">
            <a:spLocks/>
          </p:cNvSpPr>
          <p:nvPr/>
        </p:nvSpPr>
        <p:spPr bwMode="auto">
          <a:xfrm>
            <a:off x="1857375" y="6286500"/>
            <a:ext cx="548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kumimoji="1" lang="ru-RU" sz="1600" b="1">
                <a:latin typeface="Calibri" pitchFamily="34" charset="0"/>
              </a:rPr>
              <a:t>СЛАЙД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2"/>
          <p:cNvSpPr txBox="1">
            <a:spLocks noChangeArrowheads="1"/>
          </p:cNvSpPr>
          <p:nvPr/>
        </p:nvSpPr>
        <p:spPr bwMode="auto">
          <a:xfrm>
            <a:off x="-17463" y="2636838"/>
            <a:ext cx="9144001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altLang="ru-RU" sz="200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altLang="ru-RU" sz="2000">
                <a:latin typeface="Times New Roman" pitchFamily="18" charset="0"/>
                <a:cs typeface="Times New Roman" pitchFamily="18" charset="0"/>
              </a:rPr>
              <a:t>Главный распорядитель бюджетных средств – </a:t>
            </a:r>
          </a:p>
          <a:p>
            <a:pPr algn="ctr"/>
            <a:r>
              <a:rPr lang="ru-RU" altLang="ru-RU" sz="2400" b="1" u="sng">
                <a:latin typeface="Times New Roman" pitchFamily="18" charset="0"/>
                <a:cs typeface="Times New Roman" pitchFamily="18" charset="0"/>
              </a:rPr>
              <a:t>администрация городского округа Тольятти</a:t>
            </a:r>
          </a:p>
          <a:p>
            <a:pPr algn="ctr" eaLnBrk="1" hangingPunct="1">
              <a:buFont typeface="Arial" charset="0"/>
              <a:buNone/>
            </a:pPr>
            <a:endParaRPr lang="ru-RU" altLang="ru-RU" sz="2000" b="1" u="sng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charset="0"/>
              <a:buNone/>
            </a:pPr>
            <a:endParaRPr lang="ru-RU" altLang="ru-RU" sz="2000" u="sng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0"/>
            <a:ext cx="9144000" cy="177323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124" name="Text Box 11"/>
          <p:cNvSpPr txBox="1">
            <a:spLocks noChangeArrowheads="1"/>
          </p:cNvSpPr>
          <p:nvPr/>
        </p:nvSpPr>
        <p:spPr bwMode="auto">
          <a:xfrm>
            <a:off x="1042988" y="1963738"/>
            <a:ext cx="70580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80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Администрация городского округа Тольятти</a:t>
            </a:r>
            <a:endParaRPr lang="ru-RU" altLang="ru-RU" sz="2800">
              <a:solidFill>
                <a:srgbClr val="0D0D0D"/>
              </a:solidFill>
              <a:cs typeface="Times New Roman" pitchFamily="18" charset="0"/>
            </a:endParaRPr>
          </a:p>
        </p:txBody>
      </p:sp>
      <p:sp>
        <p:nvSpPr>
          <p:cNvPr id="5125" name="Прямоугольник 1"/>
          <p:cNvSpPr>
            <a:spLocks noChangeArrowheads="1"/>
          </p:cNvSpPr>
          <p:nvPr/>
        </p:nvSpPr>
        <p:spPr bwMode="auto">
          <a:xfrm>
            <a:off x="0" y="5084763"/>
            <a:ext cx="9126538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200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2800" i="1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altLang="ru-RU" sz="3600" b="1" i="1" u="sng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  <p:pic>
        <p:nvPicPr>
          <p:cNvPr id="5126" name="Picture 3" descr="C:\Users\user\Desktop\city_gerb_ligh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7638" y="130175"/>
            <a:ext cx="122872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10206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7627</TotalTime>
  <Words>231</Words>
  <Application>Microsoft Office PowerPoint</Application>
  <PresentationFormat>Экран (4:3)</PresentationFormat>
  <Paragraphs>98</Paragraphs>
  <Slides>4</Slides>
  <Notes>2</Notes>
  <HiddenSlides>1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Тема Office</vt:lpstr>
      <vt:lpstr>Слайд 1</vt:lpstr>
      <vt:lpstr>Слайд 2</vt:lpstr>
      <vt:lpstr>   </vt:lpstr>
      <vt:lpstr>Слайд 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Anand</dc:creator>
  <cp:lastModifiedBy>Бельмесова Надежда Леонидова</cp:lastModifiedBy>
  <cp:revision>911</cp:revision>
  <cp:lastPrinted>2016-06-20T10:07:42Z</cp:lastPrinted>
  <dcterms:created xsi:type="dcterms:W3CDTF">2013-02-19T12:06:37Z</dcterms:created>
  <dcterms:modified xsi:type="dcterms:W3CDTF">2021-09-10T07:26:59Z</dcterms:modified>
</cp:coreProperties>
</file>