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9" r:id="rId5"/>
    <p:sldId id="266" r:id="rId6"/>
    <p:sldId id="260" r:id="rId7"/>
    <p:sldId id="267" r:id="rId8"/>
    <p:sldId id="259" r:id="rId9"/>
    <p:sldId id="268" r:id="rId10"/>
    <p:sldId id="270" r:id="rId11"/>
    <p:sldId id="271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73" d="100"/>
          <a:sy n="73" d="100"/>
        </p:scale>
        <p:origin x="-222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65918850495665"/>
          <c:y val="0.38035531553726482"/>
          <c:w val="0.69623019902580363"/>
          <c:h val="0.469773156855057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71695</c:v>
                </c:pt>
                <c:pt idx="1">
                  <c:v>92626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Общественная палата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148</c:v>
                </c:pt>
                <c:pt idx="1">
                  <c:v>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Контрольно-счетная палата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17835</c:v>
                </c:pt>
                <c:pt idx="1">
                  <c:v>19932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Лист1!$E$2:$E$3</c:f>
              <c:numCache>
                <c:formatCode>#,##0</c:formatCode>
                <c:ptCount val="2"/>
                <c:pt idx="0">
                  <c:v>32760</c:v>
                </c:pt>
                <c:pt idx="1">
                  <c:v>34288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941568"/>
        <c:axId val="76146560"/>
        <c:axId val="0"/>
      </c:bar3DChart>
      <c:catAx>
        <c:axId val="74941568"/>
        <c:scaling>
          <c:orientation val="minMax"/>
        </c:scaling>
        <c:delete val="0"/>
        <c:axPos val="b"/>
        <c:majorTickMark val="out"/>
        <c:minorTickMark val="none"/>
        <c:tickLblPos val="nextTo"/>
        <c:crossAx val="76146560"/>
        <c:crosses val="autoZero"/>
        <c:auto val="1"/>
        <c:lblAlgn val="ctr"/>
        <c:lblOffset val="100"/>
        <c:noMultiLvlLbl val="0"/>
      </c:catAx>
      <c:valAx>
        <c:axId val="761465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494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76619496497979"/>
          <c:y val="1.2920995442958863E-3"/>
          <c:w val="0.3365781306477546"/>
          <c:h val="0.456208934408510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6134484082676"/>
          <c:y val="0.27587925172056926"/>
          <c:w val="0.79371712109960457"/>
          <c:h val="0.5811642273665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71695</c:v>
                </c:pt>
                <c:pt idx="1">
                  <c:v>92626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7579904"/>
        <c:axId val="67581440"/>
        <c:axId val="0"/>
      </c:bar3DChart>
      <c:catAx>
        <c:axId val="67579904"/>
        <c:scaling>
          <c:orientation val="minMax"/>
        </c:scaling>
        <c:delete val="0"/>
        <c:axPos val="b"/>
        <c:majorTickMark val="out"/>
        <c:minorTickMark val="none"/>
        <c:tickLblPos val="nextTo"/>
        <c:crossAx val="67581440"/>
        <c:crosses val="autoZero"/>
        <c:auto val="1"/>
        <c:lblAlgn val="ctr"/>
        <c:lblOffset val="100"/>
        <c:noMultiLvlLbl val="0"/>
      </c:catAx>
      <c:valAx>
        <c:axId val="675814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757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250041418399906"/>
          <c:y val="1.5083484875949456E-2"/>
          <c:w val="0.76800395720103365"/>
          <c:h val="0.24342681917872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 formatCode="0.0%">
                  <c:v>0.52800000000000002</c:v>
                </c:pt>
                <c:pt idx="1">
                  <c:v>2.0000000000000001E-4</c:v>
                </c:pt>
                <c:pt idx="2" formatCode="0.0%">
                  <c:v>0.16</c:v>
                </c:pt>
                <c:pt idx="3" formatCode="0.0%">
                  <c:v>4.0000000000000001E-3</c:v>
                </c:pt>
                <c:pt idx="4" formatCode="0.0%">
                  <c:v>2.4E-2</c:v>
                </c:pt>
                <c:pt idx="5" formatCode="0.0%">
                  <c:v>0.17100000000000001</c:v>
                </c:pt>
                <c:pt idx="6" formatCode="0.0%">
                  <c:v>2.3E-2</c:v>
                </c:pt>
                <c:pt idx="7" formatCode="0.0%">
                  <c:v>6.9999999999999999E-4</c:v>
                </c:pt>
                <c:pt idx="8" formatCode="0.0%">
                  <c:v>3.0000000000000001E-3</c:v>
                </c:pt>
                <c:pt idx="9" formatCode="0.0%">
                  <c:v>5.0000000000000001E-3</c:v>
                </c:pt>
                <c:pt idx="10" formatCode="0.0%">
                  <c:v>2.7E-2</c:v>
                </c:pt>
                <c:pt idx="11" formatCode="0.0%">
                  <c:v>5.3999999999999999E-2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905011534097265"/>
          <c:y val="1.4380842604789926E-3"/>
          <c:w val="0.32663368347426219"/>
          <c:h val="0.84172746238072327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19753086419679E-2"/>
          <c:y val="0.17516230080715681"/>
          <c:w val="0.83179012345679082"/>
          <c:h val="0.6865207518799275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45000"/>
                    <a:satMod val="155000"/>
                  </a:schemeClr>
                </a:gs>
                <a:gs pos="60000">
                  <a:schemeClr val="accent4">
                    <a:shade val="95000"/>
                    <a:satMod val="150000"/>
                  </a:schemeClr>
                </a:gs>
                <a:gs pos="100000">
                  <a:schemeClr val="accent4">
                    <a:tint val="87000"/>
                    <a:satMod val="2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atMod val="150000"/>
                </a:scheme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c:spPr>
          <c:invertIfNegative val="0"/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32760</c:v>
                </c:pt>
                <c:pt idx="1">
                  <c:v>34288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shape val="box"/>
        <c:axId val="74835072"/>
        <c:axId val="74836608"/>
        <c:axId val="0"/>
      </c:bar3DChart>
      <c:catAx>
        <c:axId val="74835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74836608"/>
        <c:crosses val="autoZero"/>
        <c:auto val="1"/>
        <c:lblAlgn val="ctr"/>
        <c:lblOffset val="100"/>
        <c:noMultiLvlLbl val="0"/>
      </c:catAx>
      <c:valAx>
        <c:axId val="74836608"/>
        <c:scaling>
          <c:orientation val="minMax"/>
          <c:min val="0"/>
        </c:scaling>
        <c:delete val="1"/>
        <c:axPos val="l"/>
        <c:numFmt formatCode="0%" sourceLinked="1"/>
        <c:majorTickMark val="none"/>
        <c:minorTickMark val="none"/>
        <c:tickLblPos val="none"/>
        <c:crossAx val="74835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623456790123406"/>
          <c:y val="9.9660730238497156E-2"/>
          <c:w val="0.35143968115096724"/>
          <c:h val="7.069142076001216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6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310 Увеличение стоимости основных средств</c:v>
                </c:pt>
                <c:pt idx="5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8.9999999999999993E-3</c:v>
                </c:pt>
                <c:pt idx="1">
                  <c:v>2.5999999999999999E-2</c:v>
                </c:pt>
                <c:pt idx="2">
                  <c:v>1.7000000000000001E-2</c:v>
                </c:pt>
                <c:pt idx="3">
                  <c:v>0.81899999999999995</c:v>
                </c:pt>
                <c:pt idx="4">
                  <c:v>3.0000000000000001E-3</c:v>
                </c:pt>
                <c:pt idx="5">
                  <c:v>0.126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17835</c:v>
                </c:pt>
                <c:pt idx="1">
                  <c:v>19932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26482176"/>
        <c:axId val="26483712"/>
        <c:axId val="0"/>
      </c:bar3DChart>
      <c:catAx>
        <c:axId val="26482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26483712"/>
        <c:crosses val="autoZero"/>
        <c:auto val="1"/>
        <c:lblAlgn val="ctr"/>
        <c:lblOffset val="100"/>
        <c:noMultiLvlLbl val="0"/>
      </c:catAx>
      <c:valAx>
        <c:axId val="2648371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26482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2"/>
                <c:pt idx="0">
                  <c:v>0.65700000000000003</c:v>
                </c:pt>
                <c:pt idx="1">
                  <c:v>5.0000000000000001E-4</c:v>
                </c:pt>
                <c:pt idx="2">
                  <c:v>0.19900000000000001</c:v>
                </c:pt>
                <c:pt idx="3">
                  <c:v>3.0000000000000001E-3</c:v>
                </c:pt>
                <c:pt idx="4">
                  <c:v>1.6E-2</c:v>
                </c:pt>
                <c:pt idx="5">
                  <c:v>1.4999999999999999E-2</c:v>
                </c:pt>
                <c:pt idx="6">
                  <c:v>2.5999999999999999E-2</c:v>
                </c:pt>
                <c:pt idx="7">
                  <c:v>4.0000000000000002E-4</c:v>
                </c:pt>
                <c:pt idx="8">
                  <c:v>3.0000000000000001E-3</c:v>
                </c:pt>
                <c:pt idx="9" formatCode="0.00%">
                  <c:v>2.0000000000000001E-4</c:v>
                </c:pt>
                <c:pt idx="10">
                  <c:v>0.05</c:v>
                </c:pt>
                <c:pt idx="11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63064103381941"/>
          <c:y val="3.1940254501636574E-2"/>
          <c:w val="0.32264287849227546"/>
          <c:h val="0.881098681343099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148</c:v>
                </c:pt>
                <c:pt idx="1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26179456"/>
        <c:axId val="26180992"/>
        <c:axId val="0"/>
      </c:bar3DChart>
      <c:catAx>
        <c:axId val="26179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6180992"/>
        <c:crosses val="autoZero"/>
        <c:auto val="1"/>
        <c:lblAlgn val="ctr"/>
        <c:lblOffset val="100"/>
        <c:noMultiLvlLbl val="0"/>
      </c:catAx>
      <c:valAx>
        <c:axId val="2618099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2617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по </a:t>
            </a:r>
            <a:r>
              <a:rPr lang="ru-RU" dirty="0" smtClean="0"/>
              <a:t>содержанию</a:t>
            </a:r>
          </a:p>
          <a:p>
            <a:pPr>
              <a:defRPr/>
            </a:pPr>
            <a:r>
              <a:rPr lang="ru-RU" smtClean="0"/>
              <a:t>общественной палаты </a:t>
            </a:r>
            <a:r>
              <a:rPr lang="ru-RU" dirty="0"/>
              <a:t>(раздел 0113)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223 Коммунальные услуги</c:v>
                </c:pt>
                <c:pt idx="1">
                  <c:v>225 Работы, услуги по содержанию имущества</c:v>
                </c:pt>
                <c:pt idx="2">
                  <c:v>226 Прочие работы, услуги</c:v>
                </c:pt>
                <c:pt idx="3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0.224</c:v>
                </c:pt>
                <c:pt idx="1">
                  <c:v>0.106</c:v>
                </c:pt>
                <c:pt idx="2">
                  <c:v>3.2000000000000001E-2</c:v>
                </c:pt>
                <c:pt idx="3">
                  <c:v>0.63800000000000001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223 Коммунальные услуги</c:v>
                </c:pt>
                <c:pt idx="1">
                  <c:v>225 Работы, услуги по содержанию имущества</c:v>
                </c:pt>
                <c:pt idx="2">
                  <c:v>226 Прочие работы, услуги</c:v>
                </c:pt>
                <c:pt idx="3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0.84211</cdr:x>
      <cdr:y>0.82895</cdr:y>
    </cdr:from>
    <cdr:to>
      <cdr:x>0.9535</cdr:x>
      <cdr:y>0.99603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12768" y="4536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0.80702</cdr:x>
      <cdr:y>0.68421</cdr:y>
    </cdr:from>
    <cdr:to>
      <cdr:x>1</cdr:x>
      <cdr:y>0.8513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68752" y="3744415"/>
          <a:ext cx="1584155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0.67374</cdr:x>
      <cdr:y>0.30137</cdr:y>
    </cdr:from>
    <cdr:to>
      <cdr:x>0.78485</cdr:x>
      <cdr:y>0.47532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44616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0.64749</cdr:x>
      <cdr:y>0.32877</cdr:y>
    </cdr:from>
    <cdr:to>
      <cdr:x>0.7586</cdr:x>
      <cdr:y>0.50272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28592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0.47249</cdr:x>
      <cdr:y>0.49315</cdr:y>
    </cdr:from>
    <cdr:to>
      <cdr:x>0.60632</cdr:x>
      <cdr:y>0.56341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888432" y="2592288"/>
          <a:ext cx="110132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0.53374</cdr:x>
      <cdr:y>0.57534</cdr:y>
    </cdr:from>
    <cdr:to>
      <cdr:x>0.6536</cdr:x>
      <cdr:y>0.6808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92488" y="3024336"/>
          <a:ext cx="98640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1F89CC-2641-4415-8EC1-901F05133A6B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бюджетной сметы Думы городского округа Тольятти на 2022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2021г.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общественной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323252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2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478026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05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бюджетной сметы главного распорядителя бюджетных средств – Дума городского округа Тольятти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г. и плановый период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023432"/>
              </p:ext>
            </p:extLst>
          </p:nvPr>
        </p:nvGraphicFramePr>
        <p:xfrm>
          <a:off x="467544" y="1700808"/>
          <a:ext cx="8280920" cy="471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368152"/>
                <a:gridCol w="864096"/>
                <a:gridCol w="1008112"/>
                <a:gridCol w="864096"/>
              </a:tblGrid>
              <a:tr h="3523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бюджетные ассигнования на 2021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(по решению Совета Думы)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ассигнования, всего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122 438</a:t>
                      </a:r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146 940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063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r>
                        <a:rPr lang="ru-RU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063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71 695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92 626</a:t>
                      </a:r>
                    </a:p>
                    <a:p>
                      <a:pPr algn="ctr"/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74 967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17 835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19 932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18 707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Другие 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908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31 389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467258"/>
              </p:ext>
            </p:extLst>
          </p:nvPr>
        </p:nvGraphicFramePr>
        <p:xfrm>
          <a:off x="467544" y="1196752"/>
          <a:ext cx="8183562" cy="54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743602"/>
              </p:ext>
            </p:extLst>
          </p:nvPr>
        </p:nvGraphicFramePr>
        <p:xfrm>
          <a:off x="467544" y="1196753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по содержанию Думы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407294"/>
              </p:ext>
            </p:extLst>
          </p:nvPr>
        </p:nvGraphicFramePr>
        <p:xfrm>
          <a:off x="503238" y="1628800"/>
          <a:ext cx="818356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958896"/>
              </p:ext>
            </p:extLst>
          </p:nvPr>
        </p:nvGraphicFramePr>
        <p:xfrm>
          <a:off x="467544" y="141277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357839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контрольно-счетной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753574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на содержание контрольно-счетной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561283"/>
              </p:ext>
            </p:extLst>
          </p:nvPr>
        </p:nvGraphicFramePr>
        <p:xfrm>
          <a:off x="503238" y="1628800"/>
          <a:ext cx="818356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1508</TotalTime>
  <Words>166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Проект бюджетной сметы Думы городского округа Тольятти на 2022 год</vt:lpstr>
      <vt:lpstr> Проект бюджетной сметы главного распорядителя бюджетных средств – Дума городского округа Тольятти  на 2022 г. и плановый период 2023 – 2024 гг. </vt:lpstr>
      <vt:lpstr>Бюджетные ассигнования Думы </vt:lpstr>
      <vt:lpstr>Бюджетные ассигнования Думы </vt:lpstr>
      <vt:lpstr>Расходы по содержанию Думы</vt:lpstr>
      <vt:lpstr>Ассигнования на общегосударственные вопросы</vt:lpstr>
      <vt:lpstr>Общегосударственные вопросы</vt:lpstr>
      <vt:lpstr>Ассигнования на содержание  контрольно-счетной палаты</vt:lpstr>
      <vt:lpstr>Расходы на содержание контрольно-счетной палаты</vt:lpstr>
      <vt:lpstr>Ассигнования на содержание  общественной палаты</vt:lpstr>
      <vt:lpstr>Общегосударственные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Бюджетные ассигнования  Думы городского округа Тольятти</dc:title>
  <dc:creator>guan</dc:creator>
  <cp:lastModifiedBy>Любовь Д. Никулина</cp:lastModifiedBy>
  <cp:revision>187</cp:revision>
  <cp:lastPrinted>2020-09-18T07:35:02Z</cp:lastPrinted>
  <dcterms:created xsi:type="dcterms:W3CDTF">2015-06-15T04:43:17Z</dcterms:created>
  <dcterms:modified xsi:type="dcterms:W3CDTF">2021-09-09T04:00:23Z</dcterms:modified>
</cp:coreProperties>
</file>