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4" r:id="rId3"/>
    <p:sldId id="271" r:id="rId4"/>
    <p:sldId id="264" r:id="rId5"/>
    <p:sldId id="265" r:id="rId6"/>
    <p:sldId id="270" r:id="rId7"/>
    <p:sldId id="269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2457" autoAdjust="0"/>
  </p:normalViewPr>
  <p:slideViewPr>
    <p:cSldViewPr>
      <p:cViewPr varScale="1">
        <p:scale>
          <a:sx n="100" d="100"/>
          <a:sy n="100" d="100"/>
        </p:scale>
        <p:origin x="-30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CDAE-0888-4D47-867A-607B22DE962F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A84B3-B8D6-4717-80AE-B232CAF6F8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907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84B3-B8D6-4717-80AE-B232CAF6F85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3910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954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764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184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90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398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867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009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920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992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128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99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FF4EC-C705-4C70-A647-45B5ED1D9A26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615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727" t="34764" b="6632"/>
          <a:stretch/>
        </p:blipFill>
        <p:spPr bwMode="auto">
          <a:xfrm rot="16200000">
            <a:off x="5911630" y="3629834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1" y="633462"/>
            <a:ext cx="9143999" cy="1191304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643" y="633462"/>
            <a:ext cx="1479069" cy="16434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5085184"/>
            <a:ext cx="5724128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267744" y="777478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>
                <a:solidFill>
                  <a:srgbClr val="376092"/>
                </a:solidFill>
                <a:latin typeface="Georgia" panose="02040502050405020303" pitchFamily="18" charset="0"/>
              </a:rPr>
              <a:t>Администрация</a:t>
            </a:r>
            <a:r>
              <a:rPr lang="ru-RU" sz="2700" dirty="0">
                <a:solidFill>
                  <a:srgbClr val="376092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ru-RU" sz="2500" dirty="0">
                <a:solidFill>
                  <a:srgbClr val="376092"/>
                </a:solidFill>
                <a:latin typeface="Georgia" panose="02040502050405020303" pitchFamily="18" charset="0"/>
              </a:rPr>
              <a:t>городского округа Тольятти</a:t>
            </a:r>
          </a:p>
        </p:txBody>
      </p:sp>
      <p:pic>
        <p:nvPicPr>
          <p:cNvPr id="12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327" y="883039"/>
            <a:ext cx="1037699" cy="126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43608" y="2276872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127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ea typeface="Batang" pitchFamily="18" charset="-127"/>
                <a:cs typeface="Times New Roman" panose="02020603050405020304" pitchFamily="18" charset="0"/>
              </a:rPr>
              <a:t>Общественные обсуждения по проекту бюджета </a:t>
            </a:r>
            <a:r>
              <a:rPr lang="ru-RU" sz="2400" b="1" dirty="0">
                <a:ea typeface="Batang" pitchFamily="18" charset="-127"/>
                <a:cs typeface="Times New Roman" panose="02020603050405020304" pitchFamily="18" charset="0"/>
              </a:rPr>
              <a:t>городского округа Тольятти на </a:t>
            </a:r>
            <a:r>
              <a:rPr lang="ru-RU" sz="2400" b="1" dirty="0" smtClean="0">
                <a:ea typeface="Batang" pitchFamily="18" charset="-127"/>
                <a:cs typeface="Times New Roman" panose="02020603050405020304" pitchFamily="18" charset="0"/>
              </a:rPr>
              <a:t>202</a:t>
            </a:r>
            <a:r>
              <a:rPr lang="ru-RU" sz="2400" b="1" dirty="0">
                <a:ea typeface="Batang" pitchFamily="18" charset="-127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ea typeface="Batang" pitchFamily="18" charset="-127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ea typeface="Batang" pitchFamily="18" charset="-127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400" b="1" dirty="0" smtClean="0">
                <a:ea typeface="Batang" pitchFamily="18" charset="-127"/>
                <a:cs typeface="Times New Roman" panose="02020603050405020304" pitchFamily="18" charset="0"/>
              </a:rPr>
              <a:t>202</a:t>
            </a:r>
            <a:r>
              <a:rPr lang="ru-RU" sz="2400" b="1" dirty="0">
                <a:ea typeface="Batang" pitchFamily="18" charset="-127"/>
                <a:cs typeface="Times New Roman" panose="02020603050405020304" pitchFamily="18" charset="0"/>
              </a:rPr>
              <a:t>3</a:t>
            </a:r>
            <a:r>
              <a:rPr lang="ru-RU" sz="2400" b="1" dirty="0" smtClean="0">
                <a:ea typeface="Batang" pitchFamily="18" charset="-127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ea typeface="Batang" pitchFamily="18" charset="-127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ea typeface="Batang" pitchFamily="18" charset="-127"/>
                <a:cs typeface="Times New Roman" panose="02020603050405020304" pitchFamily="18" charset="0"/>
              </a:rPr>
              <a:t>202</a:t>
            </a:r>
            <a:r>
              <a:rPr lang="ru-RU" sz="2400" b="1" dirty="0">
                <a:ea typeface="Batang" pitchFamily="18" charset="-127"/>
                <a:cs typeface="Times New Roman" panose="02020603050405020304" pitchFamily="18" charset="0"/>
              </a:rPr>
              <a:t>4</a:t>
            </a:r>
            <a:r>
              <a:rPr lang="ru-RU" sz="2400" b="1" dirty="0" smtClean="0">
                <a:ea typeface="Batang" pitchFamily="18" charset="-127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ea typeface="Batang" pitchFamily="18" charset="-127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87624" y="4087132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ea typeface="Batang" pitchFamily="18" charset="-127"/>
                <a:cs typeface="Times New Roman" panose="02020603050405020304" pitchFamily="18" charset="0"/>
              </a:rPr>
              <a:t>Главный распорядитель бюджетных средств - Организационное управление администрации городского округа Тольятти</a:t>
            </a:r>
          </a:p>
        </p:txBody>
      </p:sp>
    </p:spTree>
    <p:extLst>
      <p:ext uri="{BB962C8B-B14F-4D97-AF65-F5344CB8AC3E}">
        <p14:creationId xmlns:p14="http://schemas.microsoft.com/office/powerpoint/2010/main" xmlns="" val="248694182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3400" y="5301208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918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8868" y="47667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2</a:t>
            </a:r>
            <a:endParaRPr lang="ru-RU" sz="4000" b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548680"/>
            <a:ext cx="705678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5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Программные расходы </a:t>
            </a:r>
          </a:p>
          <a:p>
            <a:pPr algn="ctr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52041567"/>
              </p:ext>
            </p:extLst>
          </p:nvPr>
        </p:nvGraphicFramePr>
        <p:xfrm>
          <a:off x="467544" y="1196752"/>
          <a:ext cx="8208913" cy="582888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4548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513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13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13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768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Направление расходов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</a:t>
                      </a:r>
                      <a:r>
                        <a:rPr lang="ru-RU" sz="1800" dirty="0" smtClean="0"/>
                        <a:t>2022 </a:t>
                      </a:r>
                      <a:r>
                        <a:rPr lang="ru-RU" sz="1800" dirty="0"/>
                        <a:t>год, тыс.руб.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2023 </a:t>
                      </a:r>
                      <a:r>
                        <a:rPr lang="ru-RU" sz="1800" dirty="0"/>
                        <a:t>год, тыс.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2024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год</a:t>
                      </a:r>
                      <a:r>
                        <a:rPr lang="ru-RU" sz="1800" dirty="0"/>
                        <a:t>, тыс. руб.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14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«Создание условий для развития туризма на территории городского округа Тольятти на 2021-2030гг.»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2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и проведение стратегических сессий, круглых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столов, семинаров,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конференции способствующих созданию турпродукта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7375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Организация, участие в мероприятиях туристской направленности на территории РФ и за рубежом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48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Изготовление информационных материалов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 туристском потенциале городского округа Тольятти и распространение их на территории </a:t>
                      </a:r>
                      <a:r>
                        <a:rPr lang="ru-RU" sz="14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г.о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Тольятти и Самарской области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571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Размещение информации о туристском потенциале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г.о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Тольятти в печатных и электронных средствах массовой информации, в том числе на электронных туристических платформах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571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Организация мероприятий по подготовке и повышению квалификации специалистов индустрии гостеприимства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4675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918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8868" y="47667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47664" y="548680"/>
            <a:ext cx="705678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5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Программные расходы </a:t>
            </a:r>
          </a:p>
          <a:p>
            <a:pPr algn="ctr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5261852"/>
              </p:ext>
            </p:extLst>
          </p:nvPr>
        </p:nvGraphicFramePr>
        <p:xfrm>
          <a:off x="467544" y="1196751"/>
          <a:ext cx="8208913" cy="503946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4548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513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13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13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5873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Направление расходов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</a:t>
                      </a:r>
                      <a:r>
                        <a:rPr lang="ru-RU" sz="1800" dirty="0" smtClean="0"/>
                        <a:t>2022 </a:t>
                      </a:r>
                      <a:r>
                        <a:rPr lang="ru-RU" sz="1800" dirty="0"/>
                        <a:t>год, тыс.руб.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2023 </a:t>
                      </a:r>
                      <a:r>
                        <a:rPr lang="ru-RU" sz="1800" dirty="0"/>
                        <a:t>год, тыс.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2024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год</a:t>
                      </a:r>
                      <a:r>
                        <a:rPr lang="ru-RU" sz="1800" dirty="0"/>
                        <a:t>, тыс. руб.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1471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sz="1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Противодействие коррупции в городском округе Тольятти на 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2022-2026 </a:t>
                      </a:r>
                      <a:r>
                        <a:rPr lang="ru-RU" sz="1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8855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«Развити</a:t>
                      </a:r>
                      <a:r>
                        <a:rPr lang="ru-RU" sz="1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е органов местного самоуправления на 2017-2022 годы», в том числе: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211 637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6543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закупка товаров, работ и услуг для обеспечения государственных (муниципальных) нужд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8730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b="0" dirty="0">
                          <a:latin typeface="Times New Roman" pitchFamily="18" charset="0"/>
                          <a:cs typeface="Times New Roman" pitchFamily="18" charset="0"/>
                        </a:rPr>
                        <a:t>расходы на обслуживание иностранных делегаций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4484">
                <a:tc>
                  <a:txBody>
                    <a:bodyPr/>
                    <a:lstStyle/>
                    <a:p>
                      <a:r>
                        <a:rPr lang="ru-RU" sz="1800" b="0" dirty="0">
                          <a:latin typeface="Times New Roman" pitchFamily="18" charset="0"/>
                          <a:cs typeface="Times New Roman" pitchFamily="18" charset="0"/>
                        </a:rPr>
                        <a:t>- подпрограмма «Развитие муниципальной службы в городском округе Тольятти 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2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71528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8868" y="260648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47664" y="548680"/>
            <a:ext cx="705678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5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Программные расходы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42729980"/>
              </p:ext>
            </p:extLst>
          </p:nvPr>
        </p:nvGraphicFramePr>
        <p:xfrm>
          <a:off x="395536" y="1196752"/>
          <a:ext cx="8280920" cy="506592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7525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2115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Направление расходов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</a:t>
                      </a:r>
                      <a:r>
                        <a:rPr lang="ru-RU" sz="1800" dirty="0" smtClean="0"/>
                        <a:t>2022 </a:t>
                      </a:r>
                      <a:r>
                        <a:rPr lang="ru-RU" sz="1800" dirty="0"/>
                        <a:t>год, тыс.руб.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2023 </a:t>
                      </a:r>
                      <a:r>
                        <a:rPr lang="ru-RU" sz="1800" dirty="0"/>
                        <a:t>год, тыс.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2024 год</a:t>
                      </a:r>
                      <a:r>
                        <a:rPr lang="ru-RU" sz="1800" dirty="0"/>
                        <a:t>, тыс. руб.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9320"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8697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b="0" dirty="0">
                          <a:latin typeface="Times New Roman" pitchFamily="18" charset="0"/>
                          <a:cs typeface="Times New Roman" pitchFamily="18" charset="0"/>
                        </a:rPr>
                        <a:t>проведение общегородских мероприятий (День</a:t>
                      </a:r>
                      <a:r>
                        <a:rPr lang="ru-RU" sz="1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города, День Победы) 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9264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оплата членских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взносов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6722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субсидия на выполнение муниципального задания МБУ «Новости Тольятти»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7069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45403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b="0" dirty="0">
                          <a:latin typeface="Times New Roman" pitchFamily="18" charset="0"/>
                          <a:cs typeface="Times New Roman" pitchFamily="18" charset="0"/>
                        </a:rPr>
                        <a:t>финансовое обеспечение деятельности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учреждений, находящихся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ведении организационного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управления, в том числе:</a:t>
                      </a:r>
                    </a:p>
                    <a:p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МКУ г.о. Тольятти «Тольяттинский архив»</a:t>
                      </a:r>
                    </a:p>
                    <a:p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МКУ г.о. Тольятти «ЦХТО»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197 918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3 846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174 072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2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918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5555555555555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28868" y="521150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5</a:t>
            </a:r>
            <a:endParaRPr lang="ru-RU" sz="4000" b="1" dirty="0" smtClean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548680"/>
            <a:ext cx="705678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5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Программные расходы </a:t>
            </a:r>
          </a:p>
          <a:p>
            <a:pPr algn="ctr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5322647"/>
              </p:ext>
            </p:extLst>
          </p:nvPr>
        </p:nvGraphicFramePr>
        <p:xfrm>
          <a:off x="467544" y="1251732"/>
          <a:ext cx="7992888" cy="518794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3376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84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84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84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3441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Направление расходов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</a:t>
                      </a:r>
                      <a:r>
                        <a:rPr lang="ru-RU" sz="1800" dirty="0" smtClean="0"/>
                        <a:t>2022 </a:t>
                      </a:r>
                      <a:r>
                        <a:rPr lang="ru-RU" sz="1800" dirty="0"/>
                        <a:t>год, тыс.руб.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2023 </a:t>
                      </a:r>
                      <a:r>
                        <a:rPr lang="ru-RU" sz="1800" dirty="0"/>
                        <a:t>год, тыс.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2024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год</a:t>
                      </a:r>
                      <a:r>
                        <a:rPr lang="ru-RU" sz="1800" dirty="0"/>
                        <a:t>, тыс. руб.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576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«Защита населения и территорий от чрезвычайных ситуаций в мирное и военное время, обеспечение первичных мер пожарной безопасности и безопасности людей на водных объектах в городском округе Тольятти на 2021-2025 годы»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13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техническое обслуживание и ремонт автоматической пожарной сигнализации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проверка пожарных кранов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перезарядка огнетушителей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4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эвакуации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7237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71528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8868" y="260648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47664" y="548680"/>
            <a:ext cx="705678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500" b="1" dirty="0" err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Непрограммные</a:t>
            </a:r>
            <a:r>
              <a:rPr lang="ru-RU" sz="25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расходы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26442104"/>
              </p:ext>
            </p:extLst>
          </p:nvPr>
        </p:nvGraphicFramePr>
        <p:xfrm>
          <a:off x="395536" y="1628802"/>
          <a:ext cx="8496944" cy="146927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6079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44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44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8043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Направление расходов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</a:t>
                      </a:r>
                      <a:r>
                        <a:rPr lang="ru-RU" sz="1800" dirty="0" smtClean="0"/>
                        <a:t>2023 </a:t>
                      </a:r>
                      <a:r>
                        <a:rPr lang="ru-RU" sz="1800" dirty="0"/>
                        <a:t>год, тыс.руб.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</a:t>
                      </a:r>
                      <a:r>
                        <a:rPr lang="ru-RU" sz="1800" dirty="0" smtClean="0"/>
                        <a:t>2024 </a:t>
                      </a:r>
                      <a:r>
                        <a:rPr lang="ru-RU" sz="1800" dirty="0"/>
                        <a:t>год, тыс.руб.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91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 органов местного самоуправления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211 637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211 637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2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1689" y="2120900"/>
            <a:ext cx="860619" cy="104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763688" y="3444382"/>
            <a:ext cx="56166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376092"/>
                </a:solidFill>
                <a:latin typeface="Georgia" panose="02040502050405020303" pitchFamily="18" charset="0"/>
              </a:rPr>
              <a:t>Благодарим за внимание!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652120" y="2561743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2561743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705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499</Words>
  <Application>Microsoft Office PowerPoint</Application>
  <PresentationFormat>Экран (4:3)</PresentationFormat>
  <Paragraphs>125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</dc:creator>
  <cp:lastModifiedBy>Бельмесова Надежда Леонидова</cp:lastModifiedBy>
  <cp:revision>124</cp:revision>
  <dcterms:created xsi:type="dcterms:W3CDTF">2017-06-15T11:50:26Z</dcterms:created>
  <dcterms:modified xsi:type="dcterms:W3CDTF">2021-09-10T07:03:41Z</dcterms:modified>
</cp:coreProperties>
</file>