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Override1.xml" ContentType="application/vnd.openxmlformats-officedocument.themeOverr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4" r:id="rId3"/>
    <p:sldId id="268" r:id="rId4"/>
    <p:sldId id="271" r:id="rId5"/>
    <p:sldId id="262" r:id="rId6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110" d="100"/>
          <a:sy n="110" d="100"/>
        </p:scale>
        <p:origin x="1650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0F5176-F4C0-4BC5-B97F-3DA4B1E7530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1EC28DC-7D97-496A-A22A-21CA0AE5501A}">
      <dgm:prSet custT="1"/>
      <dgm:spPr>
        <a:solidFill>
          <a:srgbClr val="FFCC00"/>
        </a:solidFill>
      </dgm:spPr>
      <dgm:t>
        <a:bodyPr/>
        <a:lstStyle/>
        <a:p>
          <a:pPr algn="ctr" rtl="0"/>
          <a:r>
            <a:rPr lang="ru-RU" sz="24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Главный распорядитель бюджетных средств </a:t>
          </a:r>
        </a:p>
        <a:p>
          <a:pPr algn="ctr" rtl="0"/>
          <a:r>
            <a:rPr lang="ru-RU" sz="2400" b="1" u="sng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Отдел развития потребительского рынка администрации городского округа Тольятти</a:t>
          </a:r>
          <a:endParaRPr lang="ru-RU" sz="2400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8B3C89CA-A90A-4A32-BEBF-01185DF2C8E0}" type="parTrans" cxnId="{7CAE3618-1BBF-46C7-804F-BB10611A7B0B}">
      <dgm:prSet/>
      <dgm:spPr/>
      <dgm:t>
        <a:bodyPr/>
        <a:lstStyle/>
        <a:p>
          <a:endParaRPr lang="ru-RU"/>
        </a:p>
      </dgm:t>
    </dgm:pt>
    <dgm:pt modelId="{F0451CA9-3A2D-43E2-9414-0C96D891CAC3}" type="sibTrans" cxnId="{7CAE3618-1BBF-46C7-804F-BB10611A7B0B}">
      <dgm:prSet/>
      <dgm:spPr/>
      <dgm:t>
        <a:bodyPr/>
        <a:lstStyle/>
        <a:p>
          <a:endParaRPr lang="ru-RU"/>
        </a:p>
      </dgm:t>
    </dgm:pt>
    <dgm:pt modelId="{C801D035-6DBE-40AC-B684-6EB911727292}" type="pres">
      <dgm:prSet presAssocID="{B30F5176-F4C0-4BC5-B97F-3DA4B1E7530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BE160F2-54C6-4B89-9F16-7ABEB9BC7485}" type="pres">
      <dgm:prSet presAssocID="{C1EC28DC-7D97-496A-A22A-21CA0AE5501A}" presName="parentText" presStyleLbl="node1" presStyleIdx="0" presStyleCnt="1" custLinFactNeighborX="459" custLinFactNeighborY="-2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7ABC73F-546C-48CD-869A-93D1C789CCD5}" type="presOf" srcId="{C1EC28DC-7D97-496A-A22A-21CA0AE5501A}" destId="{6BE160F2-54C6-4B89-9F16-7ABEB9BC7485}" srcOrd="0" destOrd="0" presId="urn:microsoft.com/office/officeart/2005/8/layout/vList2"/>
    <dgm:cxn modelId="{7CA939CB-4D8C-4682-8676-82E0064E06CD}" type="presOf" srcId="{B30F5176-F4C0-4BC5-B97F-3DA4B1E75308}" destId="{C801D035-6DBE-40AC-B684-6EB911727292}" srcOrd="0" destOrd="0" presId="urn:microsoft.com/office/officeart/2005/8/layout/vList2"/>
    <dgm:cxn modelId="{7CAE3618-1BBF-46C7-804F-BB10611A7B0B}" srcId="{B30F5176-F4C0-4BC5-B97F-3DA4B1E75308}" destId="{C1EC28DC-7D97-496A-A22A-21CA0AE5501A}" srcOrd="0" destOrd="0" parTransId="{8B3C89CA-A90A-4A32-BEBF-01185DF2C8E0}" sibTransId="{F0451CA9-3A2D-43E2-9414-0C96D891CAC3}"/>
    <dgm:cxn modelId="{12B93D4A-C00B-4128-ABDB-CA38B123B69E}" type="presParOf" srcId="{C801D035-6DBE-40AC-B684-6EB911727292}" destId="{6BE160F2-54C6-4B89-9F16-7ABEB9BC748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0FD5708-19D8-4931-BE1C-B617C296D8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926C39-9DE0-417A-BB53-70DAA2196028}">
      <dgm:prSet custT="1"/>
      <dgm:spPr>
        <a:solidFill>
          <a:srgbClr val="FFCC00"/>
        </a:solidFill>
      </dgm:spPr>
      <dgm:t>
        <a:bodyPr/>
        <a:lstStyle/>
        <a:p>
          <a:pPr algn="ctr" rtl="0"/>
          <a:r>
            <a:rPr lang="ru-RU" sz="2400" b="1" dirty="0">
              <a:solidFill>
                <a:srgbClr val="0070C0"/>
              </a:solidFill>
              <a:latin typeface="Courier New" panose="02070309020205020404" pitchFamily="49" charset="0"/>
              <a:ea typeface="+mn-ea"/>
              <a:cs typeface="Courier New" panose="02070309020205020404" pitchFamily="49" charset="0"/>
            </a:rPr>
            <a:t>Непрограммные расходы</a:t>
          </a:r>
          <a:endParaRPr lang="ru-RU" sz="2400" b="1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60EBC08E-CBD8-48D5-BD31-3AE7FB9DEB6F}" type="parTrans" cxnId="{E3BBABC5-980F-4F30-AF7E-D66D45FBC378}">
      <dgm:prSet/>
      <dgm:spPr/>
      <dgm:t>
        <a:bodyPr/>
        <a:lstStyle/>
        <a:p>
          <a:pPr algn="ctr"/>
          <a:endParaRPr lang="ru-RU"/>
        </a:p>
      </dgm:t>
    </dgm:pt>
    <dgm:pt modelId="{D644100C-DE14-4767-8EC4-F3A29185AA43}" type="sibTrans" cxnId="{E3BBABC5-980F-4F30-AF7E-D66D45FBC378}">
      <dgm:prSet/>
      <dgm:spPr/>
      <dgm:t>
        <a:bodyPr/>
        <a:lstStyle/>
        <a:p>
          <a:pPr algn="ctr"/>
          <a:endParaRPr lang="ru-RU"/>
        </a:p>
      </dgm:t>
    </dgm:pt>
    <dgm:pt modelId="{E1D29FA3-7BCC-406D-B6DE-67B405CFD70D}" type="pres">
      <dgm:prSet presAssocID="{E0FD5708-19D8-4931-BE1C-B617C296D83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0D447C8-94D3-41F6-B3CA-878697E472D4}" type="pres">
      <dgm:prSet presAssocID="{DD926C39-9DE0-417A-BB53-70DAA2196028}" presName="parentText" presStyleLbl="node1" presStyleIdx="0" presStyleCnt="1" custScaleY="352241" custLinFactY="-200000" custLinFactNeighborX="7624" custLinFactNeighborY="-2477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D4541AF-1CB3-4580-ABF5-448030CCEBA7}" type="presOf" srcId="{E0FD5708-19D8-4931-BE1C-B617C296D83A}" destId="{E1D29FA3-7BCC-406D-B6DE-67B405CFD70D}" srcOrd="0" destOrd="0" presId="urn:microsoft.com/office/officeart/2005/8/layout/vList2"/>
    <dgm:cxn modelId="{E3BBABC5-980F-4F30-AF7E-D66D45FBC378}" srcId="{E0FD5708-19D8-4931-BE1C-B617C296D83A}" destId="{DD926C39-9DE0-417A-BB53-70DAA2196028}" srcOrd="0" destOrd="0" parTransId="{60EBC08E-CBD8-48D5-BD31-3AE7FB9DEB6F}" sibTransId="{D644100C-DE14-4767-8EC4-F3A29185AA43}"/>
    <dgm:cxn modelId="{AADADB0F-DCA3-4987-BDAA-3F2CB19F72D7}" type="presOf" srcId="{DD926C39-9DE0-417A-BB53-70DAA2196028}" destId="{20D447C8-94D3-41F6-B3CA-878697E472D4}" srcOrd="0" destOrd="0" presId="urn:microsoft.com/office/officeart/2005/8/layout/vList2"/>
    <dgm:cxn modelId="{3E206855-F467-4326-9093-CD516177F457}" type="presParOf" srcId="{E1D29FA3-7BCC-406D-B6DE-67B405CFD70D}" destId="{20D447C8-94D3-41F6-B3CA-878697E472D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A53314EF-B952-46B1-8517-AF663311D6CE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E60E496-9D53-4207-8999-D68181726FA9}">
      <dgm:prSet phldrT="[Текст]" custT="1"/>
      <dgm:spPr>
        <a:solidFill>
          <a:schemeClr val="bg2"/>
        </a:solidFill>
      </dgm:spPr>
      <dgm:t>
        <a:bodyPr vert="vert"/>
        <a:lstStyle/>
        <a:p>
          <a:r>
            <a:rPr lang="ru-RU" sz="20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 Изготовление и размещение социальной рекламы на местах, незаполненных коммерческой рекламой</a:t>
          </a:r>
          <a:endParaRPr lang="ru-RU" sz="2000" dirty="0"/>
        </a:p>
      </dgm:t>
    </dgm:pt>
    <dgm:pt modelId="{09192523-2B68-45A4-8EA5-E716E6327A0F}" type="parTrans" cxnId="{F8A6FCFF-1161-4D34-BE2C-D111B492E8DD}">
      <dgm:prSet/>
      <dgm:spPr/>
      <dgm:t>
        <a:bodyPr/>
        <a:lstStyle/>
        <a:p>
          <a:endParaRPr lang="ru-RU"/>
        </a:p>
      </dgm:t>
    </dgm:pt>
    <dgm:pt modelId="{75DC1146-BEC6-49AE-AB5E-4BF35E93583A}" type="sibTrans" cxnId="{F8A6FCFF-1161-4D34-BE2C-D111B492E8DD}">
      <dgm:prSet/>
      <dgm:spPr/>
      <dgm:t>
        <a:bodyPr/>
        <a:lstStyle/>
        <a:p>
          <a:endParaRPr lang="ru-RU"/>
        </a:p>
      </dgm:t>
    </dgm:pt>
    <dgm:pt modelId="{7A6607E3-FF1C-4B62-8716-EF186FFB898B}" type="pres">
      <dgm:prSet presAssocID="{A53314EF-B952-46B1-8517-AF663311D6CE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51F97E9-27BB-474F-B598-D391C7E40689}" type="pres">
      <dgm:prSet presAssocID="{BE60E496-9D53-4207-8999-D68181726FA9}" presName="root1" presStyleCnt="0"/>
      <dgm:spPr/>
    </dgm:pt>
    <dgm:pt modelId="{AFB89896-EB71-4FC6-B40D-40FB18AB3010}" type="pres">
      <dgm:prSet presAssocID="{BE60E496-9D53-4207-8999-D68181726FA9}" presName="LevelOneTextNode" presStyleLbl="node0" presStyleIdx="0" presStyleCnt="1" custScaleX="2000000" custScaleY="96240" custLinFactX="-36590" custLinFactNeighborX="-100000" custLinFactNeighborY="-2043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8227FD7-9518-4831-9508-0B0CC4366C32}" type="pres">
      <dgm:prSet presAssocID="{BE60E496-9D53-4207-8999-D68181726FA9}" presName="level2hierChild" presStyleCnt="0"/>
      <dgm:spPr/>
    </dgm:pt>
  </dgm:ptLst>
  <dgm:cxnLst>
    <dgm:cxn modelId="{7FFE2B5A-64B4-4578-93F6-B6421F6072E5}" type="presOf" srcId="{A53314EF-B952-46B1-8517-AF663311D6CE}" destId="{7A6607E3-FF1C-4B62-8716-EF186FFB898B}" srcOrd="0" destOrd="0" presId="urn:microsoft.com/office/officeart/2008/layout/HorizontalMultiLevelHierarchy"/>
    <dgm:cxn modelId="{F8A6FCFF-1161-4D34-BE2C-D111B492E8DD}" srcId="{A53314EF-B952-46B1-8517-AF663311D6CE}" destId="{BE60E496-9D53-4207-8999-D68181726FA9}" srcOrd="0" destOrd="0" parTransId="{09192523-2B68-45A4-8EA5-E716E6327A0F}" sibTransId="{75DC1146-BEC6-49AE-AB5E-4BF35E93583A}"/>
    <dgm:cxn modelId="{35FEA72A-DF79-4845-A407-F273E13E49D4}" type="presOf" srcId="{BE60E496-9D53-4207-8999-D68181726FA9}" destId="{AFB89896-EB71-4FC6-B40D-40FB18AB3010}" srcOrd="0" destOrd="0" presId="urn:microsoft.com/office/officeart/2008/layout/HorizontalMultiLevelHierarchy"/>
    <dgm:cxn modelId="{E79C0D13-36A8-42A0-94C7-61031420EFE9}" type="presParOf" srcId="{7A6607E3-FF1C-4B62-8716-EF186FFB898B}" destId="{B51F97E9-27BB-474F-B598-D391C7E40689}" srcOrd="0" destOrd="0" presId="urn:microsoft.com/office/officeart/2008/layout/HorizontalMultiLevelHierarchy"/>
    <dgm:cxn modelId="{43E30B96-A84E-48E4-A54C-1A6852D46FBF}" type="presParOf" srcId="{B51F97E9-27BB-474F-B598-D391C7E40689}" destId="{AFB89896-EB71-4FC6-B40D-40FB18AB3010}" srcOrd="0" destOrd="0" presId="urn:microsoft.com/office/officeart/2008/layout/HorizontalMultiLevelHierarchy"/>
    <dgm:cxn modelId="{28A9BACA-3A7E-4FA0-BA14-3D5DD4D5DE57}" type="presParOf" srcId="{B51F97E9-27BB-474F-B598-D391C7E40689}" destId="{68227FD7-9518-4831-9508-0B0CC4366C32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06DFE070-0E13-4FF8-BB89-1C3B8DA6E2E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3901E80-9267-4BE0-862C-26FA0ED52922}">
      <dgm:prSet custT="1"/>
      <dgm:spPr>
        <a:solidFill>
          <a:schemeClr val="bg2"/>
        </a:solidFill>
      </dgm:spPr>
      <dgm:t>
        <a:bodyPr/>
        <a:lstStyle/>
        <a:p>
          <a:pPr algn="ctr" rtl="0"/>
          <a:r>
            <a:rPr lang="ru-RU" sz="24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Главный распорядитель бюджетных средств –</a:t>
          </a:r>
        </a:p>
        <a:p>
          <a:pPr algn="ctr" rtl="0"/>
          <a:r>
            <a:rPr lang="ru-RU" sz="24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Отдел развития потребительского рынка администрации городского округа Тольятти</a:t>
          </a:r>
          <a:endParaRPr lang="ru-RU" sz="2400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E0E3E788-F57A-4D69-97A2-D6FA50B6F607}" type="parTrans" cxnId="{3970E8BB-C6B7-4856-AAF4-25AC915DEFDB}">
      <dgm:prSet/>
      <dgm:spPr/>
      <dgm:t>
        <a:bodyPr/>
        <a:lstStyle/>
        <a:p>
          <a:endParaRPr lang="ru-RU"/>
        </a:p>
      </dgm:t>
    </dgm:pt>
    <dgm:pt modelId="{9E2A285A-2313-4710-BEF4-42E4E5D11B98}" type="sibTrans" cxnId="{3970E8BB-C6B7-4856-AAF4-25AC915DEFDB}">
      <dgm:prSet/>
      <dgm:spPr/>
      <dgm:t>
        <a:bodyPr/>
        <a:lstStyle/>
        <a:p>
          <a:endParaRPr lang="ru-RU"/>
        </a:p>
      </dgm:t>
    </dgm:pt>
    <dgm:pt modelId="{5668EB91-EE35-414B-9853-0B972FE9C2CB}">
      <dgm:prSet custT="1"/>
      <dgm:spPr>
        <a:solidFill>
          <a:schemeClr val="bg2"/>
        </a:solidFill>
      </dgm:spPr>
      <dgm:t>
        <a:bodyPr/>
        <a:lstStyle/>
        <a:p>
          <a:pPr algn="ctr" rtl="0"/>
          <a:r>
            <a:rPr lang="ru-RU" sz="32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СПАСИБО ЗА ВНИМАНИЕ!</a:t>
          </a:r>
          <a:endParaRPr lang="ru-RU" sz="3200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7A4CAA2D-D5CE-4777-8B42-8B5CCE8E048E}" type="parTrans" cxnId="{BBA41AF7-6A5D-4460-A494-1AAB393E6391}">
      <dgm:prSet/>
      <dgm:spPr/>
      <dgm:t>
        <a:bodyPr/>
        <a:lstStyle/>
        <a:p>
          <a:endParaRPr lang="ru-RU"/>
        </a:p>
      </dgm:t>
    </dgm:pt>
    <dgm:pt modelId="{645419F2-960F-4B9B-B08F-17018FD20CA3}" type="sibTrans" cxnId="{BBA41AF7-6A5D-4460-A494-1AAB393E6391}">
      <dgm:prSet/>
      <dgm:spPr/>
      <dgm:t>
        <a:bodyPr/>
        <a:lstStyle/>
        <a:p>
          <a:endParaRPr lang="ru-RU"/>
        </a:p>
      </dgm:t>
    </dgm:pt>
    <dgm:pt modelId="{1EE2D84A-7A3D-42D1-89EA-D03DC9771811}" type="pres">
      <dgm:prSet presAssocID="{06DFE070-0E13-4FF8-BB89-1C3B8DA6E2E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BBA77DB-5729-4A90-9277-1F29D1BFCB49}" type="pres">
      <dgm:prSet presAssocID="{63901E80-9267-4BE0-862C-26FA0ED52922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82EC9B-C5FA-4FDA-8534-58C638DC3B70}" type="pres">
      <dgm:prSet presAssocID="{9E2A285A-2313-4710-BEF4-42E4E5D11B98}" presName="spacer" presStyleCnt="0"/>
      <dgm:spPr/>
    </dgm:pt>
    <dgm:pt modelId="{2552A767-5CC4-4BF2-8941-019590B43E88}" type="pres">
      <dgm:prSet presAssocID="{5668EB91-EE35-414B-9853-0B972FE9C2CB}" presName="parentText" presStyleLbl="node1" presStyleIdx="1" presStyleCnt="2" custLinFactY="2710" custLinFactNeighborX="-14000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970E8BB-C6B7-4856-AAF4-25AC915DEFDB}" srcId="{06DFE070-0E13-4FF8-BB89-1C3B8DA6E2EF}" destId="{63901E80-9267-4BE0-862C-26FA0ED52922}" srcOrd="0" destOrd="0" parTransId="{E0E3E788-F57A-4D69-97A2-D6FA50B6F607}" sibTransId="{9E2A285A-2313-4710-BEF4-42E4E5D11B98}"/>
    <dgm:cxn modelId="{F71C24F2-6DC2-4A50-A9C8-B0C1BBE3D0FE}" type="presOf" srcId="{63901E80-9267-4BE0-862C-26FA0ED52922}" destId="{0BBA77DB-5729-4A90-9277-1F29D1BFCB49}" srcOrd="0" destOrd="0" presId="urn:microsoft.com/office/officeart/2005/8/layout/vList2"/>
    <dgm:cxn modelId="{BBA41AF7-6A5D-4460-A494-1AAB393E6391}" srcId="{06DFE070-0E13-4FF8-BB89-1C3B8DA6E2EF}" destId="{5668EB91-EE35-414B-9853-0B972FE9C2CB}" srcOrd="1" destOrd="0" parTransId="{7A4CAA2D-D5CE-4777-8B42-8B5CCE8E048E}" sibTransId="{645419F2-960F-4B9B-B08F-17018FD20CA3}"/>
    <dgm:cxn modelId="{0120EAB5-9F2F-4F03-B4BF-7496CEE61351}" type="presOf" srcId="{5668EB91-EE35-414B-9853-0B972FE9C2CB}" destId="{2552A767-5CC4-4BF2-8941-019590B43E88}" srcOrd="0" destOrd="0" presId="urn:microsoft.com/office/officeart/2005/8/layout/vList2"/>
    <dgm:cxn modelId="{FF4349E4-3B20-43BC-AEEB-D3E25852BB1C}" type="presOf" srcId="{06DFE070-0E13-4FF8-BB89-1C3B8DA6E2EF}" destId="{1EE2D84A-7A3D-42D1-89EA-D03DC9771811}" srcOrd="0" destOrd="0" presId="urn:microsoft.com/office/officeart/2005/8/layout/vList2"/>
    <dgm:cxn modelId="{414048C9-680C-4CBD-A729-2F1C91F84CCF}" type="presParOf" srcId="{1EE2D84A-7A3D-42D1-89EA-D03DC9771811}" destId="{0BBA77DB-5729-4A90-9277-1F29D1BFCB49}" srcOrd="0" destOrd="0" presId="urn:microsoft.com/office/officeart/2005/8/layout/vList2"/>
    <dgm:cxn modelId="{25C4E4FB-5C31-48F7-98E1-5FB4020F32EA}" type="presParOf" srcId="{1EE2D84A-7A3D-42D1-89EA-D03DC9771811}" destId="{D382EC9B-C5FA-4FDA-8534-58C638DC3B70}" srcOrd="1" destOrd="0" presId="urn:microsoft.com/office/officeart/2005/8/layout/vList2"/>
    <dgm:cxn modelId="{B54327B4-7028-49FE-B4AB-10AEE364BB49}" type="presParOf" srcId="{1EE2D84A-7A3D-42D1-89EA-D03DC9771811}" destId="{2552A767-5CC4-4BF2-8941-019590B43E88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CE511FD-0C9F-4A66-8CFB-0AC3ED03D99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8262AA6-05C3-4AB6-9966-F808FBAF30F4}">
      <dgm:prSet custT="1"/>
      <dgm:spPr>
        <a:solidFill>
          <a:srgbClr val="FFCC00"/>
        </a:solidFill>
      </dgm:spPr>
      <dgm:t>
        <a:bodyPr/>
        <a:lstStyle/>
        <a:p>
          <a:pPr algn="ctr" rtl="0"/>
          <a:r>
            <a:rPr lang="ru-RU" sz="30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Общественные обсуждения по проекту бюджета городского округа Тольятти на 2022 год и на плановый период 2023 и 2024 годов</a:t>
          </a:r>
        </a:p>
      </dgm:t>
    </dgm:pt>
    <dgm:pt modelId="{F74B55C4-DDBF-4A59-9FA6-1E73EE3FEED8}" type="parTrans" cxnId="{CDF2C03D-F75E-4FB7-8ABB-C073DB5C00EB}">
      <dgm:prSet/>
      <dgm:spPr/>
      <dgm:t>
        <a:bodyPr/>
        <a:lstStyle/>
        <a:p>
          <a:endParaRPr lang="ru-RU"/>
        </a:p>
      </dgm:t>
    </dgm:pt>
    <dgm:pt modelId="{6698EF95-125C-4459-92B1-4AD593EA8D14}" type="sibTrans" cxnId="{CDF2C03D-F75E-4FB7-8ABB-C073DB5C00EB}">
      <dgm:prSet/>
      <dgm:spPr/>
      <dgm:t>
        <a:bodyPr/>
        <a:lstStyle/>
        <a:p>
          <a:endParaRPr lang="ru-RU"/>
        </a:p>
      </dgm:t>
    </dgm:pt>
    <dgm:pt modelId="{F628B712-C122-4E34-9E1B-D038A35B6B2B}" type="pres">
      <dgm:prSet presAssocID="{CCE511FD-0C9F-4A66-8CFB-0AC3ED03D99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E38F754-83F6-4933-A13B-C1D1DFFEA5D6}" type="pres">
      <dgm:prSet presAssocID="{68262AA6-05C3-4AB6-9966-F808FBAF30F4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E023668-23D2-448D-BB99-E2CDB4D7F966}" type="presOf" srcId="{CCE511FD-0C9F-4A66-8CFB-0AC3ED03D99F}" destId="{F628B712-C122-4E34-9E1B-D038A35B6B2B}" srcOrd="0" destOrd="0" presId="urn:microsoft.com/office/officeart/2005/8/layout/vList2"/>
    <dgm:cxn modelId="{3B9633A3-A045-4DEF-8B49-AB9EEEE785FF}" type="presOf" srcId="{68262AA6-05C3-4AB6-9966-F808FBAF30F4}" destId="{8E38F754-83F6-4933-A13B-C1D1DFFEA5D6}" srcOrd="0" destOrd="0" presId="urn:microsoft.com/office/officeart/2005/8/layout/vList2"/>
    <dgm:cxn modelId="{CDF2C03D-F75E-4FB7-8ABB-C073DB5C00EB}" srcId="{CCE511FD-0C9F-4A66-8CFB-0AC3ED03D99F}" destId="{68262AA6-05C3-4AB6-9966-F808FBAF30F4}" srcOrd="0" destOrd="0" parTransId="{F74B55C4-DDBF-4A59-9FA6-1E73EE3FEED8}" sibTransId="{6698EF95-125C-4459-92B1-4AD593EA8D14}"/>
    <dgm:cxn modelId="{C56B7DFC-9265-4A62-A61E-32FFF5E0EA0C}" type="presParOf" srcId="{F628B712-C122-4E34-9E1B-D038A35B6B2B}" destId="{8E38F754-83F6-4933-A13B-C1D1DFFEA5D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0FD5708-19D8-4931-BE1C-B617C296D8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926C39-9DE0-417A-BB53-70DAA2196028}">
      <dgm:prSet custT="1"/>
      <dgm:spPr>
        <a:solidFill>
          <a:srgbClr val="FFCC00"/>
        </a:solidFill>
      </dgm:spPr>
      <dgm:t>
        <a:bodyPr/>
        <a:lstStyle/>
        <a:p>
          <a:pPr rtl="0"/>
          <a:r>
            <a:rPr lang="ru-RU" sz="2400" b="1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Проект бюджета по предельным объемам бюджетных ассигнований на 2022 год и плановый период 2023 и 2024 годов</a:t>
          </a:r>
          <a:endParaRPr lang="ru-RU" sz="2400" b="1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60EBC08E-CBD8-48D5-BD31-3AE7FB9DEB6F}" type="parTrans" cxnId="{E3BBABC5-980F-4F30-AF7E-D66D45FBC378}">
      <dgm:prSet/>
      <dgm:spPr/>
      <dgm:t>
        <a:bodyPr/>
        <a:lstStyle/>
        <a:p>
          <a:endParaRPr lang="ru-RU"/>
        </a:p>
      </dgm:t>
    </dgm:pt>
    <dgm:pt modelId="{D644100C-DE14-4767-8EC4-F3A29185AA43}" type="sibTrans" cxnId="{E3BBABC5-980F-4F30-AF7E-D66D45FBC378}">
      <dgm:prSet/>
      <dgm:spPr/>
      <dgm:t>
        <a:bodyPr/>
        <a:lstStyle/>
        <a:p>
          <a:endParaRPr lang="ru-RU"/>
        </a:p>
      </dgm:t>
    </dgm:pt>
    <dgm:pt modelId="{E1D29FA3-7BCC-406D-B6DE-67B405CFD70D}" type="pres">
      <dgm:prSet presAssocID="{E0FD5708-19D8-4931-BE1C-B617C296D83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0D447C8-94D3-41F6-B3CA-878697E472D4}" type="pres">
      <dgm:prSet presAssocID="{DD926C39-9DE0-417A-BB53-70DAA2196028}" presName="parentText" presStyleLbl="node1" presStyleIdx="0" presStyleCnt="1" custScaleY="35224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E110262-763E-4C9F-9D1F-9427F4A7438B}" type="presOf" srcId="{DD926C39-9DE0-417A-BB53-70DAA2196028}" destId="{20D447C8-94D3-41F6-B3CA-878697E472D4}" srcOrd="0" destOrd="0" presId="urn:microsoft.com/office/officeart/2005/8/layout/vList2"/>
    <dgm:cxn modelId="{E3BBABC5-980F-4F30-AF7E-D66D45FBC378}" srcId="{E0FD5708-19D8-4931-BE1C-B617C296D83A}" destId="{DD926C39-9DE0-417A-BB53-70DAA2196028}" srcOrd="0" destOrd="0" parTransId="{60EBC08E-CBD8-48D5-BD31-3AE7FB9DEB6F}" sibTransId="{D644100C-DE14-4767-8EC4-F3A29185AA43}"/>
    <dgm:cxn modelId="{ADC50569-0AC5-44C0-B40C-971938E1F5C9}" type="presOf" srcId="{E0FD5708-19D8-4931-BE1C-B617C296D83A}" destId="{E1D29FA3-7BCC-406D-B6DE-67B405CFD70D}" srcOrd="0" destOrd="0" presId="urn:microsoft.com/office/officeart/2005/8/layout/vList2"/>
    <dgm:cxn modelId="{32C92EC9-BE5A-4DE6-8FE0-8FC8459C588C}" type="presParOf" srcId="{E1D29FA3-7BCC-406D-B6DE-67B405CFD70D}" destId="{20D447C8-94D3-41F6-B3CA-878697E472D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0FD5708-19D8-4931-BE1C-B617C296D8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926C39-9DE0-417A-BB53-70DAA2196028}">
      <dgm:prSet custT="1"/>
      <dgm:spPr>
        <a:solidFill>
          <a:srgbClr val="FFCC00"/>
        </a:solidFill>
      </dgm:spPr>
      <dgm:t>
        <a:bodyPr/>
        <a:lstStyle/>
        <a:p>
          <a:pPr algn="ctr" rtl="0"/>
          <a:r>
            <a:rPr lang="ru-RU" sz="24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Предельные объемы бюджетных ассигнований на 2022 год – </a:t>
          </a:r>
          <a:r>
            <a:rPr lang="ru-RU" sz="32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1 062 тыс. рублей</a:t>
          </a:r>
          <a:endParaRPr lang="ru-RU" sz="2400" b="1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60EBC08E-CBD8-48D5-BD31-3AE7FB9DEB6F}" type="parTrans" cxnId="{E3BBABC5-980F-4F30-AF7E-D66D45FBC378}">
      <dgm:prSet/>
      <dgm:spPr/>
      <dgm:t>
        <a:bodyPr/>
        <a:lstStyle/>
        <a:p>
          <a:pPr algn="ctr"/>
          <a:endParaRPr lang="ru-RU"/>
        </a:p>
      </dgm:t>
    </dgm:pt>
    <dgm:pt modelId="{D644100C-DE14-4767-8EC4-F3A29185AA43}" type="sibTrans" cxnId="{E3BBABC5-980F-4F30-AF7E-D66D45FBC378}">
      <dgm:prSet/>
      <dgm:spPr/>
      <dgm:t>
        <a:bodyPr/>
        <a:lstStyle/>
        <a:p>
          <a:pPr algn="ctr"/>
          <a:endParaRPr lang="ru-RU"/>
        </a:p>
      </dgm:t>
    </dgm:pt>
    <dgm:pt modelId="{E1D29FA3-7BCC-406D-B6DE-67B405CFD70D}" type="pres">
      <dgm:prSet presAssocID="{E0FD5708-19D8-4931-BE1C-B617C296D83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0D447C8-94D3-41F6-B3CA-878697E472D4}" type="pres">
      <dgm:prSet presAssocID="{DD926C39-9DE0-417A-BB53-70DAA2196028}" presName="parentText" presStyleLbl="node1" presStyleIdx="0" presStyleCnt="1" custScaleY="352241" custLinFactNeighborX="952" custLinFactNeighborY="-17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6975D79-1EA2-4C12-8261-BFA4DA6447C8}" type="presOf" srcId="{E0FD5708-19D8-4931-BE1C-B617C296D83A}" destId="{E1D29FA3-7BCC-406D-B6DE-67B405CFD70D}" srcOrd="0" destOrd="0" presId="urn:microsoft.com/office/officeart/2005/8/layout/vList2"/>
    <dgm:cxn modelId="{2A4E69C5-00C7-4523-8653-4B3A804271E3}" type="presOf" srcId="{DD926C39-9DE0-417A-BB53-70DAA2196028}" destId="{20D447C8-94D3-41F6-B3CA-878697E472D4}" srcOrd="0" destOrd="0" presId="urn:microsoft.com/office/officeart/2005/8/layout/vList2"/>
    <dgm:cxn modelId="{E3BBABC5-980F-4F30-AF7E-D66D45FBC378}" srcId="{E0FD5708-19D8-4931-BE1C-B617C296D83A}" destId="{DD926C39-9DE0-417A-BB53-70DAA2196028}" srcOrd="0" destOrd="0" parTransId="{60EBC08E-CBD8-48D5-BD31-3AE7FB9DEB6F}" sibTransId="{D644100C-DE14-4767-8EC4-F3A29185AA43}"/>
    <dgm:cxn modelId="{C9C73ED4-9269-4CA6-A293-58276266E10D}" type="presParOf" srcId="{E1D29FA3-7BCC-406D-B6DE-67B405CFD70D}" destId="{20D447C8-94D3-41F6-B3CA-878697E472D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98F6225-17F4-4C05-932B-483FED34CAB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F31E93E-BD1F-4A2B-BC4D-6FAA13F1E9FF}">
      <dgm:prSet phldrT="[Текст]" custT="1"/>
      <dgm:spPr>
        <a:solidFill>
          <a:schemeClr val="bg2"/>
        </a:solidFill>
      </dgm:spPr>
      <dgm:t>
        <a:bodyPr/>
        <a:lstStyle/>
        <a:p>
          <a:r>
            <a:rPr lang="ru-RU" sz="2800" b="1" dirty="0">
              <a:solidFill>
                <a:srgbClr val="0070C0"/>
              </a:solidFill>
              <a:latin typeface="Courier New" panose="02070309020205020404" pitchFamily="49" charset="0"/>
              <a:ea typeface="+mn-ea"/>
              <a:cs typeface="Courier New" panose="02070309020205020404" pitchFamily="49" charset="0"/>
            </a:rPr>
            <a:t>Непрограммные расходы</a:t>
          </a:r>
        </a:p>
        <a:p>
          <a:r>
            <a:rPr lang="ru-RU" sz="2000" b="1" dirty="0">
              <a:solidFill>
                <a:srgbClr val="0070C0"/>
              </a:solidFill>
              <a:latin typeface="Courier New" panose="02070309020205020404" pitchFamily="49" charset="0"/>
              <a:ea typeface="+mn-ea"/>
              <a:cs typeface="Courier New" panose="02070309020205020404" pitchFamily="49" charset="0"/>
            </a:rPr>
            <a:t>Проект муниципальной программы «Развитие потребительского рынка в городском округе Тольятти на 2022-2026 годы»</a:t>
          </a:r>
          <a:endParaRPr lang="ru-RU" sz="2000" b="1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8BA386D2-0B53-44BA-899E-6303B9CEF901}" type="parTrans" cxnId="{BE98BB00-6B7C-4F6C-83DB-DB0446511AD0}">
      <dgm:prSet/>
      <dgm:spPr/>
      <dgm:t>
        <a:bodyPr/>
        <a:lstStyle/>
        <a:p>
          <a:endParaRPr lang="ru-RU"/>
        </a:p>
      </dgm:t>
    </dgm:pt>
    <dgm:pt modelId="{C11384D2-5B77-4F20-B2CC-104EBA52E216}" type="sibTrans" cxnId="{BE98BB00-6B7C-4F6C-83DB-DB0446511AD0}">
      <dgm:prSet/>
      <dgm:spPr/>
      <dgm:t>
        <a:bodyPr/>
        <a:lstStyle/>
        <a:p>
          <a:endParaRPr lang="ru-RU"/>
        </a:p>
      </dgm:t>
    </dgm:pt>
    <dgm:pt modelId="{CA354ED2-492F-47F6-8552-E524330E1FE3}">
      <dgm:prSet phldrT="[Текст]" custT="1"/>
      <dgm:spPr/>
      <dgm:t>
        <a:bodyPr/>
        <a:lstStyle/>
        <a:p>
          <a:r>
            <a:rPr lang="ru-RU" sz="28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1 062 тыс. рублей</a:t>
          </a:r>
        </a:p>
      </dgm:t>
    </dgm:pt>
    <dgm:pt modelId="{FB7AFEB7-D191-4420-B5E0-787A76F4DE6F}" type="parTrans" cxnId="{7D55D9BE-B29B-4508-87AC-45F13B668AD6}">
      <dgm:prSet/>
      <dgm:spPr/>
      <dgm:t>
        <a:bodyPr/>
        <a:lstStyle/>
        <a:p>
          <a:endParaRPr lang="ru-RU"/>
        </a:p>
      </dgm:t>
    </dgm:pt>
    <dgm:pt modelId="{7CD01611-1761-4DCE-BA5E-F91DDF3F6A98}" type="sibTrans" cxnId="{7D55D9BE-B29B-4508-87AC-45F13B668AD6}">
      <dgm:prSet/>
      <dgm:spPr/>
      <dgm:t>
        <a:bodyPr/>
        <a:lstStyle/>
        <a:p>
          <a:endParaRPr lang="ru-RU"/>
        </a:p>
      </dgm:t>
    </dgm:pt>
    <dgm:pt modelId="{B9051B05-A556-4E3F-906C-D9E0FBDFB8B8}">
      <dgm:prSet phldrT="[Текст]" custT="1"/>
      <dgm:spPr>
        <a:solidFill>
          <a:schemeClr val="bg2"/>
        </a:solidFill>
      </dgm:spPr>
      <dgm:t>
        <a:bodyPr/>
        <a:lstStyle/>
        <a:p>
          <a:endParaRPr lang="ru-RU" sz="2800" b="1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320D3D60-A867-45BD-A73D-DA080F95B6A1}" type="sibTrans" cxnId="{53AC863D-A5E3-49BE-9095-A81F710A27B2}">
      <dgm:prSet/>
      <dgm:spPr/>
      <dgm:t>
        <a:bodyPr/>
        <a:lstStyle/>
        <a:p>
          <a:endParaRPr lang="ru-RU"/>
        </a:p>
      </dgm:t>
    </dgm:pt>
    <dgm:pt modelId="{CFE8468B-FF02-4415-AC0E-514A29607A30}" type="parTrans" cxnId="{53AC863D-A5E3-49BE-9095-A81F710A27B2}">
      <dgm:prSet/>
      <dgm:spPr/>
      <dgm:t>
        <a:bodyPr/>
        <a:lstStyle/>
        <a:p>
          <a:endParaRPr lang="ru-RU"/>
        </a:p>
      </dgm:t>
    </dgm:pt>
    <dgm:pt modelId="{5BA73E24-FBDE-40A0-A54D-1F6D9F0FCDA3}" type="pres">
      <dgm:prSet presAssocID="{798F6225-17F4-4C05-932B-483FED34CAB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AB5B9F6-1A3A-4EAF-982E-001F42DD1453}" type="pres">
      <dgm:prSet presAssocID="{DF31E93E-BD1F-4A2B-BC4D-6FAA13F1E9FF}" presName="parentText" presStyleLbl="node1" presStyleIdx="0" presStyleCnt="2" custScaleY="79604" custLinFactNeighborX="375" custLinFactNeighborY="2748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F161C2-2161-420F-86FB-F510AD3406B7}" type="pres">
      <dgm:prSet presAssocID="{DF31E93E-BD1F-4A2B-BC4D-6FAA13F1E9FF}" presName="childText" presStyleLbl="revTx" presStyleIdx="0" presStyleCnt="1" custScaleY="251635" custLinFactNeighborX="375" custLinFactNeighborY="91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C34960-B1A1-42A8-8A8F-94BF55E910A0}" type="pres">
      <dgm:prSet presAssocID="{B9051B05-A556-4E3F-906C-D9E0FBDFB8B8}" presName="parentText" presStyleLbl="node1" presStyleIdx="1" presStyleCnt="2" custScaleY="36486" custLinFactNeighborX="375" custLinFactNeighborY="2405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52DB65C-737E-4D30-9721-945CC448ADF1}" type="presOf" srcId="{798F6225-17F4-4C05-932B-483FED34CAB9}" destId="{5BA73E24-FBDE-40A0-A54D-1F6D9F0FCDA3}" srcOrd="0" destOrd="0" presId="urn:microsoft.com/office/officeart/2005/8/layout/vList2"/>
    <dgm:cxn modelId="{8BBE91D9-22CF-4F9F-888E-BC7A6757677E}" type="presOf" srcId="{CA354ED2-492F-47F6-8552-E524330E1FE3}" destId="{1FF161C2-2161-420F-86FB-F510AD3406B7}" srcOrd="0" destOrd="0" presId="urn:microsoft.com/office/officeart/2005/8/layout/vList2"/>
    <dgm:cxn modelId="{53AC863D-A5E3-49BE-9095-A81F710A27B2}" srcId="{798F6225-17F4-4C05-932B-483FED34CAB9}" destId="{B9051B05-A556-4E3F-906C-D9E0FBDFB8B8}" srcOrd="1" destOrd="0" parTransId="{CFE8468B-FF02-4415-AC0E-514A29607A30}" sibTransId="{320D3D60-A867-45BD-A73D-DA080F95B6A1}"/>
    <dgm:cxn modelId="{7D55D9BE-B29B-4508-87AC-45F13B668AD6}" srcId="{DF31E93E-BD1F-4A2B-BC4D-6FAA13F1E9FF}" destId="{CA354ED2-492F-47F6-8552-E524330E1FE3}" srcOrd="0" destOrd="0" parTransId="{FB7AFEB7-D191-4420-B5E0-787A76F4DE6F}" sibTransId="{7CD01611-1761-4DCE-BA5E-F91DDF3F6A98}"/>
    <dgm:cxn modelId="{BE98BB00-6B7C-4F6C-83DB-DB0446511AD0}" srcId="{798F6225-17F4-4C05-932B-483FED34CAB9}" destId="{DF31E93E-BD1F-4A2B-BC4D-6FAA13F1E9FF}" srcOrd="0" destOrd="0" parTransId="{8BA386D2-0B53-44BA-899E-6303B9CEF901}" sibTransId="{C11384D2-5B77-4F20-B2CC-104EBA52E216}"/>
    <dgm:cxn modelId="{8F23AB3B-643C-41F4-971F-389DDB92D32E}" type="presOf" srcId="{DF31E93E-BD1F-4A2B-BC4D-6FAA13F1E9FF}" destId="{3AB5B9F6-1A3A-4EAF-982E-001F42DD1453}" srcOrd="0" destOrd="0" presId="urn:microsoft.com/office/officeart/2005/8/layout/vList2"/>
    <dgm:cxn modelId="{B72554D3-F1C5-4512-B2F1-8953AC9A5CE8}" type="presOf" srcId="{B9051B05-A556-4E3F-906C-D9E0FBDFB8B8}" destId="{37C34960-B1A1-42A8-8A8F-94BF55E910A0}" srcOrd="0" destOrd="0" presId="urn:microsoft.com/office/officeart/2005/8/layout/vList2"/>
    <dgm:cxn modelId="{BBEBD7E4-22E0-4FBE-A02D-734DA7F5AF92}" type="presParOf" srcId="{5BA73E24-FBDE-40A0-A54D-1F6D9F0FCDA3}" destId="{3AB5B9F6-1A3A-4EAF-982E-001F42DD1453}" srcOrd="0" destOrd="0" presId="urn:microsoft.com/office/officeart/2005/8/layout/vList2"/>
    <dgm:cxn modelId="{B2FBB9EB-9603-40BD-AD34-47EC62E6DC3C}" type="presParOf" srcId="{5BA73E24-FBDE-40A0-A54D-1F6D9F0FCDA3}" destId="{1FF161C2-2161-420F-86FB-F510AD3406B7}" srcOrd="1" destOrd="0" presId="urn:microsoft.com/office/officeart/2005/8/layout/vList2"/>
    <dgm:cxn modelId="{D6E30BD4-0B4E-4E1A-A8B8-3DC439D32F2D}" type="presParOf" srcId="{5BA73E24-FBDE-40A0-A54D-1F6D9F0FCDA3}" destId="{37C34960-B1A1-42A8-8A8F-94BF55E910A0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0FD5708-19D8-4931-BE1C-B617C296D8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926C39-9DE0-417A-BB53-70DAA2196028}">
      <dgm:prSet custT="1"/>
      <dgm:spPr>
        <a:solidFill>
          <a:srgbClr val="FFCC00"/>
        </a:solidFill>
      </dgm:spPr>
      <dgm:t>
        <a:bodyPr/>
        <a:lstStyle/>
        <a:p>
          <a:pPr rtl="0"/>
          <a:r>
            <a:rPr lang="ru-RU" sz="2400" b="1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Проект бюджета по предельным объемам бюджетных ассигнований на 2022 год и плановый период 2023 и 2024 годов</a:t>
          </a:r>
          <a:endParaRPr lang="ru-RU" sz="2400" b="1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60EBC08E-CBD8-48D5-BD31-3AE7FB9DEB6F}" type="parTrans" cxnId="{E3BBABC5-980F-4F30-AF7E-D66D45FBC378}">
      <dgm:prSet/>
      <dgm:spPr/>
      <dgm:t>
        <a:bodyPr/>
        <a:lstStyle/>
        <a:p>
          <a:endParaRPr lang="ru-RU"/>
        </a:p>
      </dgm:t>
    </dgm:pt>
    <dgm:pt modelId="{D644100C-DE14-4767-8EC4-F3A29185AA43}" type="sibTrans" cxnId="{E3BBABC5-980F-4F30-AF7E-D66D45FBC378}">
      <dgm:prSet/>
      <dgm:spPr/>
      <dgm:t>
        <a:bodyPr/>
        <a:lstStyle/>
        <a:p>
          <a:endParaRPr lang="ru-RU"/>
        </a:p>
      </dgm:t>
    </dgm:pt>
    <dgm:pt modelId="{E1D29FA3-7BCC-406D-B6DE-67B405CFD70D}" type="pres">
      <dgm:prSet presAssocID="{E0FD5708-19D8-4931-BE1C-B617C296D83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0D447C8-94D3-41F6-B3CA-878697E472D4}" type="pres">
      <dgm:prSet presAssocID="{DD926C39-9DE0-417A-BB53-70DAA2196028}" presName="parentText" presStyleLbl="node1" presStyleIdx="0" presStyleCnt="1" custScaleY="35224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8B5CB41-8540-41C0-997D-0547A3C2E4CC}" type="presOf" srcId="{E0FD5708-19D8-4931-BE1C-B617C296D83A}" destId="{E1D29FA3-7BCC-406D-B6DE-67B405CFD70D}" srcOrd="0" destOrd="0" presId="urn:microsoft.com/office/officeart/2005/8/layout/vList2"/>
    <dgm:cxn modelId="{DAFF279A-63A2-4618-8CD2-1FE56869D3A8}" type="presOf" srcId="{DD926C39-9DE0-417A-BB53-70DAA2196028}" destId="{20D447C8-94D3-41F6-B3CA-878697E472D4}" srcOrd="0" destOrd="0" presId="urn:microsoft.com/office/officeart/2005/8/layout/vList2"/>
    <dgm:cxn modelId="{E3BBABC5-980F-4F30-AF7E-D66D45FBC378}" srcId="{E0FD5708-19D8-4931-BE1C-B617C296D83A}" destId="{DD926C39-9DE0-417A-BB53-70DAA2196028}" srcOrd="0" destOrd="0" parTransId="{60EBC08E-CBD8-48D5-BD31-3AE7FB9DEB6F}" sibTransId="{D644100C-DE14-4767-8EC4-F3A29185AA43}"/>
    <dgm:cxn modelId="{06560057-7A0D-4946-BB22-0F4674688DCA}" type="presParOf" srcId="{E1D29FA3-7BCC-406D-B6DE-67B405CFD70D}" destId="{20D447C8-94D3-41F6-B3CA-878697E472D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0FD5708-19D8-4931-BE1C-B617C296D8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926C39-9DE0-417A-BB53-70DAA2196028}">
      <dgm:prSet custT="1"/>
      <dgm:spPr>
        <a:solidFill>
          <a:srgbClr val="FFCC00"/>
        </a:solidFill>
      </dgm:spPr>
      <dgm:t>
        <a:bodyPr/>
        <a:lstStyle/>
        <a:p>
          <a:pPr algn="ctr" rtl="0"/>
          <a:r>
            <a:rPr lang="ru-RU" sz="2400" b="1" dirty="0">
              <a:solidFill>
                <a:srgbClr val="0070C0"/>
              </a:solidFill>
              <a:latin typeface="Courier New" panose="02070309020205020404" pitchFamily="49" charset="0"/>
              <a:ea typeface="+mn-ea"/>
              <a:cs typeface="Courier New" panose="02070309020205020404" pitchFamily="49" charset="0"/>
            </a:rPr>
            <a:t>Непрограммные расходы</a:t>
          </a:r>
          <a:endParaRPr lang="ru-RU" sz="2400" b="1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60EBC08E-CBD8-48D5-BD31-3AE7FB9DEB6F}" type="parTrans" cxnId="{E3BBABC5-980F-4F30-AF7E-D66D45FBC378}">
      <dgm:prSet/>
      <dgm:spPr/>
      <dgm:t>
        <a:bodyPr/>
        <a:lstStyle/>
        <a:p>
          <a:pPr algn="ctr"/>
          <a:endParaRPr lang="ru-RU"/>
        </a:p>
      </dgm:t>
    </dgm:pt>
    <dgm:pt modelId="{D644100C-DE14-4767-8EC4-F3A29185AA43}" type="sibTrans" cxnId="{E3BBABC5-980F-4F30-AF7E-D66D45FBC378}">
      <dgm:prSet/>
      <dgm:spPr/>
      <dgm:t>
        <a:bodyPr/>
        <a:lstStyle/>
        <a:p>
          <a:pPr algn="ctr"/>
          <a:endParaRPr lang="ru-RU"/>
        </a:p>
      </dgm:t>
    </dgm:pt>
    <dgm:pt modelId="{E1D29FA3-7BCC-406D-B6DE-67B405CFD70D}" type="pres">
      <dgm:prSet presAssocID="{E0FD5708-19D8-4931-BE1C-B617C296D83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0D447C8-94D3-41F6-B3CA-878697E472D4}" type="pres">
      <dgm:prSet presAssocID="{DD926C39-9DE0-417A-BB53-70DAA2196028}" presName="parentText" presStyleLbl="node1" presStyleIdx="0" presStyleCnt="1" custScaleY="352241" custLinFactY="-200000" custLinFactNeighborX="7624" custLinFactNeighborY="-2477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D4541AF-1CB3-4580-ABF5-448030CCEBA7}" type="presOf" srcId="{E0FD5708-19D8-4931-BE1C-B617C296D83A}" destId="{E1D29FA3-7BCC-406D-B6DE-67B405CFD70D}" srcOrd="0" destOrd="0" presId="urn:microsoft.com/office/officeart/2005/8/layout/vList2"/>
    <dgm:cxn modelId="{E3BBABC5-980F-4F30-AF7E-D66D45FBC378}" srcId="{E0FD5708-19D8-4931-BE1C-B617C296D83A}" destId="{DD926C39-9DE0-417A-BB53-70DAA2196028}" srcOrd="0" destOrd="0" parTransId="{60EBC08E-CBD8-48D5-BD31-3AE7FB9DEB6F}" sibTransId="{D644100C-DE14-4767-8EC4-F3A29185AA43}"/>
    <dgm:cxn modelId="{AADADB0F-DCA3-4987-BDAA-3F2CB19F72D7}" type="presOf" srcId="{DD926C39-9DE0-417A-BB53-70DAA2196028}" destId="{20D447C8-94D3-41F6-B3CA-878697E472D4}" srcOrd="0" destOrd="0" presId="urn:microsoft.com/office/officeart/2005/8/layout/vList2"/>
    <dgm:cxn modelId="{3E206855-F467-4326-9093-CD516177F457}" type="presParOf" srcId="{E1D29FA3-7BCC-406D-B6DE-67B405CFD70D}" destId="{20D447C8-94D3-41F6-B3CA-878697E472D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53314EF-B952-46B1-8517-AF663311D6CE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E60E496-9D53-4207-8999-D68181726FA9}">
      <dgm:prSet phldrT="[Текст]" custT="1"/>
      <dgm:spPr>
        <a:solidFill>
          <a:schemeClr val="bg2"/>
        </a:solidFill>
      </dgm:spPr>
      <dgm:t>
        <a:bodyPr vert="vert"/>
        <a:lstStyle/>
        <a:p>
          <a:r>
            <a:rPr lang="ru-RU" sz="20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 Оценка рыночной стоимости платы по договору на размещение нестационарного торгового объекта</a:t>
          </a:r>
          <a:endParaRPr lang="ru-RU" sz="2000" dirty="0"/>
        </a:p>
      </dgm:t>
    </dgm:pt>
    <dgm:pt modelId="{09192523-2B68-45A4-8EA5-E716E6327A0F}" type="parTrans" cxnId="{F8A6FCFF-1161-4D34-BE2C-D111B492E8DD}">
      <dgm:prSet/>
      <dgm:spPr/>
      <dgm:t>
        <a:bodyPr/>
        <a:lstStyle/>
        <a:p>
          <a:endParaRPr lang="ru-RU"/>
        </a:p>
      </dgm:t>
    </dgm:pt>
    <dgm:pt modelId="{75DC1146-BEC6-49AE-AB5E-4BF35E93583A}" type="sibTrans" cxnId="{F8A6FCFF-1161-4D34-BE2C-D111B492E8DD}">
      <dgm:prSet/>
      <dgm:spPr/>
      <dgm:t>
        <a:bodyPr/>
        <a:lstStyle/>
        <a:p>
          <a:endParaRPr lang="ru-RU"/>
        </a:p>
      </dgm:t>
    </dgm:pt>
    <dgm:pt modelId="{7A6607E3-FF1C-4B62-8716-EF186FFB898B}" type="pres">
      <dgm:prSet presAssocID="{A53314EF-B952-46B1-8517-AF663311D6CE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51F97E9-27BB-474F-B598-D391C7E40689}" type="pres">
      <dgm:prSet presAssocID="{BE60E496-9D53-4207-8999-D68181726FA9}" presName="root1" presStyleCnt="0"/>
      <dgm:spPr/>
    </dgm:pt>
    <dgm:pt modelId="{AFB89896-EB71-4FC6-B40D-40FB18AB3010}" type="pres">
      <dgm:prSet presAssocID="{BE60E496-9D53-4207-8999-D68181726FA9}" presName="LevelOneTextNode" presStyleLbl="node0" presStyleIdx="0" presStyleCnt="1" custScaleX="2000000" custScaleY="96240" custLinFactX="-36590" custLinFactNeighborX="-100000" custLinFactNeighborY="-2043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8227FD7-9518-4831-9508-0B0CC4366C32}" type="pres">
      <dgm:prSet presAssocID="{BE60E496-9D53-4207-8999-D68181726FA9}" presName="level2hierChild" presStyleCnt="0"/>
      <dgm:spPr/>
    </dgm:pt>
  </dgm:ptLst>
  <dgm:cxnLst>
    <dgm:cxn modelId="{7FFE2B5A-64B4-4578-93F6-B6421F6072E5}" type="presOf" srcId="{A53314EF-B952-46B1-8517-AF663311D6CE}" destId="{7A6607E3-FF1C-4B62-8716-EF186FFB898B}" srcOrd="0" destOrd="0" presId="urn:microsoft.com/office/officeart/2008/layout/HorizontalMultiLevelHierarchy"/>
    <dgm:cxn modelId="{F8A6FCFF-1161-4D34-BE2C-D111B492E8DD}" srcId="{A53314EF-B952-46B1-8517-AF663311D6CE}" destId="{BE60E496-9D53-4207-8999-D68181726FA9}" srcOrd="0" destOrd="0" parTransId="{09192523-2B68-45A4-8EA5-E716E6327A0F}" sibTransId="{75DC1146-BEC6-49AE-AB5E-4BF35E93583A}"/>
    <dgm:cxn modelId="{35FEA72A-DF79-4845-A407-F273E13E49D4}" type="presOf" srcId="{BE60E496-9D53-4207-8999-D68181726FA9}" destId="{AFB89896-EB71-4FC6-B40D-40FB18AB3010}" srcOrd="0" destOrd="0" presId="urn:microsoft.com/office/officeart/2008/layout/HorizontalMultiLevelHierarchy"/>
    <dgm:cxn modelId="{E79C0D13-36A8-42A0-94C7-61031420EFE9}" type="presParOf" srcId="{7A6607E3-FF1C-4B62-8716-EF186FFB898B}" destId="{B51F97E9-27BB-474F-B598-D391C7E40689}" srcOrd="0" destOrd="0" presId="urn:microsoft.com/office/officeart/2008/layout/HorizontalMultiLevelHierarchy"/>
    <dgm:cxn modelId="{43E30B96-A84E-48E4-A54C-1A6852D46FBF}" type="presParOf" srcId="{B51F97E9-27BB-474F-B598-D391C7E40689}" destId="{AFB89896-EB71-4FC6-B40D-40FB18AB3010}" srcOrd="0" destOrd="0" presId="urn:microsoft.com/office/officeart/2008/layout/HorizontalMultiLevelHierarchy"/>
    <dgm:cxn modelId="{28A9BACA-3A7E-4FA0-BA14-3D5DD4D5DE57}" type="presParOf" srcId="{B51F97E9-27BB-474F-B598-D391C7E40689}" destId="{68227FD7-9518-4831-9508-0B0CC4366C32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0FD5708-19D8-4931-BE1C-B617C296D8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926C39-9DE0-417A-BB53-70DAA2196028}">
      <dgm:prSet custT="1"/>
      <dgm:spPr>
        <a:solidFill>
          <a:srgbClr val="FFCC00"/>
        </a:solidFill>
      </dgm:spPr>
      <dgm:t>
        <a:bodyPr/>
        <a:lstStyle/>
        <a:p>
          <a:pPr rtl="0"/>
          <a:r>
            <a:rPr lang="ru-RU" sz="2400" b="1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Проект бюджета по предельным объемам бюджетных ассигнований на 2022 год и плановый период 2023 и 2024 годов</a:t>
          </a:r>
          <a:endParaRPr lang="ru-RU" sz="2400" b="1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60EBC08E-CBD8-48D5-BD31-3AE7FB9DEB6F}" type="parTrans" cxnId="{E3BBABC5-980F-4F30-AF7E-D66D45FBC378}">
      <dgm:prSet/>
      <dgm:spPr/>
      <dgm:t>
        <a:bodyPr/>
        <a:lstStyle/>
        <a:p>
          <a:endParaRPr lang="ru-RU"/>
        </a:p>
      </dgm:t>
    </dgm:pt>
    <dgm:pt modelId="{D644100C-DE14-4767-8EC4-F3A29185AA43}" type="sibTrans" cxnId="{E3BBABC5-980F-4F30-AF7E-D66D45FBC378}">
      <dgm:prSet/>
      <dgm:spPr/>
      <dgm:t>
        <a:bodyPr/>
        <a:lstStyle/>
        <a:p>
          <a:endParaRPr lang="ru-RU"/>
        </a:p>
      </dgm:t>
    </dgm:pt>
    <dgm:pt modelId="{E1D29FA3-7BCC-406D-B6DE-67B405CFD70D}" type="pres">
      <dgm:prSet presAssocID="{E0FD5708-19D8-4931-BE1C-B617C296D83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0D447C8-94D3-41F6-B3CA-878697E472D4}" type="pres">
      <dgm:prSet presAssocID="{DD926C39-9DE0-417A-BB53-70DAA2196028}" presName="parentText" presStyleLbl="node1" presStyleIdx="0" presStyleCnt="1" custScaleY="35224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8B5CB41-8540-41C0-997D-0547A3C2E4CC}" type="presOf" srcId="{E0FD5708-19D8-4931-BE1C-B617C296D83A}" destId="{E1D29FA3-7BCC-406D-B6DE-67B405CFD70D}" srcOrd="0" destOrd="0" presId="urn:microsoft.com/office/officeart/2005/8/layout/vList2"/>
    <dgm:cxn modelId="{DAFF279A-63A2-4618-8CD2-1FE56869D3A8}" type="presOf" srcId="{DD926C39-9DE0-417A-BB53-70DAA2196028}" destId="{20D447C8-94D3-41F6-B3CA-878697E472D4}" srcOrd="0" destOrd="0" presId="urn:microsoft.com/office/officeart/2005/8/layout/vList2"/>
    <dgm:cxn modelId="{E3BBABC5-980F-4F30-AF7E-D66D45FBC378}" srcId="{E0FD5708-19D8-4931-BE1C-B617C296D83A}" destId="{DD926C39-9DE0-417A-BB53-70DAA2196028}" srcOrd="0" destOrd="0" parTransId="{60EBC08E-CBD8-48D5-BD31-3AE7FB9DEB6F}" sibTransId="{D644100C-DE14-4767-8EC4-F3A29185AA43}"/>
    <dgm:cxn modelId="{06560057-7A0D-4946-BB22-0F4674688DCA}" type="presParOf" srcId="{E1D29FA3-7BCC-406D-B6DE-67B405CFD70D}" destId="{20D447C8-94D3-41F6-B3CA-878697E472D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E160F2-54C6-4B89-9F16-7ABEB9BC7485}">
      <dsp:nvSpPr>
        <dsp:cNvPr id="0" name=""/>
        <dsp:cNvSpPr/>
      </dsp:nvSpPr>
      <dsp:spPr>
        <a:xfrm>
          <a:off x="0" y="28526"/>
          <a:ext cx="8208912" cy="1406924"/>
        </a:xfrm>
        <a:prstGeom prst="roundRect">
          <a:avLst/>
        </a:prstGeom>
        <a:solidFill>
          <a:srgbClr val="FFCC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Главный распорядитель бюджетных средств </a:t>
          </a: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u="sng" kern="120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Отдел развития потребительского рынка администрации городского округа Тольятти</a:t>
          </a:r>
          <a:endParaRPr lang="ru-RU" sz="2400" kern="1200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sp:txBody>
      <dsp:txXfrm>
        <a:off x="68680" y="97206"/>
        <a:ext cx="8071552" cy="126956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38F754-83F6-4933-A13B-C1D1DFFEA5D6}">
      <dsp:nvSpPr>
        <dsp:cNvPr id="0" name=""/>
        <dsp:cNvSpPr/>
      </dsp:nvSpPr>
      <dsp:spPr>
        <a:xfrm>
          <a:off x="0" y="379502"/>
          <a:ext cx="8584505" cy="1977300"/>
        </a:xfrm>
        <a:prstGeom prst="roundRect">
          <a:avLst/>
        </a:prstGeom>
        <a:solidFill>
          <a:srgbClr val="FFCC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b="1" kern="120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Общественные обсуждения по проекту бюджета городского округа Тольятти на 2022 год и на плановый период 2023 и 2024 годов</a:t>
          </a:r>
        </a:p>
      </dsp:txBody>
      <dsp:txXfrm>
        <a:off x="96524" y="476026"/>
        <a:ext cx="8391457" cy="178425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13.09.2021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13.09.2021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13.09.2021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13.09.2021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13.09.2021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13.09.2021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13.09.2021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13.09.2021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13.09.2021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13.09.2021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13.09.2021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B5E8F99-6602-4D77-B61A-4E92D99C4BC9}" type="datetimeFigureOut">
              <a:rPr lang="ru-RU" smtClean="0"/>
              <a:pPr/>
              <a:t>13.09.2021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13" Type="http://schemas.microsoft.com/office/2007/relationships/diagramDrawing" Target="../diagrams/drawing4.xml"/><Relationship Id="rId18" Type="http://schemas.microsoft.com/office/2007/relationships/diagramDrawing" Target="../diagrams/drawing5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3.xml"/><Relationship Id="rId12" Type="http://schemas.openxmlformats.org/officeDocument/2006/relationships/diagramColors" Target="../diagrams/colors4.xml"/><Relationship Id="rId17" Type="http://schemas.openxmlformats.org/officeDocument/2006/relationships/diagramColors" Target="../diagrams/colors5.xml"/><Relationship Id="rId2" Type="http://schemas.openxmlformats.org/officeDocument/2006/relationships/slideLayout" Target="../slideLayouts/slideLayout6.xml"/><Relationship Id="rId16" Type="http://schemas.openxmlformats.org/officeDocument/2006/relationships/diagramQuickStyle" Target="../diagrams/quickStyle5.xml"/><Relationship Id="rId1" Type="http://schemas.openxmlformats.org/officeDocument/2006/relationships/themeOverride" Target="../theme/themeOverride1.xml"/><Relationship Id="rId6" Type="http://schemas.openxmlformats.org/officeDocument/2006/relationships/diagramQuickStyle" Target="../diagrams/quickStyle3.xml"/><Relationship Id="rId11" Type="http://schemas.openxmlformats.org/officeDocument/2006/relationships/diagramQuickStyle" Target="../diagrams/quickStyle4.xml"/><Relationship Id="rId5" Type="http://schemas.openxmlformats.org/officeDocument/2006/relationships/diagramLayout" Target="../diagrams/layout3.xml"/><Relationship Id="rId15" Type="http://schemas.openxmlformats.org/officeDocument/2006/relationships/diagramLayout" Target="../diagrams/layout5.xml"/><Relationship Id="rId10" Type="http://schemas.openxmlformats.org/officeDocument/2006/relationships/diagramLayout" Target="../diagrams/layout4.xml"/><Relationship Id="rId4" Type="http://schemas.openxmlformats.org/officeDocument/2006/relationships/diagramData" Target="../diagrams/data3.xml"/><Relationship Id="rId9" Type="http://schemas.openxmlformats.org/officeDocument/2006/relationships/diagramData" Target="../diagrams/data4.xml"/><Relationship Id="rId14" Type="http://schemas.openxmlformats.org/officeDocument/2006/relationships/diagramData" Target="../diagrams/data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7.xml"/><Relationship Id="rId13" Type="http://schemas.openxmlformats.org/officeDocument/2006/relationships/diagramData" Target="../diagrams/data8.xml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12" Type="http://schemas.microsoft.com/office/2007/relationships/diagramDrawing" Target="../diagrams/drawing7.xml"/><Relationship Id="rId17" Type="http://schemas.microsoft.com/office/2007/relationships/diagramDrawing" Target="../diagrams/drawing8.xml"/><Relationship Id="rId2" Type="http://schemas.openxmlformats.org/officeDocument/2006/relationships/image" Target="../media/image1.png"/><Relationship Id="rId16" Type="http://schemas.openxmlformats.org/officeDocument/2006/relationships/diagramColors" Target="../diagrams/colors8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6.xml"/><Relationship Id="rId11" Type="http://schemas.openxmlformats.org/officeDocument/2006/relationships/diagramColors" Target="../diagrams/colors7.xml"/><Relationship Id="rId5" Type="http://schemas.openxmlformats.org/officeDocument/2006/relationships/diagramQuickStyle" Target="../diagrams/quickStyle6.xml"/><Relationship Id="rId15" Type="http://schemas.openxmlformats.org/officeDocument/2006/relationships/diagramQuickStyle" Target="../diagrams/quickStyle8.xml"/><Relationship Id="rId10" Type="http://schemas.openxmlformats.org/officeDocument/2006/relationships/diagramQuickStyle" Target="../diagrams/quickStyle7.xml"/><Relationship Id="rId4" Type="http://schemas.openxmlformats.org/officeDocument/2006/relationships/diagramLayout" Target="../diagrams/layout6.xml"/><Relationship Id="rId9" Type="http://schemas.openxmlformats.org/officeDocument/2006/relationships/diagramLayout" Target="../diagrams/layout7.xml"/><Relationship Id="rId14" Type="http://schemas.openxmlformats.org/officeDocument/2006/relationships/diagramLayout" Target="../diagrams/layout8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0.xml"/><Relationship Id="rId13" Type="http://schemas.openxmlformats.org/officeDocument/2006/relationships/diagramData" Target="../diagrams/data11.xml"/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12" Type="http://schemas.microsoft.com/office/2007/relationships/diagramDrawing" Target="../diagrams/drawing10.xml"/><Relationship Id="rId17" Type="http://schemas.microsoft.com/office/2007/relationships/diagramDrawing" Target="../diagrams/drawing11.xml"/><Relationship Id="rId2" Type="http://schemas.openxmlformats.org/officeDocument/2006/relationships/image" Target="../media/image1.png"/><Relationship Id="rId16" Type="http://schemas.openxmlformats.org/officeDocument/2006/relationships/diagramColors" Target="../diagrams/colors11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9.xml"/><Relationship Id="rId11" Type="http://schemas.openxmlformats.org/officeDocument/2006/relationships/diagramColors" Target="../diagrams/colors10.xml"/><Relationship Id="rId5" Type="http://schemas.openxmlformats.org/officeDocument/2006/relationships/diagramQuickStyle" Target="../diagrams/quickStyle9.xml"/><Relationship Id="rId15" Type="http://schemas.openxmlformats.org/officeDocument/2006/relationships/diagramQuickStyle" Target="../diagrams/quickStyle11.xml"/><Relationship Id="rId10" Type="http://schemas.openxmlformats.org/officeDocument/2006/relationships/diagramQuickStyle" Target="../diagrams/quickStyle10.xml"/><Relationship Id="rId4" Type="http://schemas.openxmlformats.org/officeDocument/2006/relationships/diagramLayout" Target="../diagrams/layout9.xml"/><Relationship Id="rId9" Type="http://schemas.openxmlformats.org/officeDocument/2006/relationships/diagramLayout" Target="../diagrams/layout10.xml"/><Relationship Id="rId14" Type="http://schemas.openxmlformats.org/officeDocument/2006/relationships/diagramLayout" Target="../diagrams/layou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7" Type="http://schemas.openxmlformats.org/officeDocument/2006/relationships/image" Target="../media/image1.png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654635563"/>
              </p:ext>
            </p:extLst>
          </p:nvPr>
        </p:nvGraphicFramePr>
        <p:xfrm>
          <a:off x="611560" y="4869160"/>
          <a:ext cx="8208912" cy="1464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363996925"/>
              </p:ext>
            </p:extLst>
          </p:nvPr>
        </p:nvGraphicFramePr>
        <p:xfrm>
          <a:off x="307975" y="1916832"/>
          <a:ext cx="8584505" cy="2736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026" name="AutoShape 2" descr="data:image/jpeg;base64,/9j/4AAQSkZJRgABAQAAAQABAAD/2wCEAAkGBxQTEhUUEhQUFhUXGRkbFxgYFRUXGRobHB8aHBofHhoYHSggGBsmHBgYITEhJSkrLi4uGCIzODMsNygtLisBCgoKDg0OGxAQGzgmICY4LDc3ODQ0LDQ0Mzc0NC00Nzg0NC8sLDQ0NCwwLCw3MjAsLCwsLjQsLDIuLCwsNDQsLP/AABEIAPgAywMBEQACEQEDEQH/xAAcAAEAAwEBAQEBAAAAAAAAAAAABQYHBAMBAgj/xABAEAABAwEFBAYIBAYCAwEBAAABAAIDEQQFBkFREiExYRMiMkJxsSNSYoGRwdHwB1OSoRQVM4LC0nLhorLxQyT/xAAbAQEAAgMBAQAAAAAAAAAAAAAABQYDBAcBAv/EAD4RAAEDAgIGBwYGAQMFAQAAAAEAAgMEBRExBhIhQVFhEyJxkbHR8BQygaHB4RUjQlJT8aIz0uIkYnKSskP/2gAMAwEAAhEDEQA/AKs5xPEk+KtiqWOK/K9XiIiIiIiIiIiIiIiIiIiIiIiIiIiIiIiIiIiIiIiIiIiIiIiIiIiIiIiIiIiIiIiIiIiIiIiIiIiIiIiIiIiIiIiIiIiIiIiIiIiIiIiIiIiIiIisNyYYdPC+QnZ3ei0cRxryy/8Aiq130mioKpkAGP7+Q3Yc9/Z27JqhtD6mF0h2ft5/ZQMsZaS1wIINCDxBVmjkbI0PYcQclDvYWOLXDAhfhfa+URERERERFI3Xc0s7XujG5grvzPqjU0+96irheKagfGyY7XnuHE8lu0tBNUtc5gy+fIc1HkKUxxWmRgvi9XiIiIiIiIin8PYadaGPeSWtFQzdxd/qPvgqxe9JI7bKyIN1icC7kPM7lMW60uqmOeTgN3M+ShbTA6N7mPFHNNCFYYJ4542yxnFpGIUXLG6N5Y4bQvJZljREREREREREREREREUthy5zaZaHsN3vPLQcyoO/Xhltp9Ye+djR9ewfZSVtoTVy4H3Rn65rT44w0BrQAAKADILjUkjpHl7ziTtJV8a0NAa0bAqlje5Kj+IjG8f1AMx63uz5eCveiF61HewzHYfd7eHx3c+1Vy+W/WHtDBtGfn8FR10ZVRERERERdV2WB08jY2cTxOQGZK0rhXRUVO6eXIfM7gO1bFLTPqJRGzetVu6xNhjbGwbh8ScyeZXFK+tlrZ3TynafkOA7F0Gnp2QRiNmQVOxtceyenjHVJ64GR9bwOfPxV/0SvnTM9jmPWHuniOHaN3LsVZvdu1D08Y2HPt4/FVFXlVxERERERSFyXY60Shg3Di46Nz9+SjLvc47fTOmdnkBxPrPktyho3VUwYMt/ILU7NA1jWsYKNaKALik88k8rpZDi5xxK6BHG2NgY0bAq5jO4+kb00Y67R1gO836hW7RO9+zSeyTHqOyPA+R8VCXq39MzpmDrDPmPss/XUFTkRERERERERERERF7WOzOke1jBVzjQfeiwVNTHTROmlODW7SssML5niNg2lapc92ts8Qjb4uPrOzK4rdblJcKkzPy3DgOHmugUVIyliEbfjzK7VGrbRwqKHeCvWuLSCMwvCARgVmOKLn/h5er/AE31LDpq33eS7Ho9eBcabrf6jdjvP4+OKol1oDSy7PdOXl8FFQQl7g1oq5xAA1JU3LKyJhkecABiSo6NjpHBrRiSpO/7idZtip2g4ccg7MffFQ9lvkVzD9UYFpy5bj8d/Bb9wtz6TVx2gj57woloruG8lTZIAxKjgCTgFpeFrl/h46uHpH9rlo37zXH9I70bjUarD+W3LnxPlyV6tVAKWLF3vHPyU2q6pVfmaIOaWuFQQQQcwV9xSvieJGHAjaCvl7GvaWuGIKy/EV0GzSlvFjqlh5aeIXZrHd2XKmD/ANY2OHPj2Hd3Kg3GhdSS6v6Tl65KNijLnBrRUk0A1JUvJI2Nhe84AbStFjC9wa0bSpW/7hdZtgk7TXAb9HU3j6KFst9iuYeGjBzTlxG4+fAqRuFtfSapO0Hx3jyUSxhJAAqSaAalTbnNY0uccAFHNaXEAZrT8N3QLPEAabbt7zz08AuNX+8OuVTrN9xuxo+vaVfbbQiliwPvHP1yUsoNSKIiz3GNydC/pWD0bzvHqu08Cuq6LXv2yL2eY/mN/wAhx7Rv71TLzb+gf0rB1T8j91WlblBIiIiIiIiIiIiLRMHXJ0LOkePSPH6W6eJ4n4LlOlV79sm9niP5bD/7Hj2Dd3q6Wa39BH0rx1j8grGqkpxV+98UMhnZHSo//U+rXhTU5lWq16LzVtG+oJwJ9wccM8eRyHfkoasvDKedsWY/VyU+1wIBG8HgVVnNLSWuGBCmAQRiFx3xdzZ4nRuz3tPquyK37XcZLfUtnZ8RxG8et61qylbUxGN3w5FQ2EsOmEmSUDpN4aONBr4ny8VYdJtIm1obT0x6mwk8Tw+Hj2KLtFrNOTJL72Q5f34KZvi7mzxOjdn2To4cCq/ari+gqmzt3ZjiN49b1KVlK2phMZ+Haq5hDDhY4yzNoWkhjTqNxd9PjordpRpEyWMUtK7EOALjyO0Dz7uKg7PanMf00w2jIfXy71cFQFZlX7/xM2zyMYBtGoMnst/2z93NWmyaMvuED5nnVGTeZ49m7+lDXC7NppGxgYnfyHmp2CZr2hzTVrhUHUFVqaF8Mjo5Bg4HAqWje17Q5pxBXJfN2NtERY7jxafVdkVvWm5yW6pEzMsiOI9ZLXraRlVEY3fA8Cq9hDDzo5HSTNo5pLWDnm7wyHiVa9KNII6iBtPTOxDgC48tw81C2e1uikMso2jYPPyVnvCxNmjdG8bnfsciOYVNoa2WinbPEdo+fEHtU9UU7J4zG/Iqu4YwyYZHSS0JaSI/9vp71a9ItJmVlO2Cm2Bwxd/t8+OxQ1rtBgkMkuYy81alSVYFB4jxCLMWNA2nEguGjM/eclZbDo8+5NfI46rQCAeLvIb1E3K6NpC1oGJOfZ6yUvZbQ2RjXsNWuFQfvNQFTTyU0roZRg5uwqSilbKwPYdhS12ZsjHMeKtcKEL2mqZKaVs0Rwc3JeSxNlYWPGwrLL6ux1nlLHbxxa71hqu1Wq5x3CmEzM944Hh5clQK2kdSyljvgeIXApJaaIiIiIiIitGC7j6R3TSDqNPVB7zh8h5qm6V3v2WP2WE9dw28h5nw+Cn7Jb+ld0zx1RlzP2V/XLlcVEYmvkWeLdTpHbmDzPgFPaP2Y3Ko63+m33j9Pj4KMudeKWLEe8cvP4LMXuJJJNSd5JzK7G1oaA1owAVDJLjiVdMD31X/APnkO8f0yf3b9Fz7TCy4H26Ef+X0Pn3q02K4Yj2d57PLyVxXP1ZkRERERFGYgvcWaIu3F53MbqdfAKZsdofcqkM/QNrjy8zuWhca1tJFrbzkPXBZdNKXOLnElxNSTmV2aKJkTAxgwA2AKgve57i5xxJVowVfew7oJD1HHqE5OOXgfPxVN0tsntEftkI67feHEce0eHYp6yXDo3dA/I5cj9/FXxcyVvREREREXJe14NgidI7LgNTkFv2y3yV9S2CPfmeA3la1XUspojI7+ysqttqdK9z3mrnGp+ngu2UtNHTQthiGDWjD12rn08zppDI/MqewdfnRP6KQ+jedx9V30KrOlNj9si9ohH5jf8hw7Ru7lL2a49A/onnqn5H7rQlypXNRWIrnFpipuD272HQ6eBU3Ybu621OufcdscPr2jzCjrlQtq4sP1DL1zWYSxlpLXAgg0IPEFdljkbI0PYcQclQntLHFrhtC/C+18oiIiKSuG6nWiUMG5o3vdoPqclE3m6x26mMrtrsmjifIb1vUFE6qlDBlvPJajZ4GsaGMFGtFAFxeeeSeV0shxc44lX+ONsbAxo2Bfm22psTHPeaNaKn6DmV90lJLVzNhiGLj6x7AvieZkMZkedgWV3veLp5XSOz4DQZBdrtluioKdsEe7M8TvK5/WVT6mUyO/oLiUgtVfuOQtIc00INQRkV8PY2RpY4Yg5r6a4tcHNzC1DDt7C0RB3fG5456+BXGb7aHW2pLB7h2tPLh2j7q/W6tFVDrfqGfrmu+12lsbHPeaNaKn71UZS00lTM2GIYuccPXYtuaVsTC9+QUVhy/m2kOBAa9pPV1bXcfkf8AtTV+sD7YWuB1mHfz3j45j7LQttybVgg7HDdy9ZqWtM7WNL3mjWipKg6eCSolbFGMXHYFISSNjYXuOACyy/L0daJS81A4NboPrmV2q0WuO3UwhbtOZPE/bIclQK6sdVSl5y3DgFHqUWkvoRerRsI3307Nh59KwfqbkfHX/tcm0osnsU3TRD8t/wAjw7Du+I3K62e4e0R6jz1h8xx81OzzNY0ucaNaKk8lWYYXzSNjjGLjsCl5HtY0uccAFDYexE20l7abLgatGrcveM/FWC+aOyW1jJAdZp2E8HeR3KMt10bVuc3DAjLmPPipwmm8quAEnAZqVJwGJWZ4pvn+Ilo0+jZUN56u9/kuw6OWYW6mxf8A6jtp5cB8PFUW615qpcG+6MvNQisKikRFoODL86VnRSH0jBuJ7zfqFy3Syyeyy+1QjqOz5HyPj8FcrLcOmZ0L/eHzH2VmVOU8qhje5Kj+IjG8f1AMxk73Z8vBX3RC96rvYZjsPunnw+O7nsVavlv1h7QwbRn5/DeqOujKqIiIiKWw7fTrNJXix257fmOYUJfLNHcoNXJ490/Q8ipG3V7qSTH9JzHretNs9oa9oewgtIqCuOz08kEpikGDhswV7jkbIwPacQVn2L786Z/RsPo2H9TtfDRdT0YsfsMPTSj8x3yHDt4925U28XH2iTo2Hqj5n1kq6rUoVERERSNxXo6zyh43tO541b9dFFXi1suNMYXZ5g8D6zW7QVjqWYPGW/sUni3EAnIZET0Y3k0I2neByCh9GdH3UAdNUD8w7OOA8z4Lfu9zFSRHEeqPmfsoW7bc6GRsjOIy1GYPIqxV1FHWQOglyPy4H4KLpqh9PKJGZhTGKcRfxGyyOojFCa7iXc+Q8/coDR3R78O1pZsDIcQOQ8zv7uKkrrdPasGR7G+J+yrqtShURERF72G1uie2Rho5p+weRWtV0kVVC6GUYtPrvCzQTvgkEjDtCnsTYk6djGR1DaAv5u05gcfhoq3o/o3+HyvmlOLtob2ce0/L4qWul29pY2NmwZnt4fBQNjtTontkYaOaaj70PBWWqpYqqF0Moxa713jcoiCZ8MgkZmFZ8SYoEsLWRVG2Kyaj2fvLxVOsOi7qWqdNUbdU9Xn/AN3lzx4KeuV4E0IZF+rPly9blUVeVXERERF62W0Oje17DRzTUFYaiCOoidFIMWnYVkildE8PYdoWp3JejbREHt3Hg5uh+mYXFrva5LdUmF20Zg8R5jeugUNY2qiDxnvHAqFxhf4Y10MZq9wo4jug/wCR/ZWHRawOnkbWTjBg2tH7jx7B81F3i5tjaYI/eOfL7qgrpyp6IiIiIi7rLe0scb4muox/Eaa00qNxUdUWqlqKhlTI3F7MvpjxwzHBbcVbNFE6Jp2H181wqRWoiIiIiIiIiIiIiIiIiIiIiIiIiIiIiIiIiIiIu27bzkgLjE6m0KH5HxGS0K+2U1cGiduOqcR64HeFtU1ZLTEmM4Yrjcamp3kreAAGAWsSScSvi9XiIiIiIiIi97FaBG8OLWvA4tcAQR7/ADWvVQGaIxtcWk7xmPXBZoJRE8OIB5FaNdVmsk8YfHDFzGw2rTody5Rc6q8UM5immdyOJwI4j1sV1pIqGpjD2RjuGxdn8ls/5EX6G/RR341cP53d5Wz+H0v8Y7gn8ls/5EX6G/RPxq4fzu7yn4fS/wAY7gn8ls/5EX6G/RPxq4fzu7yn4fS/xjuCfyWz/kRfob9E/Grh/O7vKfh9L/GO4LwtuHbPIwt6NjSeDmtAIOu7j4LZpNI7hBKHmQuG8E4g+uKxTWulkYW6gHMBZxel3vgkMbxvHA5EZELrNvr4a6ATRHYe8HgVSaqlfTSGN/8Aa5FvLWREREREV2wphkU6W0NBqOqxw4DUjXQfY53pJpM7X9mo3YYZuHgPqd+WWdqtNoGr0s4zyB8SrH/JbP8AkRfob9FU/wAauH87u8qa/D6X+MdwT+S2f8iL9Dfon41cP53d5T8Ppf4x3BP5LZ/yIv0N+ifjVw/nd3lPw+l/jHcE/ktn/Ii/Q36J+NXD+d3eU/D6X+MdwT+S2f8AIi/Q36L0Xu4j/wDd3eU/D6X+MdwVIxVbIK9FZ44xQ9Z7WgVOgIy5ro2jlLX6ntFbI445NJy5nmdw3duVWu09Nj0UDBszIHyCrqtKhERERERERERERERF3XRej7PJts/ubk4aH6qOudsguEBilHYd4PL1tW3R1klLJrs+I4rTbqvNloYHxnxGbToVx252ye3zGKYdh3EcvWxXukq46mPXZ/S7FHraXxzgBU7gF61pcQAMSV4SAMSoc4psu1s9J79l2z8aKwDRa6GPpOj+GIx7vRUYbxRh+rr+OCl45A4BzSCDvBBqCFASRvjcWPGBGYKkmua4BzTiCo+/rnbaY9k7nDsO0PzBUrZrxLbZ9du1p94cR5jctKvoWVceqcxkeCzG2WV0Tyx4o4cfvRdkpaqKqibNEcWn18lRJoXwvLHjAheC2FhREVwwfh3apPMOrxY05+0eWioelOkXR40dMet+ojdyHPjw7crLZrXrYTyjZuH18ld1zdWtR1435BAaSPo71QCT7wOCl7fY62ubrws6vE7B9/gtKpuFPTnCR23gva7ryinFYnh1OI4EeIO8LXrrZVUL9WoZhjlwPYVkp6uGoGMbsV1rRWyhKAY7AvFR8VYn2qwwHq8HvGeoHLnmukaN6M9Fq1VWOtmG8OZ58t3blVbtd9bGGE7N549iqCvarSIiIiIiIiIiIiIiIiIi7bqvJ8Dw+M+IycNCtC5W2CvhMMw7DvB4j1tW1SVclNJrs/tabdF6MtDA9h8WmlWnmFx252ue3zGOUbNx3EesxuV7pKyOpj12H4bwojHlpLbOGjdtuAPgASf3opzQumZLXOkd+huI7SQPDFR1/mLKYNG8/JZ4uqqlq9fh7aHFkjDXZaQRyrWo/aq5vpxTxtlimHvOBB54YYePgrbo7K4xvYch9VbVRFY1DYluIWllRQSt7J15Hl5Kw6P319tlwftjdmOHMfXiou525tWzEbHDLyPrYszkYQSDxBofELsDHB7Q5uRVFc0tJBzCsOEbh6d3SSD0TTw9Z2nhqqrpPfvYY+ghP5jv8Rx7eHepmz232h3SSe6PmfLitEAXKCSTiVdAMF52mTZY5w4hpI9wqs1NGJZmRnIkDvK+JXFrC4bgVj8spc4ucSXE1JOZXeo4mRMDGDADYAubPe57i5xxJUphS0llqjodzjsnmDu86H3KF0kpmz22UOzaNYdo2+Gxb9pmdHVsw37O9ag51N53DmuNNBccG7Sr6SAMSqHivE3SVihPU4OcO9yHs+fhx6Xo3o17PhU1Q6+4ft5nn4duVRu126XGGE9XeeP28exVRXdV5ERERERERERERERERERERERfpjyDUEg8jRfLmtcMHDFfTXOacWnBfqSZzu05x8ST5rxsbG+6AF66R7veOK97su988gZGN+ZyA1PJalwuENDAZpjs+ZPALNS0slTII2f0tOua62WeMMZvzc7Nx1XHLrdJbjOZpOwDgPWZ3q+UdGylj1GfE8V3KNW2qhi7EmzWGE9bg94y5A66nLyvujGjevhV1Q2ZtB38zy4Dfmq1d7tq4wQnbvP0H19YUii6MqqpS4L7fZn1G9h7TfmNHKFvVlhuUOq7Y8ZHhyPJSFvuD6R+I2tOY9b1plitbJWB8Zq0/dDoVx+rpJqSYwzDBw9YjkVeYJ2TMD2HEFey1llVBxXhsxkywj0Z3uaO54ez5LqGjekgqmimqT+YMj+77+PaqhdrSYiZoh1d44fbwVXaabxuKuRAIwKgASDiF6PtDyKF7iObiV8CGMHENHcF9maQjAuPevJZFjREREREREREREREREREREREREREXXdl3vnkDIxUnicgMyeS0rhcIaGEzTHYO8ngFs0tLJUyCNg+y025rqZZ49hm8952bj9OS45drtNcZ+kky3DcB58TvV7oqKOlj1GZ7zxXeoxbiqeK8S7FYYT1+DnDu8hz8leNGtGunwqqodXcOPM8vHszrt2u3R4wwnrbzw+/gqbYLE+Z4ZGKuPwAzJOQXQK2thooTNMcGj1gFWKenkqJAxgxJWk3RcMUMZZQOLh1yR2uXIclyK536qragTA6ob7oG7n2+sleKO2w08RZhjjnz+ypmJ8PGznbZUxE7tWnQ8tD9noOj2kLLizopNko+fMfUKsXS1upXa7NrD8uX3XLcF9vsz6jew9puvMaFbt6ssNzh1XbHjI8OR5FYLfcH0j8Rtacx63rTLFa2SsD4zVp4fQ6Fceq6SakmMMwwcPWzkVeYZmTMD2HEFexC1wSDiFlIxVCxXhroqywj0feaO5zHs+XguoaN6SCqApqk/mbj+77+PaqhdrT0OM0I6u8cPt4diqquar6IiIiIiIiIiIiIiIiIiIiIiIiIi7Lru587wyMb8zkBqVo3C4wUEJmmOzdxJ4BbNLSyVMmpGPstMua6mWePYZvJ7Ts3H5DkuO3a7TXGbpJNg3DcB6zKvdFRR0seozPeeK71GLcVSxVifYrDAetwe8d3kOfPLyvWjejHS6tVVjq5hvHmeXLf2Z1y63fo8YYTt3nh2etiptisj5nhjBtOP2STkF0Crq4aSEzTHBo9bFWIIJJ5AxgxJWm3FczLMyjd7j23Zk/IDRcdvN5muc2s7YwZDh9yr3QUDKSPAbScypJQ631+ZYg5pa4AtIoQeBC+4pXxPEkZwcNoK+Hsa9pa4YgrOMT4fNndtMqYnHcfVOh+RXW9Hr+y4x9HJslGY48x9Ru7FSbpbHUrtZvuH5clz4fvt1mfrG7tN+Y0Pmtq92WK5w4HY8ZH6HkfksNvuD6R+ObTmPW9aXY7UyVgfGdpp4H74FcfqqWWllMMwwcFeoZmTMD2HEFexC1wSDiFkIxVBxXhroqywj0feaO5zHs+XguoaN6SCqApqk/mbj+77+PaqhdrT0OM0I6u8cPt4KrK5qvoiIiIiIiIiIiIiIiIiIiIiLsuu7nzyBkY8Tk0alaFxuMFBCZpjs3DeTwC2aWlkqZAxg+y0257rZZ49hn9zs3HU/Rcdul0nuM/Sy/AbgPWZ3q+UdHHSx6jPieK7lGrbVRxZiXZrDAetwe8Zage1zy8eF80a0a6TCrqh1c2t48zy4Df2Z1u7XbUxhhO3eeHIc/Dtyptjsr5XhjBVx+6nQK/wBVVRUsRllODQqzDC+Z4YwYkqSDZ7BOCRv+LXtzFfuiidahv9GWg4j/ACafXwIW7hUWycE/YhaFdN5MtEYew+IzadCuVXO2TW+cwyjsO4jiPrwVzpKuOpjD2f0uxR62kJpvK9AJOAzXhOG0rPsWYi6YmKI+jB3n1yP8fNdS0a0d9iaKioH5hyH7R58eGSp12uvTnoovd8fsoi2XRLFG2R7CGu4ctKjKqnqW7UlTO+CJ+Lm+tnHDfgo2ahnhjbI9uAPravfD9+Osz/WjPab8xofNat7skVziwOx4yP0PLw3LLb7g+kfxacx63rS7JamSsD2EOaeB++BXIKqllpZTDMMHBXqGZkzA9hxBXsQtcEg4hZCMVQcV4a6KssI9H3mjucx7Pl4LqGjekgqgKapP5m4/u/5ePaqhdrT0OM0I6u8cPt4KrK5qvoiIiIiIiIiIiIiIiIiLsuu7nzvDIxvzOTRqVoXG4wUEJmmOzcN5PALZpaWSpk1GD7LTbnutlnj2GDf3nHi48/ouO3S6T3GfpZctw3AeszvV8o6OOlj1GfE8V3KNW2qpi7EfR1hiPXPacO7XIe15K76MaOdORV1I6n6Rx5nl49mdeu916IGGI9beeH38FSrHZXyvDGAucfup0HNdEqqqKliMspwaPXfwCq0ML53hjBiStLw/cjLMzV57TvkNAuP3u9y3OXE7GDIfU8/Dcrzb7eykZgNrjmfW5dN63ay0Rljx4HNp1C1LZc5rfOJoj2jcRwPrYs9XSR1Meo/+ln4M93z/AP3Zkb9/ArqRFFpBRetZp9fAhU7/AKi11HrAj13LQLsvOOePpGHd3geLTmCuW3G2T0NR0Eo27sN/YrjS1cdRH0jD28lTcV4l6WsUJ9H3nDv8h7PmugaN6NilAqakfmbh+37+Haqzdrt02MMJ6u88ft4rtwnhmlJpxv4sYctCRroFH6TaS440lIeTnDwH1PwC2rRacMJph2D6lW6eBr2lrwC0ihBVDgmkgkEkZwcMirHJG2Rpa4YgrNcSXC6zvqKmJ3ZdpyPPzXXrDfY7lFg7ZIMxx5jl4Kj3O2upX4jaw5H6FfjD9+Osz83RntN+Y0Pmst7skVyiwOx4yP0PLw3LHbri+kfxacx5c1pdltDZGB7DVrhUFcfqaaSmldDKMHDNXuKVkrA9hxBXqRXisAJBxC+yMdhVBxXhroqywj0feaO5zHs+S6ho3pIKoCmqT+ZuP7v+Xj2qoXa09DjNCOrvHD7eCqyuar6IiIiIiIiIiIiIi6rtsD55AyMVJ4nIDMnQLTr66GihM0xwA7yeA5lbFNTSVEgjYNvgtOua6mWePYZvPedm4/TQLjd2us1xn6WTYNw3AefE71fKKijpY9RnxPFd6jFuLztMmyxztAT8As1PGJZmRneQO8rHI7VYXcAVj0jy4kk1JNSeZXe2Maxoa0bBsXNXOLnEnMrSsLXPHDEHAte94qXjeKHJp9XzXIdJLvPW1JicC1jDsaePE8/AK8Wqhjp4g8bXHf8AQclNquKWREXFfF2MtEZY/wAQ7Np1CkbXc57fOJYviNxHDy4LUrKSOpjLH9/BZc97oy9jX7j1XbLjsuAP7hdoayOobHM9m0bRiNrcfAqguc+Iuja7ZkcDsKsuCrjY/wBO8h2yeq2taEZuHkPeqfpbe5af/o4QQXDa7kdw+p+CnbJb2Sfnv24ZDz+ivK5srYiIvO02dsjSx7Q5p4grNT1EtPIJYnYOGRWOWJkrCx4xBWX4gur+HlLA4OB3t39YD2hkfNdlsl0/EaUTFuByPDHly8MlQrjR+yzagOI3cfirL+HloJbKw8GlpH91a/8AqqjpzTsa+GYZnEH4YYeKnNHZXFj2HIYfPHyVvVCVlQivFASDiM14RjsKoOK8NdFWWEej7zR3OY9nyXUNG9JBVAU1SfzNx/d9/HtVQu1p6HGaEdXeOH28FVlc1X0RERERF337Z+jtMzOGzI8Dw2jT9qLFC7WjaeQWWdurI4c1wLKsSIinsKX2LPIQ8DYfTaNN7dDzHJVrSSyuuMAdGeu3HAbjy7eBUvabgKWTB46pz5LSGOBAINQd4IXInNLXFrhgQrwCCMQvq8Xq+ObUEHgV61xa4ObmF4QCMCstv+53WaQg72Guw7UaeIXarLeIrlAHt2PHvDgfI7lQLhQPpJMD7pyPreuvC+IDZ3bD6mInePVOo5ahaGkWj7bgzpItko/yHA/Q/RbFruZpXaj/AHD8ua0aKQOAc0ggioI4EFcmkjdG8seMCNhCuzXBzQ5pxBX6XwvVRsWYm26wwnq8HvHe5Dlzz8OPStGtGuhwqqodfc3hzPPhw7cqndrtr4wwnZvPHs5ePYvK4MJmWMvlJYHDqDPk48uWazXrSxtJOIacBxB63DsHPnuXxb7KZoy+XZjl5rgs081gnII/5N7r25EfI5fEKTqIKO/UQc09h3tPP6jf3FacUk9tqMD8RuI9ZLRLutzJmB8ZqD8QcwdCuT11DNRTmGYYEfMcRyKutPUMqIxIw7F0rUWdQmJb/bZ27LaGVw6o05n6ZqyaP2B9xk15NkQzPHkPqd3aom53NtK3VbteflzKziR7pHVJLnOPiSSutMZHBGGtAa1o7AAqS5z5X4naStHwndBs8XX7bzVw00H3quSaTXdtwqh0XuM2DnxPkrvaKI00PX945+Sm1XFKoiKBxVfogZsNoZXDcOOyNT8grPo3YnV8olk2RtPeeA+p+qh7rcW0zNRvvn5c1my64qOiIiIpWxXDLKwPaNxrT3Ej5LC+drTgVnZTucMQpH8R7NsXhPo7ZcPe0V/8tpYqF2MDVlrm4TlVlba00RERFasI4i6MiGU9Q9lx7p0Psn9lS9J9HvaWmqpx1xmP3DzHz7VYLRdOiIhlPV3Hh9vBX1cvVvRF6ue32JkzCyQVB+IORGhW5Q1s1FMJoTgR8xwPIrBUU7J4zG8bCswvu6X2eTYdvB3tdk4fXkuyWm6xXGASx7DvHA+XAqh11E+lk1HZbjxUjhjEZgOxJUxE+9nMajkorSDR1lwb00WyUdzuR+h79mW7a7q6mPRv2s8PXBd2K8TB4MUB6p7bxnyHLU5qO0b0ZMBFVVjrfpbw5nnwG7PPLau13Eg6GA7N548gvmEcN7dJph1eLGnvczy0Gfm0n0k6HGkpT1v1HhyHPid3bktFq18Jphs3Djz9ZqwX/eToX2cNoA+Sjt2XV+HFVayWyKsgqXPGJY3Fu3ft78lMV9W+CSINyccD8l033dDLRHsu3OHZdm0/MclqWi7zW2bpI9rTmOI8+B+iz11FHVx6rs9x4Kh2W0zWCctcN3ebk9uRHyK6ZU01Hf6IPYew72ngfqPiNxVSimntk5a4do3EcVar0xZEyEPiIc946rfV1LtKaZ/uqVbtE6mWqdHUDVY07Tx/8e3ju7din6q9QshD4ji45Dh29nzWfzSukeXOJc5x3nMldSiijgjEbBg1o7gqc975XlzjiSr7hTDnQgSyisp4D1B/t5LmOkukZq3Gmpz+WMz+77eKt1ptQgHSyjreH3VlVPU8vq8RRGIb7bZmV3GR3Zb8zyCnbFZJLlNhlGMz9BzPyzUdcbgykjxzccgsztM7pHF7yXOcakldhggjgjEUQwaMgqJJI6Rxe84kryWZY0RERFu+B7tDbBZwRvLNr9ZL/wDJVyrkJmcrJSx4QtVP/GWw0lgmA3Oa5hPNpqP2cfgt62P6rmrRujNrXLOFKqJREREREXcb4n2Q3pX7LRQAOI3eI3lRwtNEJDL0TdY5nDHxW2a+pLQzXOAUhhq12p0zWxPc4d4OJc0DOteHu3qLv9Na46Rz6lgHDAAOx5YfXZxW7bJqx8wbE4njjtGC0lchV4UZiSGF0DunNGjeDmHZU1PJTWj81XHXM9kGLjmNxG/Hlz3KPuTIH056bL68llhXaFQF23LJE2ZhnFYwd/yJGYrko+6x1UlI9tIcH7vrhwJ3H+1tUToWztMwxatStELZYy072PHFpyOhC4tBNLSVAkAwc07xv5hX+SNk0ZacjwVMv7DsUUkDWbdJH7Lqurpw3cyuhWbSKqqqepfIG4xtxGAw3Oz28gqzX2uGKWJrcescD8lZ7puGKzuLo9upFN7qilQdOSp1zv1VcYwyYNwBx2DA5YcTxU5SW6GlcXR496i8dyQ9EGv3y8Y6cRrX2VM6Gx1ntJfF/pfqxyPDDn9M1oX50HRYP9/d64LP11BU5WfAscJmO2fSD+mDwzqRq7l9in6YyVjaQCEfln3iM+Q7Dv7u2esLYDMS/wB7d64+uzQFyxXJV/GL7Q2IOhcQ0V6TZ7VNa6eCtWijbfJUFlU3Fx93HLsw48MfFQ15dUti1oTgN+Gaokd6TNNRLJX/AJuPmd66ZJbaSRuq6JpHYPJVFtZUNOIee8rytdrfK4vkcXOOZWWmpYaaMRQt1WjcFjmmkmdryHErwWwsSIiIi97DZjLKyMcXua0f3ED5r5e7VaXcF9sbrODeK/pGCIMa1rdwaAB4AUCqpOJxKtQGAwCrn4jXX09hk2RV0dJG/wBva/8AEuW1RSakwx37Fq1sevCcN21YUrEq4iIiIiIiIrrgS84wDCQGvJJDvX5HmPJc90ztlQ5wq2kuYBgR+3mOR38+WVpsNZEB0BGDuPH+lclz5WdVnGt0yStD4y52xxj+YGbvl+9y0Ru1PSSOhmAGvk76Hlw558oG90Us7A+M44bvqOagrjwo+ZjnyExinUqN5OpB7vmrJeNKoaKVsUQ1zj1sDkOHb4b1E0NlknYXv6vD1wUHbrG+J5ZIKOH3UahWSkq4quFs0JxafW3mFEzwPgeY3jAhT2FcR9CRFKfRHgfUP+qrOkmjgrQainH5gzH7vvw45FS9puvQHopfd8PsrNftkfLJZXRjaa2TacQRQN6u/jv9yp1lq4qWCrjmOq5zMADjiT1tn9qeroXzSQuYMQDiezYvXEN+NszMjIey35nksNjsctyl4RjM/Qc/BfdxuLKRnFxyHrcs0tdqdI8veSXHifvgF1+mpoqaJsUQwaFRppnzPL3nElWC58JPmiL3u2CR6MU48zoFV7rpZDR1Ihjbrge8eHIcxv3bs8pijsj54jI84Y5fdc11YcndPsEOj2CC5+mmycyclt3LSKiio+laQ/XGxvHtG4DfisNJaqh8+oerq5nyWlNC5C44nFXgDALkvS3sgjL5DuyGbjoNSt220E1dUNhhz48BxK16qpjp4y+TLx5LJ7RIHOc4NDQSSGjgK5BdwgjMcbWOdrEADE5nmueSOD3lwGGO7gvNZVjREREREVy/Cu7OltokI6sLS7ltHqt8yf7VoXCTViw4qQt0etLrcFtSgVPL45tRQ7weKIv58xbc5stqki37NdpnNjt7fhw8QVZqaXpYw5Vmpi6KQtUOs610RERERF+mOIIIJBG8EbiCvlzQ4FrhiCvQSDiFouFcQCduw8gStH6hqOeq5PpJYDQSdNCPyj/ieHZwPwV2tVyFS3Uf74+frerAqsplERROIbkbaWZCQdh3yPJTljvclsmxzjOY+o5+OSjrjb2VceGThkfW5ZnabO6NxY8EOaaEFdhgnjnjEsRxaciqJLE6J5Y8YEKauPE74GOYRttp1Knsn/Xkq9eNGILhM2YHVd+rDePPn3qUobxJTMLCMRu5fZQ1rtTpHl7yS48T98ArBTU0VNEIom4NCjJpnzPL3nElWTCOHekImlHUHZae8dT7PmqlpPpF7MDS0565zP7R5+Hapu0WvpSJpR1dw4/bxV9XMFb0Xi9XjbLU2Jhe80aOJ++JWzS0stVK2GIYuPruCxTTMhYXvOACzK/75daZNo7mDsN0Gp5ldjstnitsGo3a4+8eJ8huVEuFe+rkxOxoyHreotTCj0RERERERFt/4Z3N/D2MOcKPm651De4Phv8A7iq/XTdJLgMgrDQw9HFicyratJbqIipP4o4f6ez9MwekhqTq5neHu4/HVb9BPqP1TkVoV8HSM1hmFjKnlAIiIiIiIiL0gmcxwc0kOBqCMiscsTJmGOQYtOwhfcb3RuDmnAhaVhy/W2iPrUbI0dcf5Dl5LkF+sUlun6gxjd7p+h5+KvNtuLaqPrbHDPz7F72G/YZZHRsdUjgcna7OtFr1thraOnbUStwB7xwx4Y/3tWWC4wTymNh2j59iklDrfUHie4BaG7TaCVo3H1hofkrLo9f3W6To5NsRz5cx9Rv7VE3S2tqm6zdjx8+RWbyxlpLXAgg0IPEFdbY9sjQ9hxByVHc0scWuGBCn8K4fM7ukkFImn9ZGXhqfd4VjSTSBtBH0MJ/NP+I49vAfHtmLTbDUu6R/uD5/bitEa0AAAUA3ALk7nFxLnHElXUAAYBeNttbImF8ho0fdBqVsUdJNVzCGEYuPrE8gsU87IWF7zgAuewXzFLEZWuAa3tV3Fvituts1XS1Ip3txccsMndn14b1hp6+GaLpWnYM8d3aqDiW/XWl9BURN7I15nn5Lp1gsTLbFi7bIczw5Dl4qoXO4uq34DYwZeZUKrCopERERERERWLAtwG2WlrSPRMo6Twyb/cd3hXRatXP0UeIzOS26ODpZNuQzW8gKuKxr6iIiL4QiLD/xCwybJPtMHoJSSzRp4lnu4jl4KwUVT0rMDmFX62m6J+IyKqi3VooiIiIiIiL61xHAkV3e5eFoOa9BIyUphy7HzyjYJaG0Lnji3SnNQ19ucFDSkyjW1sQG8e3lxUhbaSSomGocMNpPBakAuLE4nFX4LlvW0Pjie+Nm24Dc3586caclvW2nhqKpkUz9VpO0+uOWO5a9XK+KFz424kblk1onc9xe81c41JOa7hDCyCMRxjBo2ALnckjpHF7ziSrlgK3yu2oiC6NoqHeqdOddMlQdNKClZq1IOEh2Yfu5/DjvVmsFTM7GIjFo38OSuK5+rOqxje6pJWCRjiRGDVmVM3DmB+373LRC6QU0pglbgXnY76Hkd3PPlAXyjkmYJGH3d31VBDiAQCaHjz+q6eWgkEjJVAOIGAX5X0vlERERERERekELnuaxgLnOIDQOJJ4BeEhoxK+mtLjgFveDcPtsVnEe4yO60jtXaeA4D/tVupnMz8d25WSmgELNXep1a62ERERERFw31dcdphfDKKtcOOYORHMFZIpHRuDmrHLG2Rpa5YLiK45LHMYpBzY7J7ciPmMlY4Jmyt1mquTwOhdquUWsywIiIiIiIiLruu8HwSCRh3jiMiMwVo3CghroDBKNh7weIWzS1T6aQSM/tahdV4snjD2HxGbToVxm522a3zmGX4HcRxHrYr7SVcdTGJGf0uxaC2lV76wi2WQPjIZtH0gp8SOfJXO06XPpacwzt18B1T9Dy557lAVtkbNKHxnDHPzCsNgsbIWBkYo0fvzOpVWra2asmM0xxcflyHIKZggZAwRxjABe61VmVExhiHbJhiPUHbcO8dB7Pmum6L6PezgVdQOufdH7Rx7T8u1VG8XTpCYIj1d54/bxVTV2VdREREREREREWvfhtg/oALTO30rh1GnjG05n2iPgPEqErqvXPRsy8VOUNJqDXfn4K/KNUkiIiIiIiIiIonEtwRWyIxyChG9jxxa7UctRms0E7oXazVhngbK3VcsMxBcUtklMco/4uHZeNQflkrDDO2Vus1V6eB0LtVyjFmWBERERERERSVx3u6zSbTd7T226j66KJvFpiuUHRv2OGR4HyO9b1BXPpJNYZbxxWn2K1slYHsNWnh9DoVxqrpJaSZ0MwwcPWI5FXyCZkzBIw4gr2WusyIip+MMRUrBCd/CRwy1aOevwV/0W0d1sKypGzNoP/wBH6d6rN4uuGMEJ27z9PNUhdEVVREREREREX0Cu4Ivc1qf4f4E2C202pvW4xxHu6OcPW0GXjwh6yt1upHlvKmKOi1evJnuC0hRSlURERERERERERERFwXzdEVqjMczQ5p4HNp1aciskUro3azSscsTZG6rgsaxZgqaxkuFZIMngb2j2wOz48PDgp2nrGS7Mj6yUFU0b4to2j1mqutxaSIiIiIiIimMOX46zP31Mbu035jn5qBvtkjuUOzZIMj9DyPyUnbbg6kk2+6cx9QtMs87XtDmEFpFQQuPzwyQSGOQYOGYV6jkbI0OacQVW8W4i6IGKI+kPaI7gP+Xkrbozo77U4VVQPyxkP3H/AG+KhLvdBCDFEetv5fdUAldQAwVOJxXxerxERERERdd23dLPII4WOe45AcOZPADmV8SSNjGs4rJHG6Q4NC13BmA47LSWakk+WbGf8a8Xe0fdRQlVWul6rdg8VOUtE2LrO2lXRaC3kRERERERERERERERERF8cK7jwRFRcS/htDNV9mIhk9Wnoz7h2Pdu5KRguD2bH7R81HT29j9rNh+SzK+sP2iymk8bmjJw3sPg4bvdxUtFPHL7pUTLTyRe8FFrMsCIiIiIilrov+Wztc1hqHDcD3TqPooW52GkuEjJJRtbw3jgfWKkaO5zUzHMbkfkeKi3vJJJJJO8k8SVMMY1jQ1owAWg5xccTmvyvpfKIiIi9IIXPcGsa5zjwDQST4ALwkAYlfQaXHAK84d/DOaWjrUehZ6ooZD8m++vgo6a4sbsZtPyUjBbnO2ybAtQue5obKzYgYGDM95x1J4kqIllfIcXFS8cTIxg0LvWNZERERERERERERERERERERERERF+ZGBwIcAQeIIqD7l6DhkhGKqt7/h7Y5qlrDC45xmg/Sat+AC3I6+ZmZx7VpyUEL92HYqheP4Vzt3wyxyDRwLD8x5LdZc2H3hgtF9sePdOKrdswdbYu1ZpPFtH/wDoStptXC7Jy1HUczc2qGngcw0e1zTo5pafgVsBwORWBzS3YQvNer5X0BF6pKyYftUv9OzynnsOA+J3LC6eJubgszaeV2TSpywfhxbZO0xkQ1e8E/Blf3otd9whbkcVsMt8zs9itV1fhXE3faJXSeywbDfjUk/stOS5uPuDBbkdsYPfOKut13PBZ27METGDkN58XHefeVoSSvkOLjit+OJkYwaMF3LGsiIiIiIiIiIiIiIi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923928" y="188640"/>
            <a:ext cx="1296145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82958"/>
            <a:ext cx="1080120" cy="1184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06816259"/>
              </p:ext>
            </p:extLst>
          </p:nvPr>
        </p:nvGraphicFramePr>
        <p:xfrm>
          <a:off x="1691680" y="182958"/>
          <a:ext cx="7200800" cy="9675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313854429"/>
              </p:ext>
            </p:extLst>
          </p:nvPr>
        </p:nvGraphicFramePr>
        <p:xfrm>
          <a:off x="1115616" y="1556793"/>
          <a:ext cx="7776864" cy="7200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graphicFrame>
        <p:nvGraphicFramePr>
          <p:cNvPr id="11" name="Схема 10"/>
          <p:cNvGraphicFramePr/>
          <p:nvPr>
            <p:extLst>
              <p:ext uri="{D42A27DB-BD31-4B8C-83A1-F6EECF244321}">
                <p14:modId xmlns:p14="http://schemas.microsoft.com/office/powerpoint/2010/main" val="867110313"/>
              </p:ext>
            </p:extLst>
          </p:nvPr>
        </p:nvGraphicFramePr>
        <p:xfrm>
          <a:off x="1259632" y="2996952"/>
          <a:ext cx="7416824" cy="3456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  <p:grpSp>
        <p:nvGrpSpPr>
          <p:cNvPr id="12" name="Группа 11"/>
          <p:cNvGrpSpPr/>
          <p:nvPr/>
        </p:nvGrpSpPr>
        <p:grpSpPr>
          <a:xfrm>
            <a:off x="1125009" y="2362083"/>
            <a:ext cx="7741747" cy="684257"/>
            <a:chOff x="0" y="0"/>
            <a:chExt cx="7776864" cy="719375"/>
          </a:xfrm>
        </p:grpSpPr>
        <p:sp>
          <p:nvSpPr>
            <p:cNvPr id="13" name="Скругленный прямоугольник 12"/>
            <p:cNvSpPr/>
            <p:nvPr/>
          </p:nvSpPr>
          <p:spPr>
            <a:xfrm>
              <a:off x="0" y="0"/>
              <a:ext cx="7776864" cy="719375"/>
            </a:xfrm>
            <a:prstGeom prst="roundRect">
              <a:avLst/>
            </a:prstGeom>
            <a:solidFill>
              <a:srgbClr val="FFCC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Скругленный прямоугольник 4"/>
            <p:cNvSpPr/>
            <p:nvPr/>
          </p:nvSpPr>
          <p:spPr>
            <a:xfrm>
              <a:off x="35117" y="35118"/>
              <a:ext cx="7706630" cy="49085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400" b="1" kern="120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в том числе: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027289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82958"/>
            <a:ext cx="1080120" cy="1184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497671114"/>
              </p:ext>
            </p:extLst>
          </p:nvPr>
        </p:nvGraphicFramePr>
        <p:xfrm>
          <a:off x="1691680" y="182958"/>
          <a:ext cx="7200800" cy="9675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2742768803"/>
              </p:ext>
            </p:extLst>
          </p:nvPr>
        </p:nvGraphicFramePr>
        <p:xfrm>
          <a:off x="1057880" y="3701291"/>
          <a:ext cx="4572508" cy="5040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val="788963343"/>
              </p:ext>
            </p:extLst>
          </p:nvPr>
        </p:nvGraphicFramePr>
        <p:xfrm>
          <a:off x="1738691" y="1550006"/>
          <a:ext cx="7511676" cy="18789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pSp>
        <p:nvGrpSpPr>
          <p:cNvPr id="7" name="Группа 6">
            <a:extLst>
              <a:ext uri="{FF2B5EF4-FFF2-40B4-BE49-F238E27FC236}">
                <a16:creationId xmlns:a16="http://schemas.microsoft.com/office/drawing/2014/main" xmlns="" id="{DA2AF871-8853-4149-AEC3-FF4900061881}"/>
              </a:ext>
            </a:extLst>
          </p:cNvPr>
          <p:cNvGrpSpPr/>
          <p:nvPr/>
        </p:nvGrpSpPr>
        <p:grpSpPr>
          <a:xfrm>
            <a:off x="1007604" y="4472057"/>
            <a:ext cx="4572508" cy="712800"/>
            <a:chOff x="-94111" y="0"/>
            <a:chExt cx="7654951" cy="503562"/>
          </a:xfrm>
        </p:grpSpPr>
        <p:sp>
          <p:nvSpPr>
            <p:cNvPr id="8" name="Прямоугольник: скругленные углы 7">
              <a:extLst>
                <a:ext uri="{FF2B5EF4-FFF2-40B4-BE49-F238E27FC236}">
                  <a16:creationId xmlns:a16="http://schemas.microsoft.com/office/drawing/2014/main" xmlns="" id="{D16C238A-A650-44D6-AF39-5E20C08C2294}"/>
                </a:ext>
              </a:extLst>
            </p:cNvPr>
            <p:cNvSpPr/>
            <p:nvPr/>
          </p:nvSpPr>
          <p:spPr>
            <a:xfrm>
              <a:off x="0" y="0"/>
              <a:ext cx="7560840" cy="503562"/>
            </a:xfrm>
            <a:prstGeom prst="roundRect">
              <a:avLst/>
            </a:prstGeom>
            <a:solidFill>
              <a:srgbClr val="FFCC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Прямоугольник: скругленные углы 4">
              <a:extLst>
                <a:ext uri="{FF2B5EF4-FFF2-40B4-BE49-F238E27FC236}">
                  <a16:creationId xmlns:a16="http://schemas.microsoft.com/office/drawing/2014/main" xmlns="" id="{534831D4-BF3A-4B98-80C1-F647F629679A}"/>
                </a:ext>
              </a:extLst>
            </p:cNvPr>
            <p:cNvSpPr txBox="1"/>
            <p:nvPr/>
          </p:nvSpPr>
          <p:spPr>
            <a:xfrm>
              <a:off x="-94111" y="0"/>
              <a:ext cx="7511674" cy="45439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marL="0" lvl="0" indent="0" algn="ctr" defTabSz="12446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2400" b="1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а также в проекте муниципальной программы</a:t>
              </a:r>
              <a:endParaRPr lang="ru-RU" sz="2400" b="1" kern="12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3585A71F-47DE-4339-90E8-AF2598884C69}"/>
              </a:ext>
            </a:extLst>
          </p:cNvPr>
          <p:cNvSpPr/>
          <p:nvPr/>
        </p:nvSpPr>
        <p:spPr>
          <a:xfrm>
            <a:off x="5749858" y="3708306"/>
            <a:ext cx="3096344" cy="369057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lvl="0"/>
            <a:r>
              <a:rPr lang="ru-RU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2022 год – 862 </a:t>
            </a:r>
            <a:r>
              <a:rPr lang="ru-RU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тыс.руб</a:t>
            </a:r>
            <a:r>
              <a:rPr lang="ru-RU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endParaRPr lang="ru-RU" sz="1600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E828A7E7-3E75-440D-9183-1FDC9E93E25A}"/>
              </a:ext>
            </a:extLst>
          </p:cNvPr>
          <p:cNvSpPr/>
          <p:nvPr/>
        </p:nvSpPr>
        <p:spPr>
          <a:xfrm>
            <a:off x="5749858" y="4213970"/>
            <a:ext cx="3096344" cy="369057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lvl="0"/>
            <a:r>
              <a:rPr lang="ru-RU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2023 год – 862 </a:t>
            </a:r>
            <a:r>
              <a:rPr lang="ru-RU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тыс.руб</a:t>
            </a:r>
            <a:r>
              <a:rPr lang="ru-RU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endParaRPr lang="ru-RU" sz="1600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25A84399-9943-496A-85E8-19321EEDC8DE}"/>
              </a:ext>
            </a:extLst>
          </p:cNvPr>
          <p:cNvSpPr/>
          <p:nvPr/>
        </p:nvSpPr>
        <p:spPr>
          <a:xfrm>
            <a:off x="5749858" y="4773799"/>
            <a:ext cx="3096344" cy="369057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lvl="0"/>
            <a:r>
              <a:rPr lang="ru-RU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2024 год – 862 </a:t>
            </a:r>
            <a:r>
              <a:rPr lang="ru-RU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тыс.руб</a:t>
            </a:r>
            <a:r>
              <a:rPr lang="ru-RU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849205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82958"/>
            <a:ext cx="1080120" cy="1184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4" name="Схема 3"/>
          <p:cNvGraphicFramePr/>
          <p:nvPr/>
        </p:nvGraphicFramePr>
        <p:xfrm>
          <a:off x="1691680" y="182958"/>
          <a:ext cx="7200800" cy="9675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Схема 5"/>
          <p:cNvGraphicFramePr/>
          <p:nvPr/>
        </p:nvGraphicFramePr>
        <p:xfrm>
          <a:off x="1057880" y="3701291"/>
          <a:ext cx="4572508" cy="5040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val="1379589803"/>
              </p:ext>
            </p:extLst>
          </p:nvPr>
        </p:nvGraphicFramePr>
        <p:xfrm>
          <a:off x="1738691" y="1550006"/>
          <a:ext cx="7511676" cy="18789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pSp>
        <p:nvGrpSpPr>
          <p:cNvPr id="7" name="Группа 6">
            <a:extLst>
              <a:ext uri="{FF2B5EF4-FFF2-40B4-BE49-F238E27FC236}">
                <a16:creationId xmlns:a16="http://schemas.microsoft.com/office/drawing/2014/main" xmlns="" id="{DA2AF871-8853-4149-AEC3-FF4900061881}"/>
              </a:ext>
            </a:extLst>
          </p:cNvPr>
          <p:cNvGrpSpPr/>
          <p:nvPr/>
        </p:nvGrpSpPr>
        <p:grpSpPr>
          <a:xfrm>
            <a:off x="1007604" y="4472057"/>
            <a:ext cx="4572508" cy="712800"/>
            <a:chOff x="-94111" y="0"/>
            <a:chExt cx="7654951" cy="503562"/>
          </a:xfrm>
        </p:grpSpPr>
        <p:sp>
          <p:nvSpPr>
            <p:cNvPr id="8" name="Прямоугольник: скругленные углы 7">
              <a:extLst>
                <a:ext uri="{FF2B5EF4-FFF2-40B4-BE49-F238E27FC236}">
                  <a16:creationId xmlns:a16="http://schemas.microsoft.com/office/drawing/2014/main" xmlns="" id="{D16C238A-A650-44D6-AF39-5E20C08C2294}"/>
                </a:ext>
              </a:extLst>
            </p:cNvPr>
            <p:cNvSpPr/>
            <p:nvPr/>
          </p:nvSpPr>
          <p:spPr>
            <a:xfrm>
              <a:off x="0" y="0"/>
              <a:ext cx="7560840" cy="503562"/>
            </a:xfrm>
            <a:prstGeom prst="roundRect">
              <a:avLst/>
            </a:prstGeom>
            <a:solidFill>
              <a:srgbClr val="FFCC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Прямоугольник: скругленные углы 4">
              <a:extLst>
                <a:ext uri="{FF2B5EF4-FFF2-40B4-BE49-F238E27FC236}">
                  <a16:creationId xmlns:a16="http://schemas.microsoft.com/office/drawing/2014/main" xmlns="" id="{534831D4-BF3A-4B98-80C1-F647F629679A}"/>
                </a:ext>
              </a:extLst>
            </p:cNvPr>
            <p:cNvSpPr txBox="1"/>
            <p:nvPr/>
          </p:nvSpPr>
          <p:spPr>
            <a:xfrm>
              <a:off x="-94111" y="0"/>
              <a:ext cx="7511674" cy="45439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marL="0" lvl="0" indent="0" algn="ctr" defTabSz="12446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2400" b="1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а также в проекте муниципальной программы</a:t>
              </a:r>
              <a:endParaRPr lang="ru-RU" sz="2400" b="1" kern="12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3585A71F-47DE-4339-90E8-AF2598884C69}"/>
              </a:ext>
            </a:extLst>
          </p:cNvPr>
          <p:cNvSpPr/>
          <p:nvPr/>
        </p:nvSpPr>
        <p:spPr>
          <a:xfrm>
            <a:off x="5749858" y="3708306"/>
            <a:ext cx="3096344" cy="369057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lvl="0"/>
            <a:r>
              <a:rPr lang="ru-RU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2022 год – 200 </a:t>
            </a:r>
            <a:r>
              <a:rPr lang="ru-RU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тыс.руб</a:t>
            </a:r>
            <a:r>
              <a:rPr lang="ru-RU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endParaRPr lang="ru-RU" sz="1600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E828A7E7-3E75-440D-9183-1FDC9E93E25A}"/>
              </a:ext>
            </a:extLst>
          </p:cNvPr>
          <p:cNvSpPr/>
          <p:nvPr/>
        </p:nvSpPr>
        <p:spPr>
          <a:xfrm>
            <a:off x="5749858" y="4213970"/>
            <a:ext cx="3096344" cy="369057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lvl="0"/>
            <a:r>
              <a:rPr lang="ru-RU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2023 год – 200 </a:t>
            </a:r>
            <a:r>
              <a:rPr lang="ru-RU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тыс.руб</a:t>
            </a:r>
            <a:r>
              <a:rPr lang="ru-RU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endParaRPr lang="ru-RU" sz="1600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25A84399-9943-496A-85E8-19321EEDC8DE}"/>
              </a:ext>
            </a:extLst>
          </p:cNvPr>
          <p:cNvSpPr/>
          <p:nvPr/>
        </p:nvSpPr>
        <p:spPr>
          <a:xfrm>
            <a:off x="5749858" y="4773799"/>
            <a:ext cx="3096344" cy="369057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lvl="0"/>
            <a:r>
              <a:rPr lang="ru-RU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2024 год – 200 </a:t>
            </a:r>
            <a:r>
              <a:rPr lang="ru-RU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тыс.руб</a:t>
            </a:r>
            <a:r>
              <a:rPr lang="ru-RU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026284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989480192"/>
              </p:ext>
            </p:extLst>
          </p:nvPr>
        </p:nvGraphicFramePr>
        <p:xfrm>
          <a:off x="467544" y="2492896"/>
          <a:ext cx="8229600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635896" y="248859"/>
            <a:ext cx="1584176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Воздушный поток">
    <a:dk1>
      <a:sysClr val="windowText" lastClr="000000"/>
    </a:dk1>
    <a:lt1>
      <a:sysClr val="window" lastClr="FFFFFF"/>
    </a:lt1>
    <a:dk2>
      <a:srgbClr val="212745"/>
    </a:dk2>
    <a:lt2>
      <a:srgbClr val="B4DCFA"/>
    </a:lt2>
    <a:accent1>
      <a:srgbClr val="4E67C8"/>
    </a:accent1>
    <a:accent2>
      <a:srgbClr val="5ECCF3"/>
    </a:accent2>
    <a:accent3>
      <a:srgbClr val="A7EA52"/>
    </a:accent3>
    <a:accent4>
      <a:srgbClr val="5DCEAF"/>
    </a:accent4>
    <a:accent5>
      <a:srgbClr val="FF8021"/>
    </a:accent5>
    <a:accent6>
      <a:srgbClr val="F14124"/>
    </a:accent6>
    <a:hlink>
      <a:srgbClr val="56C7AA"/>
    </a:hlink>
    <a:folHlink>
      <a:srgbClr val="59A8D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540</TotalTime>
  <Words>214</Words>
  <Application>Microsoft Office PowerPoint</Application>
  <PresentationFormat>Экран (4:3)</PresentationFormat>
  <Paragraphs>26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Courier New</vt:lpstr>
      <vt:lpstr>Georgia</vt:lpstr>
      <vt:lpstr>Trebuchet MS</vt:lpstr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Общественное обсуждение предельных объёмов бюджетных ассигнований на</dc:title>
  <dc:creator>user</dc:creator>
  <cp:lastModifiedBy>Телениус Наталья Викторовна</cp:lastModifiedBy>
  <cp:revision>107</cp:revision>
  <cp:lastPrinted>2016-06-16T04:12:48Z</cp:lastPrinted>
  <dcterms:created xsi:type="dcterms:W3CDTF">2014-09-22T10:58:55Z</dcterms:created>
  <dcterms:modified xsi:type="dcterms:W3CDTF">2021-09-13T05:00:25Z</dcterms:modified>
</cp:coreProperties>
</file>