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7" r:id="rId2"/>
    <p:sldId id="517" r:id="rId3"/>
    <p:sldId id="505" r:id="rId4"/>
    <p:sldId id="512" r:id="rId5"/>
    <p:sldId id="513" r:id="rId6"/>
    <p:sldId id="516" r:id="rId7"/>
    <p:sldId id="515" r:id="rId8"/>
    <p:sldId id="466" r:id="rId9"/>
  </p:sldIdLst>
  <p:sldSz cx="9144000" cy="7056438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6B40"/>
    <a:srgbClr val="990000"/>
    <a:srgbClr val="000099"/>
    <a:srgbClr val="663300"/>
    <a:srgbClr val="FF9900"/>
    <a:srgbClr val="FFCC00"/>
    <a:srgbClr val="CC6600"/>
    <a:srgbClr val="DDDDDD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1990" autoAdjust="0"/>
  </p:normalViewPr>
  <p:slideViewPr>
    <p:cSldViewPr snapToGrid="0">
      <p:cViewPr>
        <p:scale>
          <a:sx n="100" d="100"/>
          <a:sy n="100" d="100"/>
        </p:scale>
        <p:origin x="-1944" y="-192"/>
      </p:cViewPr>
      <p:guideLst>
        <p:guide orient="horz" pos="2223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5CFB45E-02ED-44C6-BAEE-D198B7CF6D19}" type="datetimeFigureOut">
              <a:rPr lang="ru-RU"/>
              <a:pPr>
                <a:defRPr/>
              </a:pPr>
              <a:t>23.09.2014</a:t>
            </a:fld>
            <a:endParaRPr lang="ru-RU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E172DAF-8203-41C5-A4F1-DA32E062C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207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t" anchorCtr="0" compatLnSpc="1">
            <a:prstTxWarp prst="textNoShape">
              <a:avLst/>
            </a:prstTxWarp>
          </a:bodyPr>
          <a:lstStyle>
            <a:lvl1pPr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t" anchorCtr="0" compatLnSpc="1">
            <a:prstTxWarp prst="textNoShape">
              <a:avLst/>
            </a:prstTxWarp>
          </a:bodyPr>
          <a:lstStyle>
            <a:lvl1pPr algn="r"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D37A876-57EB-4AC0-8AB3-1E2430F1EDE2}" type="datetimeFigureOut">
              <a:rPr lang="ru-RU"/>
              <a:pPr>
                <a:defRPr/>
              </a:pPr>
              <a:t>23.09.2014</a:t>
            </a:fld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44538"/>
            <a:ext cx="48228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b" anchorCtr="0" compatLnSpc="1">
            <a:prstTxWarp prst="textNoShape">
              <a:avLst/>
            </a:prstTxWarp>
          </a:bodyPr>
          <a:lstStyle>
            <a:lvl1pPr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b" anchorCtr="0" compatLnSpc="1">
            <a:prstTxWarp prst="textNoShape">
              <a:avLst/>
            </a:prstTxWarp>
          </a:bodyPr>
          <a:lstStyle>
            <a:lvl1pPr algn="r"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9A128F3-D863-46B3-8C90-934A8F49B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521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92338"/>
            <a:ext cx="7772400" cy="1512887"/>
          </a:xfrm>
          <a:noFill/>
        </p:spPr>
        <p:txBody>
          <a:bodyPr/>
          <a:lstStyle>
            <a:lvl1pPr>
              <a:defRPr smtClean="0"/>
            </a:lvl1pPr>
          </a:lstStyle>
          <a:p>
            <a:r>
              <a:rPr lang="ru-RU" smtClean="0"/>
              <a:t>Образец заголовка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98913"/>
            <a:ext cx="6400800" cy="18034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ru-RU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044C4D99-5D3E-46B3-ADB7-CE961B008971}" type="datetime1">
              <a:rPr lang="ru-RU" smtClean="0"/>
              <a:t>23.09.2014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4B0AFD9F-901E-44BB-BAA7-6E871B9C2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300E3-DF5B-41D7-BF69-C1C850257CFF}" type="datetime1">
              <a:rPr lang="ru-RU" smtClean="0"/>
              <a:t>23.09.2014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DA56-23C1-49D8-BE11-FD62DB9A6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394A7-1C4C-4BF3-89EE-D6C7C7FF8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263A5-EE2D-4A16-9F3F-010AD1FDBCEA}" type="datetime1">
              <a:rPr lang="ru-RU" smtClean="0"/>
              <a:t>23.09.2014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DC564-4CFF-4A1D-81CA-50C26128E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3DDC7-D42F-4EAC-BDA7-3ABA3C4F9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40D39-0E17-4B67-866F-425468CE4C9F}" type="datetime1">
              <a:rPr lang="ru-RU" smtClean="0"/>
              <a:t>23.09.2014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0CFCE-A9F1-4B05-B237-1A8A9772A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A29B7-DB76-4B71-9961-8435E39FC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82575"/>
            <a:ext cx="8229600" cy="60213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5FB96-9A3B-4B76-9EF0-B7553CEA1E99}" type="datetime1">
              <a:rPr lang="ru-RU" smtClean="0"/>
              <a:t>23.09.2014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80F22-1E2C-4067-A422-8AB3F502D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ADFF9-A53B-427B-AAD1-AC898112B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32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46238"/>
            <a:ext cx="8229600" cy="4657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A8FDF-EBDE-48C7-B77E-C0886283209A}" type="datetime1">
              <a:rPr lang="ru-RU" smtClean="0"/>
              <a:t>23.09.2014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5F226-1CFA-439C-B6A5-A94338B01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6487D-D73D-4989-84B9-DF5D46DF7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D597C-1074-4604-9777-5151EB2E5C03}" type="datetime1">
              <a:rPr lang="ru-RU" smtClean="0"/>
              <a:t>23.09.2014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C6496-9A8D-4E9F-87B9-AB1C0C31A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7BA7C-F8E5-4A16-903E-C8D8E92DC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FCC5F-CCA2-447C-A979-3355F9CF83EE}" type="datetime1">
              <a:rPr lang="ru-RU" smtClean="0"/>
              <a:t>23.09.2014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10F9-4366-4105-A106-7E34EFB31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DF31-83D6-4EA8-B209-0BCD02AE3C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4BB17-8F5C-414C-9C8F-E7C27CCC4FFA}" type="datetime1">
              <a:rPr lang="ru-RU" smtClean="0"/>
              <a:t>23.09.2014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F3F43-75C9-4248-A5BA-BD4B45DC2D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7C26F-1048-4974-821A-25C48802E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8B77C-B7BA-4015-9409-2DA68B130C38}" type="datetime1">
              <a:rPr lang="ru-RU" smtClean="0"/>
              <a:t>23.09.2014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D8F1C-7870-4D7D-BFE9-D4FAEA79F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34955-031F-483D-85CD-75BF190F5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39759-1E60-4C96-9D9E-851086C2D951}" type="datetime1">
              <a:rPr lang="ru-RU" smtClean="0"/>
              <a:t>23.09.2014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928C0-FB19-42B1-B95B-DB511D5C99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33E05-1C00-4216-AB60-A3D843667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D720F-6707-4455-A5A8-5FB9EB588A6D}" type="datetime1">
              <a:rPr lang="ru-RU" smtClean="0"/>
              <a:t>23.09.2014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2B67-C87A-4642-9C3C-3B24E6D8A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7AB23-9BF1-437A-B88B-D17CD9A1C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867E6-2BD1-4E59-86AB-C8F70D7ACB72}" type="datetime1">
              <a:rPr lang="ru-RU" smtClean="0"/>
              <a:t>23.09.2014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9AD61-A2A9-44A9-AF3B-BBD9DA27F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8A240-97E2-49B6-82B0-BCC39D237C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93141-620F-450E-AE84-23767A4DC46F}" type="datetime1">
              <a:rPr lang="ru-RU" smtClean="0"/>
              <a:t>23.09.2014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0D748-BFDC-41B8-8D45-4BE2A7F18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29300-1134-4FEF-AA83-866637D433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 rot="5400000">
            <a:off x="504825" y="6772275"/>
            <a:ext cx="5715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8" name="Прямоугольник 13"/>
          <p:cNvSpPr>
            <a:spLocks noChangeArrowheads="1"/>
          </p:cNvSpPr>
          <p:nvPr/>
        </p:nvSpPr>
        <p:spPr bwMode="auto">
          <a:xfrm>
            <a:off x="3071813" y="6486525"/>
            <a:ext cx="3571875" cy="571500"/>
          </a:xfrm>
          <a:prstGeom prst="rect">
            <a:avLst/>
          </a:prstGeom>
          <a:solidFill>
            <a:srgbClr val="1B6B4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89" name="Заголовок 1"/>
          <p:cNvSpPr txBox="1">
            <a:spLocks/>
          </p:cNvSpPr>
          <p:nvPr/>
        </p:nvSpPr>
        <p:spPr bwMode="auto">
          <a:xfrm>
            <a:off x="3143250" y="6557963"/>
            <a:ext cx="32861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/>
          <a:lstStyle/>
          <a:p>
            <a:pPr defTabSz="957263">
              <a:defRPr/>
            </a:pPr>
            <a:endParaRPr lang="ru-RU" sz="130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90" name="Прямоугольник 15"/>
          <p:cNvSpPr>
            <a:spLocks noChangeArrowheads="1"/>
          </p:cNvSpPr>
          <p:nvPr/>
        </p:nvSpPr>
        <p:spPr bwMode="auto">
          <a:xfrm>
            <a:off x="6643688" y="6486525"/>
            <a:ext cx="71437" cy="571500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030" name="Рисунок 10" descr="logo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42988" y="6427788"/>
            <a:ext cx="12969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" name="Прямая соединительная линия 9"/>
          <p:cNvCxnSpPr/>
          <p:nvPr/>
        </p:nvCxnSpPr>
        <p:spPr>
          <a:xfrm rot="5400000">
            <a:off x="504825" y="6772275"/>
            <a:ext cx="5715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93" name="Прямоугольник 13"/>
          <p:cNvSpPr>
            <a:spLocks noChangeArrowheads="1"/>
          </p:cNvSpPr>
          <p:nvPr/>
        </p:nvSpPr>
        <p:spPr bwMode="auto">
          <a:xfrm>
            <a:off x="3071813" y="6486525"/>
            <a:ext cx="3571875" cy="571500"/>
          </a:xfrm>
          <a:prstGeom prst="rect">
            <a:avLst/>
          </a:prstGeom>
          <a:solidFill>
            <a:srgbClr val="1B6B4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94" name="Заголовок 1"/>
          <p:cNvSpPr txBox="1">
            <a:spLocks/>
          </p:cNvSpPr>
          <p:nvPr/>
        </p:nvSpPr>
        <p:spPr bwMode="auto">
          <a:xfrm>
            <a:off x="3143250" y="6557963"/>
            <a:ext cx="32861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/>
          <a:lstStyle/>
          <a:p>
            <a:pPr defTabSz="957263">
              <a:defRPr/>
            </a:pPr>
            <a:endParaRPr lang="ru-RU" sz="130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95" name="Прямоугольник 15"/>
          <p:cNvSpPr>
            <a:spLocks noChangeArrowheads="1"/>
          </p:cNvSpPr>
          <p:nvPr/>
        </p:nvSpPr>
        <p:spPr bwMode="auto">
          <a:xfrm>
            <a:off x="6643688" y="6486525"/>
            <a:ext cx="71437" cy="571500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035" name="Рисунок 10" descr="logo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42988" y="6427788"/>
            <a:ext cx="12969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03263"/>
          </a:xfrm>
          <a:prstGeom prst="rect">
            <a:avLst/>
          </a:prstGeom>
          <a:solidFill>
            <a:srgbClr val="1B6B4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46238"/>
            <a:ext cx="8229600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6200"/>
            <a:ext cx="2133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56BBCAD-2D25-4427-A22B-7B360A938C2F}" type="datetime1">
              <a:rPr lang="ru-RU" smtClean="0"/>
              <a:t>23.09.2014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6200"/>
            <a:ext cx="2895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6200"/>
            <a:ext cx="2133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EDCFD74-4A5E-48D9-9FDD-C672E136B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6200"/>
            <a:ext cx="2133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3EE749F-C02D-458C-905F-03A2D52C6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186" name="Прямоугольник 4"/>
          <p:cNvSpPr>
            <a:spLocks noChangeArrowheads="1"/>
          </p:cNvSpPr>
          <p:nvPr/>
        </p:nvSpPr>
        <p:spPr bwMode="auto">
          <a:xfrm>
            <a:off x="971550" y="0"/>
            <a:ext cx="1428750" cy="144463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Прямоугольник 11"/>
          <p:cNvSpPr>
            <a:spLocks noChangeArrowheads="1"/>
          </p:cNvSpPr>
          <p:nvPr/>
        </p:nvSpPr>
        <p:spPr bwMode="auto">
          <a:xfrm>
            <a:off x="0" y="2000250"/>
            <a:ext cx="9144000" cy="28575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1203" name="Заголовок 1"/>
          <p:cNvSpPr>
            <a:spLocks/>
          </p:cNvSpPr>
          <p:nvPr/>
        </p:nvSpPr>
        <p:spPr bwMode="auto">
          <a:xfrm>
            <a:off x="785811" y="4570413"/>
            <a:ext cx="7572375" cy="148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ru-RU" sz="1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6152" name="Заголовок 1"/>
          <p:cNvSpPr>
            <a:spLocks/>
          </p:cNvSpPr>
          <p:nvPr/>
        </p:nvSpPr>
        <p:spPr bwMode="auto">
          <a:xfrm>
            <a:off x="561975" y="3417888"/>
            <a:ext cx="730726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ru-RU" sz="16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153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2014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pic>
        <p:nvPicPr>
          <p:cNvPr id="1843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55125" cy="1166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1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r>
              <a:rPr lang="ru-RU" sz="19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сентябрь</a:t>
            </a:r>
            <a:endParaRPr lang="en-US" sz="1900" dirty="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0" y="1893888"/>
            <a:ext cx="9144000" cy="39211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4337" y="2617669"/>
            <a:ext cx="83153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rgbClr val="002060"/>
                </a:solidFill>
              </a:rPr>
              <a:t>Общественное обсуждение </a:t>
            </a:r>
          </a:p>
          <a:p>
            <a:pPr algn="ctr" eaLnBrk="0" hangingPunct="0">
              <a:defRPr/>
            </a:pPr>
            <a:r>
              <a:rPr lang="ru-RU" sz="2000" b="1" dirty="0">
                <a:solidFill>
                  <a:srgbClr val="002060"/>
                </a:solidFill>
              </a:rPr>
              <a:t>предельных объёмов бюджетных ассигнований на 2015 год</a:t>
            </a: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Главный распорядитель бюджетных средств: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Департамент по управлению муниципальным имуществом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мэрии городского округа Тольятти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5799" y="4719529"/>
            <a:ext cx="81676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Докладчик: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Чижикова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 Анна Михайловна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,</a:t>
            </a:r>
          </a:p>
          <a:p>
            <a:pPr eaLnBrk="0" hangingPunct="0">
              <a:defRPr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Руководитель департамента по управлению муниципальным имуществом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57200" y="1000125"/>
            <a:ext cx="82296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4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ru-RU" dirty="0" smtClean="0">
                <a:solidFill>
                  <a:srgbClr val="002060"/>
                </a:solidFill>
              </a:rPr>
              <a:t>Проект бюджета по расходам департамента по управлению муниципальным имуществом на 2015 – 2017 годы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501098"/>
              </p:ext>
            </p:extLst>
          </p:nvPr>
        </p:nvGraphicFramePr>
        <p:xfrm>
          <a:off x="523874" y="1895474"/>
          <a:ext cx="8214247" cy="4738268"/>
        </p:xfrm>
        <a:graphic>
          <a:graphicData uri="http://schemas.openxmlformats.org/drawingml/2006/table">
            <a:tbl>
              <a:tblPr/>
              <a:tblGrid>
                <a:gridCol w="1876426"/>
                <a:gridCol w="3410706"/>
                <a:gridCol w="998552"/>
                <a:gridCol w="928567"/>
                <a:gridCol w="999996"/>
              </a:tblGrid>
              <a:tr h="315887">
                <a:tc rowSpan="2">
                  <a:txBody>
                    <a:bodyPr/>
                    <a:lstStyle/>
                    <a:p>
                      <a:pPr marR="38163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Бюджетная </a:t>
                      </a:r>
                      <a:r>
                        <a:rPr lang="ru-RU" sz="1400" b="1" dirty="0" smtClean="0">
                          <a:latin typeface="+mn-lt"/>
                          <a:ea typeface="Times New Roman"/>
                        </a:rPr>
                        <a:t>   </a:t>
                      </a:r>
                    </a:p>
                    <a:p>
                      <a:pPr marR="381635"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</a:rPr>
                        <a:t>классификация</a:t>
                      </a:r>
                      <a:endParaRPr lang="ru-RU" sz="1400" b="1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Наименование</a:t>
                      </a:r>
                    </a:p>
                  </a:txBody>
                  <a:tcPr marL="44763" marR="44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</a:rPr>
                        <a:t>Сумма, тыс.руб.</a:t>
                      </a:r>
                      <a:endParaRPr lang="ru-RU" sz="1400" b="1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87">
                <a:tc vMerge="1">
                  <a:txBody>
                    <a:bodyPr/>
                    <a:lstStyle/>
                    <a:p>
                      <a:pPr marR="381635"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2015 год</a:t>
                      </a:r>
                    </a:p>
                  </a:txBody>
                  <a:tcPr marL="44763" marR="44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2016 год</a:t>
                      </a:r>
                    </a:p>
                  </a:txBody>
                  <a:tcPr marL="44763" marR="44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2017 год</a:t>
                      </a:r>
                    </a:p>
                  </a:txBody>
                  <a:tcPr marL="44763" marR="44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58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903 01 13  990 04 04 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Мероприятия в</a:t>
                      </a:r>
                      <a:r>
                        <a:rPr lang="ru-RU" sz="1200" baseline="0" dirty="0" smtClean="0">
                          <a:latin typeface="+mn-lt"/>
                          <a:ea typeface="Times New Roman"/>
                        </a:rPr>
                        <a:t> сфере общегосударственного управления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8 348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9 213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7  691</a:t>
                      </a: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8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903 01 13  990 04 12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Мероприятия по оценке недвижимости, признанию</a:t>
                      </a:r>
                      <a:r>
                        <a:rPr lang="ru-RU" sz="1200" baseline="0" dirty="0" smtClean="0">
                          <a:latin typeface="+mn-lt"/>
                          <a:ea typeface="Times New Roman"/>
                        </a:rPr>
                        <a:t> прав и регулированию отношений по государственной и муниципальной собственности 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3 791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2 000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2 000</a:t>
                      </a: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8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903 04 08  155</a:t>
                      </a:r>
                      <a:r>
                        <a:rPr lang="ru-RU" sz="1200" baseline="0" dirty="0" smtClean="0">
                          <a:latin typeface="+mn-lt"/>
                          <a:ea typeface="Times New Roman"/>
                        </a:rPr>
                        <a:t> 04 09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Муниципальная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программа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«Развитие транспортной системы и дорожного хозяйства  городского  округа  Тольятти  на  2014-2020  годы» </a:t>
                      </a:r>
                      <a:endParaRPr lang="ru-RU" sz="1200" dirty="0" smtClean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35 080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33</a:t>
                      </a:r>
                      <a:r>
                        <a:rPr lang="ru-RU" sz="1200" baseline="0" dirty="0" smtClean="0">
                          <a:latin typeface="+mn-lt"/>
                          <a:ea typeface="Times New Roman"/>
                        </a:rPr>
                        <a:t> 290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34 572</a:t>
                      </a: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1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903 05 01  990</a:t>
                      </a:r>
                      <a:r>
                        <a:rPr lang="ru-RU" sz="1200" baseline="0" dirty="0" smtClean="0">
                          <a:latin typeface="+mn-lt"/>
                          <a:ea typeface="Times New Roman"/>
                        </a:rPr>
                        <a:t> 04 13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Мероприятия в области жилищного</a:t>
                      </a:r>
                      <a:r>
                        <a:rPr lang="ru-RU" sz="1200" baseline="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хозяйства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30 168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29 626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29 626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1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903 05 03  990</a:t>
                      </a:r>
                      <a:r>
                        <a:rPr lang="ru-RU" sz="1200" baseline="0" dirty="0" smtClean="0">
                          <a:latin typeface="+mn-lt"/>
                          <a:ea typeface="Times New Roman"/>
                        </a:rPr>
                        <a:t> 04 10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Бюджетные инвестиции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500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21 500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903 09 04  990</a:t>
                      </a:r>
                      <a:r>
                        <a:rPr lang="ru-RU" sz="1200" baseline="0" dirty="0" smtClean="0">
                          <a:latin typeface="+mn-lt"/>
                          <a:ea typeface="Times New Roman"/>
                        </a:rPr>
                        <a:t> 02 35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Расходы</a:t>
                      </a:r>
                      <a:r>
                        <a:rPr lang="ru-RU" sz="1200" baseline="0" dirty="0" smtClean="0">
                          <a:latin typeface="+mn-lt"/>
                          <a:ea typeface="Times New Roman"/>
                        </a:rPr>
                        <a:t> на ликвидационные мероприятия МАУ «</a:t>
                      </a:r>
                      <a:r>
                        <a:rPr lang="ru-RU" sz="1200" baseline="0" dirty="0" err="1" smtClean="0">
                          <a:latin typeface="+mn-lt"/>
                          <a:ea typeface="Times New Roman"/>
                        </a:rPr>
                        <a:t>Мапуз</a:t>
                      </a:r>
                      <a:r>
                        <a:rPr lang="ru-RU" sz="1200" baseline="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1 600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8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903 10 03  080</a:t>
                      </a:r>
                      <a:r>
                        <a:rPr lang="ru-RU" sz="1200" baseline="0" dirty="0" smtClean="0">
                          <a:latin typeface="+mn-lt"/>
                          <a:ea typeface="Times New Roman"/>
                        </a:rPr>
                        <a:t> 04 11</a:t>
                      </a:r>
                      <a:endParaRPr lang="ru-RU" sz="1200" dirty="0" smtClean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Муниципальная программа городского округа Тольятти «Молодой семье - доступное жилье» на 2014-2015 годы 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84 518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7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Times New Roman"/>
                        </a:rPr>
                        <a:t>ВСЕГО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b="1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Times New Roman"/>
                        </a:rPr>
                        <a:t>164 005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Times New Roman"/>
                        </a:rPr>
                        <a:t>95 629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Times New Roman"/>
                        </a:rPr>
                        <a:t>73 889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62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35043" y="2704443"/>
            <a:ext cx="36957" cy="4010683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7661" y="4125245"/>
            <a:ext cx="3867150" cy="16312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Программное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направление расходов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119 598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тыс. руб.</a:t>
            </a: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6" y="1114425"/>
            <a:ext cx="8705852" cy="2012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46088" lvl="0" indent="-446088" algn="ctr">
              <a:lnSpc>
                <a:spcPct val="80000"/>
              </a:lnSpc>
              <a:defRPr/>
            </a:pPr>
            <a:endParaRPr lang="ru-RU" sz="2400" b="1" kern="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Предельные объемы 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бюджетных ассигнований на 2015 год</a:t>
            </a:r>
            <a:endParaRPr lang="ru-RU" kern="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sz="2400" b="1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2400" b="1" kern="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164 005 </a:t>
            </a: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тыс</a:t>
            </a: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руб. 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endParaRPr lang="ru-RU" sz="2400" b="1" kern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00624" y="4125244"/>
            <a:ext cx="3867150" cy="16312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Непрограммное направление расходов</a:t>
            </a: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44 407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тыс. руб.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604961" y="3228975"/>
            <a:ext cx="1352550" cy="896269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219826" y="3228975"/>
            <a:ext cx="1352550" cy="896268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35043" y="2704443"/>
            <a:ext cx="36957" cy="4010683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2912" y="3488525"/>
            <a:ext cx="37052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84 518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тыс. руб. 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на мероприятия в рамках муниципальной программы городского округа Тольятти «Молодой семье – доступное жилье» на 2014-2015 годы</a:t>
            </a:r>
          </a:p>
          <a:p>
            <a:pPr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6" y="1114425"/>
            <a:ext cx="8705852" cy="138499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Программное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направление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расходов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119 598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тыс. руб. 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6812" y="3488525"/>
            <a:ext cx="37052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35 080 тыс. руб. 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на мероприятия в  рамках муниципальной программы «Развитие транспортной системы и дорожного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хозяйства городского округа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Тольятти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на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2014-2020 гг.»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643061" y="2704441"/>
            <a:ext cx="1057275" cy="4197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200776" y="2704442"/>
            <a:ext cx="1057275" cy="4197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84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6" y="1114425"/>
            <a:ext cx="8705852" cy="132343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Муниципальная программа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городского округа Тольятти </a:t>
            </a:r>
            <a:endParaRPr lang="ru-RU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«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Молодой семье - доступное жилье» на 2014-2015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годы 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утверждена постановлением мэрии городского округа Тольятти 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от 11.10.2013г. № 3155-п/1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71475" y="2628900"/>
            <a:ext cx="8434387" cy="360045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     </a:t>
            </a:r>
          </a:p>
          <a:p>
            <a:pPr algn="just">
              <a:lnSpc>
                <a:spcPct val="125000"/>
              </a:lnSpc>
            </a:pP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    За 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счет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 средств  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бюджета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городского  округа  Тольятти 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в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сумме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84 518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тыс. руб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., направленных на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</a:rPr>
              <a:t>софинансирование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  мероприятий в рамках подпрограммы «Обеспечение жильем молодых семей» федеральной целевой программы «Жилище» на 2011-2015 годы,  планируется обеспечить жильем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580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молодых семей по списку 2015 года. </a:t>
            </a:r>
          </a:p>
          <a:p>
            <a:pPr algn="just">
              <a:lnSpc>
                <a:spcPct val="125000"/>
              </a:lnSpc>
            </a:pP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      Расчет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произведен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 исходя   из  норматива 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стоимости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1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кв. м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  –  32 369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руб., жилой площади - 54 кв. м, состава семьи  - 3 человека,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</a:rPr>
              <a:t>софинансирования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 расходного обязательства за счет средств бюджета городского округа – 23,8 %.</a:t>
            </a: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6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074" y="1295400"/>
            <a:ext cx="8705852" cy="132343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Муниципальная программа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«Развитие транспортной системы и дорожного хозяйства  городского  округа  Тольятти  на  2014-2020 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гг.» утверждена постановлением мэрии городского округа Тольятти 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от 29.01.2014г. № 233-п/1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04850" y="3304010"/>
            <a:ext cx="7820025" cy="2925339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    Бюджетные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инвестиции на увеличение уставного фонда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муниципального предприятия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«Тольяттинское пассажирское автотранспортное предприятие №3» в сумме 35080 тыс. руб. планируется предоставить на исполнение обязательств по договору лизинга, заключенного между МП «ТПАТП №3» и ЗАО «Сбербанк Лизинг»  в 2012 году по приобретению 102 единиц автобусов. </a:t>
            </a:r>
          </a:p>
        </p:txBody>
      </p:sp>
    </p:spTree>
    <p:extLst>
      <p:ext uri="{BB962C8B-B14F-4D97-AF65-F5344CB8AC3E}">
        <p14:creationId xmlns:p14="http://schemas.microsoft.com/office/powerpoint/2010/main" val="343100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074" y="933450"/>
            <a:ext cx="8705852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Непрограммное направление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расходов 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44 407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тыс. руб. 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599" y="1885950"/>
            <a:ext cx="8705852" cy="141806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  Мероприятия 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</a:rPr>
              <a:t>по оценке недвижимости, признанию прав и регулированию отношений по государственной и муниципальной собственности в сумме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3 791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</a:rPr>
              <a:t>тыс. руб., в том числе: </a:t>
            </a:r>
          </a:p>
          <a:p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- оплата услуг по проведению технической инвентаризации и подготовки документов на объекты муниципального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имущества  для  проведения  </a:t>
            </a:r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мероприятий по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оформлению права  муниципальной  собственности на  них  - 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2770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тыс. руб</a:t>
            </a:r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- оплата услуг по определению рыночной стоимости муниципального  имущества - 1000 тыс. руб.</a:t>
            </a:r>
          </a:p>
          <a:p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- оплата нотариальных услуг - 21 тыс. руб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8599" y="3361160"/>
            <a:ext cx="8705852" cy="122036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    Мероприятия в сфере  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</a:rPr>
              <a:t>общегосударственного   управления 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в сумме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8 348 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</a:rPr>
              <a:t>тыс. руб., в том числе:</a:t>
            </a:r>
          </a:p>
          <a:p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      - перечисление в бюджет налога на добавленную стоимость по итогам реализации физическим лицам муниципального имущества в рамках «Программы приватизации муниципального имущества городского округа Тольятти в 2015 году» -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8 237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тыс. руб.</a:t>
            </a:r>
          </a:p>
          <a:p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      - оплата услуг ФГУП «Почта России» по приему и переводу платежей населения за пользование жилыми помещениями муниципального жилищного фонда  –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111 </a:t>
            </a:r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тыс. руб.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9074" y="4657725"/>
            <a:ext cx="8705852" cy="50482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  Выкуп </a:t>
            </a:r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земельного участка, расположенного по адресу г. Тольятти, Центральный район, городское кладбище для муниципальных нужд в сумме  500 тыс. руб.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8599" y="5248274"/>
            <a:ext cx="8696327" cy="67627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   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Оплата взносов на капитальный ремонт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общего </a:t>
            </a:r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имущества многоквартирных домов в доле муниципальной собственности в рамках Закона Самарской области от 21.06.2013г.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№ 60-ГД </a:t>
            </a:r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"О системе капитального ремонта общего имущества в многоквартирных домах, расположенных на территории Самарской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области» в сумме 30 168 тыс. руб.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28600" y="6048375"/>
            <a:ext cx="8705852" cy="514349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rgbClr val="002060"/>
                </a:solidFill>
              </a:rPr>
              <a:t>      Предоставление </a:t>
            </a:r>
            <a:r>
              <a:rPr lang="ru-RU" sz="1200" dirty="0">
                <a:solidFill>
                  <a:srgbClr val="002060"/>
                </a:solidFill>
              </a:rPr>
              <a:t>субсидии муниципальному автономному учреждению городского округа Тольятти «</a:t>
            </a:r>
            <a:r>
              <a:rPr lang="ru-RU" sz="1200" dirty="0" err="1">
                <a:solidFill>
                  <a:srgbClr val="002060"/>
                </a:solidFill>
              </a:rPr>
              <a:t>Мапуз</a:t>
            </a:r>
            <a:r>
              <a:rPr lang="ru-RU" sz="1200" dirty="0">
                <a:solidFill>
                  <a:srgbClr val="002060"/>
                </a:solidFill>
              </a:rPr>
              <a:t>» на финансирование мероприятий по его ликвидации в сумме </a:t>
            </a:r>
            <a:r>
              <a:rPr lang="ru-RU" sz="1200" dirty="0" smtClean="0">
                <a:solidFill>
                  <a:srgbClr val="002060"/>
                </a:solidFill>
              </a:rPr>
              <a:t>1 600 </a:t>
            </a:r>
            <a:r>
              <a:rPr lang="ru-RU" sz="1200" dirty="0">
                <a:solidFill>
                  <a:srgbClr val="002060"/>
                </a:solidFill>
              </a:rPr>
              <a:t>тыс. руб.</a:t>
            </a:r>
          </a:p>
          <a:p>
            <a:pPr lvl="0"/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87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36195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СПАСИБО ЗА ВНИМАНИЕ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3"/>
          <p:cNvSpPr>
            <a:spLocks noChangeArrowheads="1"/>
          </p:cNvSpPr>
          <p:nvPr/>
        </p:nvSpPr>
        <p:spPr bwMode="auto">
          <a:xfrm>
            <a:off x="0" y="2184400"/>
            <a:ext cx="9144000" cy="2220913"/>
          </a:xfrm>
          <a:prstGeom prst="rect">
            <a:avLst/>
          </a:prstGeom>
          <a:solidFill>
            <a:schemeClr val="bg1">
              <a:lumMod val="6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32772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13438"/>
            <a:ext cx="9255125" cy="1166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0" y="1893888"/>
            <a:ext cx="9144000" cy="28575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2" name="Заголовок 1"/>
          <p:cNvSpPr>
            <a:spLocks/>
          </p:cNvSpPr>
          <p:nvPr/>
        </p:nvSpPr>
        <p:spPr bwMode="auto">
          <a:xfrm>
            <a:off x="855663" y="4405313"/>
            <a:ext cx="7307262" cy="928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Докладчик: </a:t>
            </a:r>
            <a:r>
              <a:rPr lang="ru-RU" sz="1200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Чижикова</a:t>
            </a: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 Анна Михайловна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,</a:t>
            </a:r>
            <a:endParaRPr lang="ru-RU" sz="12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Руководитель департамента 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по управлению муниципальным имуществом</a:t>
            </a:r>
            <a:endParaRPr lang="ru-RU" sz="12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3" name="Заголовок 1"/>
          <p:cNvSpPr>
            <a:spLocks/>
          </p:cNvSpPr>
          <p:nvPr/>
        </p:nvSpPr>
        <p:spPr bwMode="auto">
          <a:xfrm>
            <a:off x="820738" y="2424113"/>
            <a:ext cx="8172450" cy="188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000" dirty="0">
                <a:solidFill>
                  <a:srgbClr val="002060"/>
                </a:solidFill>
              </a:rPr>
              <a:t>Общественное обсуждение 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ctr" eaLnBrk="0" hangingPunct="0"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предельных </a:t>
            </a:r>
            <a:r>
              <a:rPr lang="ru-RU" sz="2000" dirty="0">
                <a:solidFill>
                  <a:srgbClr val="002060"/>
                </a:solidFill>
              </a:rPr>
              <a:t>объёмов бюджетных </a:t>
            </a:r>
            <a:r>
              <a:rPr lang="ru-RU" sz="2000" dirty="0" smtClean="0">
                <a:solidFill>
                  <a:srgbClr val="002060"/>
                </a:solidFill>
              </a:rPr>
              <a:t>ассигнований на </a:t>
            </a:r>
            <a:r>
              <a:rPr lang="ru-RU" sz="2000" dirty="0">
                <a:solidFill>
                  <a:srgbClr val="002060"/>
                </a:solidFill>
              </a:rPr>
              <a:t>2015 </a:t>
            </a:r>
            <a:r>
              <a:rPr lang="ru-RU" sz="2000" dirty="0" smtClean="0">
                <a:solidFill>
                  <a:srgbClr val="002060"/>
                </a:solidFill>
              </a:rPr>
              <a:t>год</a:t>
            </a:r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Главный </a:t>
            </a:r>
            <a:r>
              <a:rPr lang="ru-RU" sz="2000" dirty="0">
                <a:solidFill>
                  <a:srgbClr val="002060"/>
                </a:solidFill>
              </a:rPr>
              <a:t>распорядитель бюджетных средств: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Департамент по управлению муниципальным имуществом</a:t>
            </a:r>
            <a:endParaRPr lang="ru-RU" sz="2000" dirty="0">
              <a:solidFill>
                <a:srgbClr val="002060"/>
              </a:solidFill>
            </a:endParaRP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мэрии городского округа Тольятти</a:t>
            </a:r>
          </a:p>
          <a:p>
            <a:pPr eaLnBrk="0" hangingPunct="0">
              <a:defRPr/>
            </a:pP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14898</TotalTime>
  <Words>852</Words>
  <Application>Microsoft Office PowerPoint</Application>
  <PresentationFormat>Произвольный</PresentationFormat>
  <Paragraphs>112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litvinova</dc:creator>
  <cp:lastModifiedBy>user</cp:lastModifiedBy>
  <cp:revision>1597</cp:revision>
  <cp:lastPrinted>2014-09-23T11:31:44Z</cp:lastPrinted>
  <dcterms:created xsi:type="dcterms:W3CDTF">2009-10-28T17:01:45Z</dcterms:created>
  <dcterms:modified xsi:type="dcterms:W3CDTF">2014-09-23T11:32:50Z</dcterms:modified>
</cp:coreProperties>
</file>