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7" r:id="rId2"/>
    <p:sldId id="517" r:id="rId3"/>
    <p:sldId id="505" r:id="rId4"/>
    <p:sldId id="512" r:id="rId5"/>
    <p:sldId id="513" r:id="rId6"/>
    <p:sldId id="516" r:id="rId7"/>
    <p:sldId id="515" r:id="rId8"/>
    <p:sldId id="466" r:id="rId9"/>
  </p:sldIdLst>
  <p:sldSz cx="9144000" cy="7056438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>
        <p:scale>
          <a:sx n="100" d="100"/>
          <a:sy n="100" d="100"/>
        </p:scale>
        <p:origin x="-1944" y="-192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44538"/>
            <a:ext cx="48228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44C4D99-5D3E-46B3-ADB7-CE961B008971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300E3-DF5B-41D7-BF69-C1C850257CFF}" type="datetime1">
              <a:rPr lang="ru-RU" smtClean="0"/>
              <a:t>23.09.2014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63A5-EE2D-4A16-9F3F-010AD1FDBCEA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40D39-0E17-4B67-866F-425468CE4C9F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5FB96-9A3B-4B76-9EF0-B7553CEA1E99}" type="datetime1">
              <a:rPr lang="ru-RU" smtClean="0"/>
              <a:t>23.09.2014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A8FDF-EBDE-48C7-B77E-C0886283209A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597C-1074-4604-9777-5151EB2E5C03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CC5F-CCA2-447C-A979-3355F9CF83EE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4BB17-8F5C-414C-9C8F-E7C27CCC4FFA}" type="datetime1">
              <a:rPr lang="ru-RU" smtClean="0"/>
              <a:t>23.09.2014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8B77C-B7BA-4015-9409-2DA68B130C38}" type="datetime1">
              <a:rPr lang="ru-RU" smtClean="0"/>
              <a:t>23.09.2014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9759-1E60-4C96-9D9E-851086C2D951}" type="datetime1">
              <a:rPr lang="ru-RU" smtClean="0"/>
              <a:t>23.09.2014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D720F-6707-4455-A5A8-5FB9EB588A6D}" type="datetime1">
              <a:rPr lang="ru-RU" smtClean="0"/>
              <a:t>23.09.2014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67E6-2BD1-4E59-86AB-C8F70D7ACB72}" type="datetime1">
              <a:rPr lang="ru-RU" smtClean="0"/>
              <a:t>23.09.2014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3141-620F-450E-AE84-23767A4DC46F}" type="datetime1">
              <a:rPr lang="ru-RU" smtClean="0"/>
              <a:t>23.09.2014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6BBCAD-2D25-4427-A22B-7B360A938C2F}" type="datetime1">
              <a:rPr lang="ru-RU" smtClean="0"/>
              <a:t>23.09.2014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03" name="Заголовок 1"/>
          <p:cNvSpPr>
            <a:spLocks/>
          </p:cNvSpPr>
          <p:nvPr/>
        </p:nvSpPr>
        <p:spPr bwMode="auto">
          <a:xfrm>
            <a:off x="785811" y="4570413"/>
            <a:ext cx="7572375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152" name="Заголовок 1"/>
          <p:cNvSpPr>
            <a:spLocks/>
          </p:cNvSpPr>
          <p:nvPr/>
        </p:nvSpPr>
        <p:spPr bwMode="auto">
          <a:xfrm>
            <a:off x="561975" y="3417888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53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pic>
        <p:nvPicPr>
          <p:cNvPr id="1843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5125" cy="1166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r>
              <a:rPr lang="ru-RU" sz="1900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сентябрь</a:t>
            </a:r>
            <a:endParaRPr lang="en-US" sz="1900" dirty="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0" y="1893888"/>
            <a:ext cx="9144000" cy="39211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4337" y="2617669"/>
            <a:ext cx="83153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002060"/>
                </a:solidFill>
              </a:rPr>
              <a:t>Общественное обсуждение </a:t>
            </a:r>
          </a:p>
          <a:p>
            <a:pPr algn="ctr" eaLnBrk="0" hangingPunct="0">
              <a:defRPr/>
            </a:pPr>
            <a:r>
              <a:rPr lang="ru-RU" sz="2000" b="1" dirty="0">
                <a:solidFill>
                  <a:srgbClr val="002060"/>
                </a:solidFill>
              </a:rPr>
              <a:t>предельных объёмов бюджетных ассигнований на 2015 год</a:t>
            </a: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Главный распорядитель бюджетных средств: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Департамент по управлению муниципальным имуществом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мэрии городского округа Тольятти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799" y="4719529"/>
            <a:ext cx="8167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Чижикова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 Анна Михайловна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,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по управлению муниципальным имуществом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57200" y="1000125"/>
            <a:ext cx="82296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4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dirty="0" smtClean="0">
                <a:solidFill>
                  <a:srgbClr val="002060"/>
                </a:solidFill>
              </a:rPr>
              <a:t>Проект бюджета по расходам департамента по управлению муниципальным имуществом на 2015 – 2017 годы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501098"/>
              </p:ext>
            </p:extLst>
          </p:nvPr>
        </p:nvGraphicFramePr>
        <p:xfrm>
          <a:off x="523874" y="1895474"/>
          <a:ext cx="8214247" cy="4738268"/>
        </p:xfrm>
        <a:graphic>
          <a:graphicData uri="http://schemas.openxmlformats.org/drawingml/2006/table">
            <a:tbl>
              <a:tblPr/>
              <a:tblGrid>
                <a:gridCol w="1876426"/>
                <a:gridCol w="3410706"/>
                <a:gridCol w="998552"/>
                <a:gridCol w="928567"/>
                <a:gridCol w="999996"/>
              </a:tblGrid>
              <a:tr h="315887">
                <a:tc rowSpan="2"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Бюджетная </a:t>
                      </a:r>
                      <a:r>
                        <a:rPr lang="ru-RU" sz="1400" b="1" dirty="0" smtClean="0">
                          <a:latin typeface="+mn-lt"/>
                          <a:ea typeface="Times New Roman"/>
                        </a:rPr>
                        <a:t>   </a:t>
                      </a:r>
                    </a:p>
                    <a:p>
                      <a:pPr marR="381635"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</a:rPr>
                        <a:t>классификация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Наименование</a:t>
                      </a: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</a:rPr>
                        <a:t>Сумма, тыс.руб.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887">
                <a:tc vMerge="1"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2015 год</a:t>
                      </a: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2016 год</a:t>
                      </a: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2017 год</a:t>
                      </a: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58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903 01 13  990 04 04 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Мероприятия в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сфере общегосударственного управления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8 348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9 213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7  691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903 01 13  990 04 12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Мероприятия по оценке недвижимости, признанию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прав и регулированию отношений по государственной и муниципальной собственности 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3 791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2 000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2 000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903 04 08  155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04 09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транспортной системы и дорожного хозяйства  городского  округа  Тольятти  на  2014-2020  годы» </a:t>
                      </a:r>
                      <a:endParaRPr lang="ru-RU" sz="1200" dirty="0" smtClean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35 080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33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290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34 572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903 05 01  990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04 13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Мероприятия в области жилищного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хозяйства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30 168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29 626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29 626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903 05 03  990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04 10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Бюджетные инвестиции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500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21 500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903 09 04  990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02 35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Расходы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на ликвидационные мероприятия МАУ «</a:t>
                      </a:r>
                      <a:r>
                        <a:rPr lang="ru-RU" sz="1200" baseline="0" dirty="0" err="1" smtClean="0">
                          <a:latin typeface="+mn-lt"/>
                          <a:ea typeface="Times New Roman"/>
                        </a:rPr>
                        <a:t>Мапуз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1 600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903 10 03  080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04 11</a:t>
                      </a:r>
                      <a:endParaRPr lang="ru-RU" sz="12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Муниципальная программа городского округа Тольятти «Молодой семье - доступное жилье» на 2014-2015 годы 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84 518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ВСЕГО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164 005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95 629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73 889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6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119 598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Предельные объемы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2015 год</a:t>
            </a:r>
            <a:endParaRPr lang="ru-RU" kern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2400" b="1" kern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164 005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4" y="4125244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44 407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228975"/>
            <a:ext cx="1352550" cy="896269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19826" y="3228975"/>
            <a:ext cx="1352550" cy="896268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84 518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рамках муниципальной программы городского округа Тольятти «Молодой семье – доступное жилье» на 2014-2015 годы</a:t>
            </a: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119 598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35 080 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транспортной системы и дорожного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хозяйства городского округа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Тольятти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2014-2020 гг.»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городского округа Тольятти 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Молодой семье - доступное жилье» на 2014-2015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годы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11.10.2013г.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71475" y="2628900"/>
            <a:ext cx="8434387" cy="360045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</a:p>
          <a:p>
            <a:pPr algn="just">
              <a:lnSpc>
                <a:spcPct val="125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За 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счет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средств  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бюджета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городского  округа  Тольятти 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сумме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84 518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тыс. руб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., направленных на </a:t>
            </a:r>
            <a:r>
              <a:rPr lang="ru-RU" sz="1800" dirty="0" err="1">
                <a:solidFill>
                  <a:schemeClr val="accent6">
                    <a:lumMod val="75000"/>
                  </a:schemeClr>
                </a:solidFill>
              </a:rPr>
              <a:t>софинансирование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 мероприятий в рамках подпрограммы «Обеспечение жильем молодых семей» федеральной целевой программы «Жилище» на 2011-2015 годы,  планируется обеспечить жильем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580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молодых семей по списку 2015 года. </a:t>
            </a:r>
          </a:p>
          <a:p>
            <a:pPr algn="just">
              <a:lnSpc>
                <a:spcPct val="125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     Расчет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произведен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исходя   из  норматива 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стоимости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1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кв. м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–  32 369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руб., жилой площади - 54 кв. м, состава семьи  - 3 человека, </a:t>
            </a:r>
            <a:r>
              <a:rPr lang="ru-RU" sz="1800" dirty="0" err="1">
                <a:solidFill>
                  <a:schemeClr val="accent6">
                    <a:lumMod val="75000"/>
                  </a:schemeClr>
                </a:solidFill>
              </a:rPr>
              <a:t>софинансирования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расходного обязательства за счет средств бюджета городского округа – 23,8 %.</a:t>
            </a:r>
          </a:p>
          <a:p>
            <a:pPr algn="ctr"/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129540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«Развитие транспортной системы и дорожного хозяйства  городского  округа  Тольятти  на  2014-2020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гг.» 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29.01.2014г. № 233-п/1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4850" y="3304010"/>
            <a:ext cx="7820025" cy="292533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Бюджетные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инвестиции на увеличение уставного фонда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муниципального предприятия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«Тольяттинское пассажирское автотранспортное предприятие №3» в сумме 35080 тыс. руб. планируется предоставить на исполнение обязательств по договору лизинга, заключенного между МП «ТПАТП №3» и ЗАО «Сбербанк Лизинг»  в 2012 году по приобретению 102 единиц автобусов. </a:t>
            </a:r>
          </a:p>
        </p:txBody>
      </p:sp>
    </p:spTree>
    <p:extLst>
      <p:ext uri="{BB962C8B-B14F-4D97-AF65-F5344CB8AC3E}">
        <p14:creationId xmlns:p14="http://schemas.microsoft.com/office/powerpoint/2010/main" val="3431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44 407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1885950"/>
            <a:ext cx="8705852" cy="141806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 Мероприятия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по оценке недвижимости, признанию прав и регулированию отношений по государственной и муниципальной собственности в сумме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3 791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тыс. руб., в том числе: 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услуг по проведению технической инвентаризации и подготовки документов на объекты муниципального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имущества  для  проведения 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мероприятий по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оформлению права  муниципальной  собственности на  них  - 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2770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руб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услуг по определению рыночной стоимости муниципального  имущества - 1000 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- оплата нотариальных услуг - 21 тыс. руб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8599" y="3361160"/>
            <a:ext cx="8705852" cy="122036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     Мероприятия в сфере 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общегосударственного   управления 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 сумме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8 348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</a:rPr>
              <a:t>тыс. руб., в том числе: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      - перечисление в бюджет налога на добавленную стоимость по итогам реализации физическим лицам муниципального имущества в рамках «Программы приватизации муниципального имущества городского округа Тольятти в 2015 году» -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8 237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руб.</a:t>
            </a:r>
          </a:p>
          <a:p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      - оплата услуг ФГУП «Почта России» по приему и переводу платежей населения за пользование жилыми помещениями муниципального жилищного фонда  –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111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074" y="4657725"/>
            <a:ext cx="8705852" cy="5048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  Выкуп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земельного участка, расположенного по адресу г. Тольятти, Центральный район, городское кладбище для муниципальных нужд в сумме  500 тыс.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8599" y="5248274"/>
            <a:ext cx="8696327" cy="6762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Оплата взносов на капитальный ремонт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общего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имущества многоквартирных домов в доле муниципальной собственности в рамках Закона Самарской области от 21.06.2013г.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№ 60-ГД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"О системе капитального ремонта общего имущества в многоквартирных домах, расположенных на территории Самарской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области» в сумме 30 168 тыс.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8600" y="6048375"/>
            <a:ext cx="8705852" cy="51434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002060"/>
                </a:solidFill>
              </a:rPr>
              <a:t>      Предоставление </a:t>
            </a:r>
            <a:r>
              <a:rPr lang="ru-RU" sz="1200" dirty="0">
                <a:solidFill>
                  <a:srgbClr val="002060"/>
                </a:solidFill>
              </a:rPr>
              <a:t>субсидии муниципальному автономному учреждению городского округа Тольятти «</a:t>
            </a:r>
            <a:r>
              <a:rPr lang="ru-RU" sz="1200" dirty="0" err="1">
                <a:solidFill>
                  <a:srgbClr val="002060"/>
                </a:solidFill>
              </a:rPr>
              <a:t>Мапуз</a:t>
            </a:r>
            <a:r>
              <a:rPr lang="ru-RU" sz="1200" dirty="0">
                <a:solidFill>
                  <a:srgbClr val="002060"/>
                </a:solidFill>
              </a:rPr>
              <a:t>» на финансирование мероприятий по его ликвидации в сумме </a:t>
            </a:r>
            <a:r>
              <a:rPr lang="ru-RU" sz="1200" dirty="0" smtClean="0">
                <a:solidFill>
                  <a:srgbClr val="002060"/>
                </a:solidFill>
              </a:rPr>
              <a:t>1 600 </a:t>
            </a:r>
            <a:r>
              <a:rPr lang="ru-RU" sz="1200" dirty="0">
                <a:solidFill>
                  <a:srgbClr val="002060"/>
                </a:solidFill>
              </a:rPr>
              <a:t>тыс. руб.</a:t>
            </a:r>
          </a:p>
          <a:p>
            <a:pPr lvl="0"/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3619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СПАСИБО ЗА ВНИМАНИЕ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0" y="2184400"/>
            <a:ext cx="9144000" cy="2220913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3277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13438"/>
            <a:ext cx="9255125" cy="116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0" y="1893888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/>
          </p:cNvSpPr>
          <p:nvPr/>
        </p:nvSpPr>
        <p:spPr bwMode="auto">
          <a:xfrm>
            <a:off x="855663" y="4405313"/>
            <a:ext cx="7307262" cy="92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1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200" b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Чижикова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 Анна Михайловна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,</a:t>
            </a: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имуществом</a:t>
            </a: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Заголовок 1"/>
          <p:cNvSpPr>
            <a:spLocks/>
          </p:cNvSpPr>
          <p:nvPr/>
        </p:nvSpPr>
        <p:spPr bwMode="auto">
          <a:xfrm>
            <a:off x="820738" y="2424113"/>
            <a:ext cx="8172450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rgbClr val="002060"/>
                </a:solidFill>
              </a:rPr>
              <a:t>Общественное обсуждение </a:t>
            </a:r>
            <a:endParaRPr lang="ru-RU" sz="2000" dirty="0" smtClean="0">
              <a:solidFill>
                <a:srgbClr val="002060"/>
              </a:solidFill>
            </a:endParaRPr>
          </a:p>
          <a:p>
            <a:pPr algn="ctr" eaLnBrk="0" hangingPunct="0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предельных </a:t>
            </a:r>
            <a:r>
              <a:rPr lang="ru-RU" sz="2000" dirty="0">
                <a:solidFill>
                  <a:srgbClr val="002060"/>
                </a:solidFill>
              </a:rPr>
              <a:t>объёмов бюджетных </a:t>
            </a:r>
            <a:r>
              <a:rPr lang="ru-RU" sz="2000" dirty="0" smtClean="0">
                <a:solidFill>
                  <a:srgbClr val="002060"/>
                </a:solidFill>
              </a:rPr>
              <a:t>ассигнований на </a:t>
            </a:r>
            <a:r>
              <a:rPr lang="ru-RU" sz="2000" dirty="0">
                <a:solidFill>
                  <a:srgbClr val="002060"/>
                </a:solidFill>
              </a:rPr>
              <a:t>2015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Главный </a:t>
            </a:r>
            <a:r>
              <a:rPr lang="ru-RU" sz="2000" dirty="0">
                <a:solidFill>
                  <a:srgbClr val="002060"/>
                </a:solidFill>
              </a:rPr>
              <a:t>распорядитель бюджетных средств: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Департамент по управлению муниципальным имуществом</a:t>
            </a:r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мэрии городского округа Тольятти</a:t>
            </a:r>
          </a:p>
          <a:p>
            <a:pPr eaLnBrk="0" hangingPunct="0">
              <a:defRPr/>
            </a:pP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14898</TotalTime>
  <Words>852</Words>
  <Application>Microsoft Office PowerPoint</Application>
  <PresentationFormat>Произвольный</PresentationFormat>
  <Paragraphs>112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user</cp:lastModifiedBy>
  <cp:revision>1597</cp:revision>
  <cp:lastPrinted>2014-09-23T11:31:44Z</cp:lastPrinted>
  <dcterms:created xsi:type="dcterms:W3CDTF">2009-10-28T17:01:45Z</dcterms:created>
  <dcterms:modified xsi:type="dcterms:W3CDTF">2014-09-23T11:32:50Z</dcterms:modified>
</cp:coreProperties>
</file>