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04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21" r:id="rId18"/>
    <p:sldId id="322" r:id="rId19"/>
    <p:sldId id="328" r:id="rId20"/>
    <p:sldId id="336" r:id="rId21"/>
    <p:sldId id="325" r:id="rId22"/>
    <p:sldId id="326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30C5"/>
    <a:srgbClr val="3357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83" d="100"/>
          <a:sy n="83" d="100"/>
        </p:scale>
        <p:origin x="-79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бюджетных ассигнований 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- 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626 807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3319116360454902E-2"/>
          <c:y val="0.28643009233615035"/>
          <c:w val="0.5767158792650926"/>
          <c:h val="0.67516504222416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бюджетных ассигнований на 2022 год -  2 409 930 тыс. руб.</c:v>
                </c:pt>
              </c:strCache>
            </c:strRef>
          </c:tx>
          <c:dLbls>
            <c:dLbl>
              <c:idx val="0"/>
              <c:layout>
                <c:manualLayout>
                  <c:x val="-3.6777972197919784E-2"/>
                  <c:y val="-0.3043845033642574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591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332 тыс. руб.</a:t>
                    </a:r>
                    <a:endParaRPr lang="en-US" sz="1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766076115485567E-2"/>
                  <c:y val="4.9074638922147968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475 тыс. руб.</a:t>
                    </a:r>
                    <a:endParaRPr lang="en-US" sz="1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МП «Развитие системы образования городского округа Тольятти на 2021-2027 годы»</c:v>
                </c:pt>
                <c:pt idx="1">
                  <c:v>МП «Молодежь Тольятти» на 2021-2030 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2591332</c:v>
                </c:pt>
                <c:pt idx="1">
                  <c:v>35475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471213667735981"/>
          <c:y val="0.36461632585153708"/>
          <c:w val="0.36602860406338122"/>
          <c:h val="0.476702085279972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D30C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 smtClean="0">
                <a:solidFill>
                  <a:srgbClr val="0D30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ru-RU" sz="2400" dirty="0" smtClean="0">
                <a:solidFill>
                  <a:srgbClr val="0D30C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  <a:endParaRPr lang="ru-RU" sz="2400" dirty="0">
              <a:solidFill>
                <a:srgbClr val="0D30C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8"/>
            <a:ext cx="8497887" cy="3457575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бюджета на 2023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годов</a:t>
            </a:r>
            <a:endParaRPr lang="ru-RU" alt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 smtClean="0">
              <a:solidFill>
                <a:schemeClr val="tx1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6600" b="1" dirty="0" smtClean="0">
              <a:solidFill>
                <a:srgbClr val="3357F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6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71671" y="1484784"/>
            <a:ext cx="607223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665287"/>
            <a:ext cx="5976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1 132 тыс.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28596" y="3214686"/>
            <a:ext cx="257176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Фестиваль спорта 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300 тыс. 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Загнутый угол 30"/>
          <p:cNvSpPr/>
          <p:nvPr/>
        </p:nvSpPr>
        <p:spPr>
          <a:xfrm>
            <a:off x="3357554" y="3214686"/>
            <a:ext cx="2714644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Организация мероприятий по развитию студенческих трудовых отрядов,  добровольческих отрядов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482 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6357950" y="3214686"/>
            <a:ext cx="2500330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вожатского мастерства, выездной обучающий семинар педагогических отрядов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350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2023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420015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»»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3FB6F4-B62B-FF69-50A5-D2A93CD739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440" y="4357694"/>
            <a:ext cx="3929090" cy="23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s://sun9-38.userapi.com/impg/MNSNoIrtQypuAzUrhIaFZtWYJLxfmxNTmQL2tQ/BC5D-U1XuzE.jpg?size=1000x667&amp;quality=96&amp;sign=4d265d40cb821681834825b8dc45db85&amp;type=album">
            <a:extLst>
              <a:ext uri="{FF2B5EF4-FFF2-40B4-BE49-F238E27FC236}">
                <a16:creationId xmlns="" xmlns:a16="http://schemas.microsoft.com/office/drawing/2014/main" id="{361A7607-B48C-71B3-0AB4-D248661C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1" r="3249" b="14542"/>
          <a:stretch>
            <a:fillRect/>
          </a:stretch>
        </p:blipFill>
        <p:spPr bwMode="auto">
          <a:xfrm>
            <a:off x="793283" y="1844824"/>
            <a:ext cx="3418677" cy="25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s://sun9-42.userapi.com/impg/eyBU_PA-m9nBudSv7pNfDTYMervZaTXDqT7uBg/_VVcr8T6lUM.jpg?size=1000x667&amp;quality=96&amp;sign=acc923817ca6f37ced7729704402c371&amp;type=album">
            <a:extLst>
              <a:ext uri="{FF2B5EF4-FFF2-40B4-BE49-F238E27FC236}">
                <a16:creationId xmlns="" xmlns:a16="http://schemas.microsoft.com/office/drawing/2014/main" id="{A0F0270D-2F2F-FCFA-8824-9BB4ABB3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90" t="12500"/>
          <a:stretch>
            <a:fillRect/>
          </a:stretch>
        </p:blipFill>
        <p:spPr bwMode="auto">
          <a:xfrm>
            <a:off x="4932042" y="1844824"/>
            <a:ext cx="3604767" cy="25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130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- 2 848 тыс.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228534" y="3000372"/>
            <a:ext cx="2057450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Организация мероприятий для молодежи с ограниченными возможностями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428861" y="3000372"/>
            <a:ext cx="2071701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Организация мероприятий по работе дворовых отрядов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313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None/>
              <a:defRPr/>
            </a:pPr>
            <a:endParaRPr 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643438" y="3000372"/>
            <a:ext cx="2357454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 в свободное от учебы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(софинансирование)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2 450 тыс. руб.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7143768" y="3000372"/>
            <a:ext cx="1857387" cy="31506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Акции «Знать, чтобы жить», «Красная ленточка»,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 знать»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56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31940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5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1" descr="C:\Документы\02 Отчеты\2012\Отчет по Концепции\Перечень фотографий для отчета по концепции молодежной политики\13. Соц исследования\DSC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16832"/>
            <a:ext cx="432522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Documents and Settings\bunas.op\Мои документы\Загрузки\опрос5.jpg">
            <a:extLst>
              <a:ext uri="{FF2B5EF4-FFF2-40B4-BE49-F238E27FC236}">
                <a16:creationId xmlns="" xmlns:a16="http://schemas.microsoft.com/office/drawing/2014/main" id="{48B295B4-B739-35C3-F433-621455FD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99321"/>
            <a:ext cx="3998818" cy="272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550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- 260 тыс.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6392587" y="3227776"/>
            <a:ext cx="2016223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Социологические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тыс. руб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5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2023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2" name="Загнутый угол 1">
            <a:extLst>
              <a:ext uri="{FF2B5EF4-FFF2-40B4-BE49-F238E27FC236}">
                <a16:creationId xmlns="" xmlns:a16="http://schemas.microsoft.com/office/drawing/2014/main" id="{77CFE7DC-240F-46B6-ABC0-0C818E68F15A}"/>
              </a:ext>
            </a:extLst>
          </p:cNvPr>
          <p:cNvSpPr/>
          <p:nvPr/>
        </p:nvSpPr>
        <p:spPr>
          <a:xfrm>
            <a:off x="714348" y="3214686"/>
            <a:ext cx="221457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Работа по поддержке и развитию сайта МБУ ММЦ «Шанс»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нутый угол 1">
            <a:extLst>
              <a:ext uri="{FF2B5EF4-FFF2-40B4-BE49-F238E27FC236}">
                <a16:creationId xmlns="" xmlns:a16="http://schemas.microsoft.com/office/drawing/2014/main" id="{CE61A601-0E8B-FDD3-27F5-63986E1E09F8}"/>
              </a:ext>
            </a:extLst>
          </p:cNvPr>
          <p:cNvSpPr/>
          <p:nvPr/>
        </p:nvSpPr>
        <p:spPr>
          <a:xfrm>
            <a:off x="3500430" y="3214686"/>
            <a:ext cx="2143140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Ведение групп в социальных сетях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66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4393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2928934"/>
            <a:ext cx="460851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5963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951438" y="1538548"/>
            <a:ext cx="609285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59112" y="1628800"/>
            <a:ext cx="587672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28 510,5 тыс. руб.</a:t>
            </a:r>
            <a:endParaRPr lang="en-US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951438" y="3068960"/>
            <a:ext cx="2764578" cy="3456384"/>
          </a:xfrm>
          <a:prstGeom prst="foldedCorne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бюджетных учреждений, осуществляющих полномочия по организации мероприятий по работе с детьми и молодежью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28 490,5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36926" y="1628800"/>
            <a:ext cx="1714512" cy="120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6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271260" y="3071810"/>
            <a:ext cx="2764578" cy="34563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Ежемесячная доплата матерям (или другим родственникам, фактически осуществляющим уход за ребенком), находящимся в отпуске по уходу за ребенком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тыс. руб.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2023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42715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9874"/>
            <a:ext cx="8229600" cy="12858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Тольятти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2021-2027 годы»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8924863"/>
              </p:ext>
            </p:extLst>
          </p:nvPr>
        </p:nvGraphicFramePr>
        <p:xfrm>
          <a:off x="750802" y="2553530"/>
          <a:ext cx="7663084" cy="40920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89537"/>
                <a:gridCol w="1673547"/>
              </a:tblGrid>
              <a:tr h="32132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Обеспечение выполнения муниципального задания муниципальными образовательными учреждениями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2 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042 360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Создание материально-технических условий и обновленной образовательной среды для обеспечения деятельности муниципальных образовательных учреждений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47 873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Создание условий воспитательной среды, способствующей развитию талантов и способностей каждого ребенка как перспективы его успешного «социального лифта»              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481 622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4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Формирование новых подходов к повышению профессиональных компетенций управленческого и педагогического персонала с учетом внедрения «национальной системы учительского роста»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19 477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591 332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86644" y="2214554"/>
            <a:ext cx="126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9943" y="1196752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2"/>
          <p:cNvSpPr txBox="1">
            <a:spLocks/>
          </p:cNvSpPr>
          <p:nvPr/>
        </p:nvSpPr>
        <p:spPr>
          <a:xfrm>
            <a:off x="467544" y="155514"/>
            <a:ext cx="8229600" cy="111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2023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5" y="1665287"/>
            <a:ext cx="59531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муниципального задания муниципальными образовательными учреждениями  –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2 042 360 тыс. руб.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356992"/>
            <a:ext cx="2011363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дошкольные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835 841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428860" y="3357562"/>
            <a:ext cx="1985962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общеобразовательные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740 938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4714876" y="3357562"/>
            <a:ext cx="1943100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дополнительного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401 875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 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7000892" y="3357562"/>
            <a:ext cx="2009775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прочие муниципальные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63 706 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ЗАДАЧА 1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2023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428736"/>
            <a:ext cx="6381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материально-технических условий и обновленной образовательной среды для обеспечения деятельности муниципальных образовательных учреждений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47 873 тыс. руб.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28596" y="3429000"/>
            <a:ext cx="1643074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капитальный ремонт АПС и СОУЭ в МБУ школах №№ 1, 70, 90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16 158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786578" y="3429000"/>
            <a:ext cx="1928826" cy="285752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средств вышестоящих бюджетов  по  ремонтам и оснащению муниципальных учреждений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13 800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2023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357422" y="3429000"/>
            <a:ext cx="1928826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капитальный ремонт кровли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МБУ школах №№ 1, 13, 72, 51,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МБУ детском саду №93 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7 665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643438" y="3429000"/>
            <a:ext cx="1857388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установка пандусов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МБУ «Лицей №51»,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МБУ детский сад № 138 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2 038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714488"/>
            <a:ext cx="6429420" cy="65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</p:txBody>
      </p:sp>
      <p:pic>
        <p:nvPicPr>
          <p:cNvPr id="6" name="Рисунок 5" descr="внешколь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572008"/>
            <a:ext cx="1000132" cy="807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264318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дошкольных учреждений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71475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457200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учреждений дополнительного       образования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рочи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9BDD"/>
              </a:clrFrom>
              <a:clrTo>
                <a:srgbClr val="009BDD">
                  <a:alpha val="0"/>
                </a:srgbClr>
              </a:clrTo>
            </a:clrChange>
          </a:blip>
          <a:srcRect r="6000"/>
          <a:stretch>
            <a:fillRect/>
          </a:stretch>
        </p:blipFill>
        <p:spPr>
          <a:xfrm flipH="1">
            <a:off x="2500298" y="5715016"/>
            <a:ext cx="760305" cy="679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3306" y="585789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прочих учреждений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user\Desktop\city_gerb_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76" y="357166"/>
            <a:ext cx="76438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2023 год </a:t>
            </a:r>
          </a:p>
          <a:p>
            <a:pPr algn="ctr">
              <a:lnSpc>
                <a:spcPct val="50000"/>
              </a:lnSpc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lnSpc>
                <a:spcPct val="5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algn="ctr"/>
            <a:endParaRPr lang="ru-RU" sz="2800" dirty="0"/>
          </a:p>
        </p:txBody>
      </p:sp>
      <p:pic>
        <p:nvPicPr>
          <p:cNvPr id="26628" name="Picture 4" descr="https://stihi.ru/pics/2014/09/01/6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500438"/>
            <a:ext cx="1285884" cy="857256"/>
          </a:xfrm>
          <a:prstGeom prst="rect">
            <a:avLst/>
          </a:prstGeom>
          <a:noFill/>
        </p:spPr>
      </p:pic>
      <p:pic>
        <p:nvPicPr>
          <p:cNvPr id="26630" name="Picture 6" descr="https://www.maam.ru/images/users/avatars/dfb5c00c263a0699397d498aaa09ca7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357430"/>
            <a:ext cx="1166782" cy="980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10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428736"/>
            <a:ext cx="6381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материально-технических условий и обновленной образовательной среды для обеспечения деятельности муниципальных образовательных учреждений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47 873 тыс. руб.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357158" y="3429000"/>
            <a:ext cx="2500330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замена окон в 10 классах 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МБУ «Школа №70»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1 229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2023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286116" y="3429000"/>
            <a:ext cx="2500330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восстановление целостности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ограждения территории в МБУ «Школа №32»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5 506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6215074" y="3429000"/>
            <a:ext cx="2357454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замена узлов учета тепловой энергии в МБУ школах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№№ 25, 44, 84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1 477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412588" y="1357298"/>
            <a:ext cx="6552729" cy="13573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71737" y="1357298"/>
            <a:ext cx="6198432" cy="14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воспитательной среды, способствующей развитию талантов и способностей каждого ребенка как перспективы его успешного «социального лифта»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481 622 тыс. руб.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142844" y="2857496"/>
            <a:ext cx="2214578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питанием льготных категорий детей дошкольного и школьного возраста, софинансирование горячего питания (1-4 классы)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135 185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1500955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571736" y="2857496"/>
            <a:ext cx="2286016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субсидии СОНКО, не являющимся государственными (муниципальными) учреждениями, на осуществление ими уставной деятельности в сфере дошкольного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339 144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000628" y="2857496"/>
            <a:ext cx="2000264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проведение общегородских имиджевых мероприятий,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олимпиад,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конкурсов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1 415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2023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7072330" y="2857496"/>
            <a:ext cx="1928826" cy="3786214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перевозок учащихся, связанных с учебно-воспитательным процессом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5 878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143108" y="1415826"/>
            <a:ext cx="6858048" cy="129158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3929058" y="2928934"/>
            <a:ext cx="2357454" cy="3445585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казенных образовательных учреждений дополнительного профессионального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16 699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283" y="1511934"/>
            <a:ext cx="1917731" cy="1008111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415826"/>
            <a:ext cx="68580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новых подходов к повышению профессиональных компетенций управленческого и педагогического персонала с учетом внедрения  «национальной системы учительского роста»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19 477 тыс. руб.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14282" y="2928934"/>
            <a:ext cx="3500462" cy="350046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поддержка работников, осуществляющих уход за ребенком (выплаты матерям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родственникам,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фактически осуществляющим уход за ребенком), находящимся в отпуске по уходу за ребенком до достижения им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установленного законом возраста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2 543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2023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6500826" y="2928934"/>
            <a:ext cx="2357454" cy="3445585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проведение городских мероприятий по совершенствованию учительского корпуса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235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9397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2023 год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50112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43932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«Молодежь Тольятти» на 2021-2030 гг.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9059899"/>
              </p:ext>
            </p:extLst>
          </p:nvPr>
        </p:nvGraphicFramePr>
        <p:xfrm>
          <a:off x="357158" y="1285860"/>
          <a:ext cx="8572560" cy="52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043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Формирование нравственных и гражданских ценностей, развитие 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молодежной среде культуры созидательных межэтнических отношений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1 314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Формирование ценностей здорового образа жизни, а также повышение уровня культуры безопасности жизнедеятельности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1 132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условий для реализации потенциала молодежи в социально-экономической сфере, внедрение технологии "социального лифта"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6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Обеспечение социальной поддержки организациям, осуществляющим деятельность в сфере молодежной политики, создание материально-технических условий для реализации деятельности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28 510,5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35 475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276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12" y="274638"/>
            <a:ext cx="784148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1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отношений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23" descr="C:\Users\moroz.en\Desktop\h2rh5Wo-eL8.jpg">
            <a:extLst>
              <a:ext uri="{FF2B5EF4-FFF2-40B4-BE49-F238E27FC236}">
                <a16:creationId xmlns="" xmlns:a16="http://schemas.microsoft.com/office/drawing/2014/main" id="{E9F2BD5B-2A90-F9FB-A03B-6ADFA0FFAB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2" t="7538" r="17085" b="24622"/>
          <a:stretch>
            <a:fillRect/>
          </a:stretch>
        </p:blipFill>
        <p:spPr bwMode="auto">
          <a:xfrm>
            <a:off x="467544" y="2119974"/>
            <a:ext cx="4032448" cy="26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https://sun9-21.userapi.com/impg/4T52W2dwvtnQLfIrev1CWOjXh1Mu8sADO167WA/d98zwWkSqZk.jpg?size=1920x1280&amp;quality=96&amp;sign=a183ad52953669c8a84a3bd0f214ca50&amp;type=album">
            <a:extLst>
              <a:ext uri="{FF2B5EF4-FFF2-40B4-BE49-F238E27FC236}">
                <a16:creationId xmlns="" xmlns:a16="http://schemas.microsoft.com/office/drawing/2014/main" id="{06CCBC55-740F-39AC-2BB3-1D8640BC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1" b="13919"/>
          <a:stretch>
            <a:fillRect/>
          </a:stretch>
        </p:blipFill>
        <p:spPr bwMode="auto">
          <a:xfrm>
            <a:off x="4788024" y="3717032"/>
            <a:ext cx="3888432" cy="286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6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28736"/>
            <a:ext cx="6643734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665287"/>
            <a:ext cx="6551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отношений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1 410,5 тыс.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285720" y="3214686"/>
            <a:ext cx="2591843" cy="29506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Содействие в гражданском становлении и патриотическом воспитании молодежи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564,5 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3328357" y="3214686"/>
            <a:ext cx="2483793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направленных на  развитие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культуры созидательных межэтнических отношений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284 тыс. руб. 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6262945" y="3229822"/>
            <a:ext cx="2595336" cy="293548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конкурсно -развлекательных  мероприятий для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г.о.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562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44" y="1700808"/>
            <a:ext cx="1785950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2023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11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177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5409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s://sun9-54.userapi.com/impg/rzyIHAlEnEsDJ1TLmdQVqHgKgrCAOXgahk2grQ/sYpQNUUz4g8.jpg?size=1000x667&amp;quality=96&amp;sign=6e01d43ae8158b3947826b61850ef725&amp;type=album">
            <a:extLst>
              <a:ext uri="{FF2B5EF4-FFF2-40B4-BE49-F238E27FC236}">
                <a16:creationId xmlns="" xmlns:a16="http://schemas.microsoft.com/office/drawing/2014/main" id="{3360DCC2-2F87-DC18-7C3C-7169E696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47" t="5714" r="13271" b="8571"/>
          <a:stretch>
            <a:fillRect/>
          </a:stretch>
        </p:blipFill>
        <p:spPr bwMode="auto">
          <a:xfrm>
            <a:off x="2843808" y="4221088"/>
            <a:ext cx="3315217" cy="2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s://sun9-44.userapi.com/impg/CnLK-F5lHVybWfQeMfyXtug9AE6DPHL-ZakO5w/um94PHsb82Q.jpg?size=1000x667&amp;quality=95&amp;sign=0f8cd27ff47c4d2461e336e2e1de1d44&amp;type=album">
            <a:extLst>
              <a:ext uri="{FF2B5EF4-FFF2-40B4-BE49-F238E27FC236}">
                <a16:creationId xmlns="" xmlns:a16="http://schemas.microsoft.com/office/drawing/2014/main" id="{54177B46-7574-8133-18FC-254892E2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93" b="13985"/>
          <a:stretch>
            <a:fillRect/>
          </a:stretch>
        </p:blipFill>
        <p:spPr bwMode="auto">
          <a:xfrm>
            <a:off x="4929190" y="1916832"/>
            <a:ext cx="331521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s://sun9-52.userapi.com/impg/v9m0KGwQZL-0FBcoSEM9WLGft6YThSG7uHeHwQ/pimwSaMLHNA.jpg?size=1000x667&amp;quality=96&amp;sign=67e00a1a3041591dff611049dbf6bd0b&amp;type=album">
            <a:extLst>
              <a:ext uri="{FF2B5EF4-FFF2-40B4-BE49-F238E27FC236}">
                <a16:creationId xmlns="" xmlns:a16="http://schemas.microsoft.com/office/drawing/2014/main" id="{5FC09CF7-72BD-2A32-2E1E-8E7D4BD5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43" r="6522" b="15260"/>
          <a:stretch>
            <a:fillRect/>
          </a:stretch>
        </p:blipFill>
        <p:spPr bwMode="auto">
          <a:xfrm>
            <a:off x="758426" y="1916832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204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84784"/>
            <a:ext cx="6500858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161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1 314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500034" y="3214686"/>
            <a:ext cx="2500330" cy="3238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    направленных на развитие молодежной науки и знакомство с элементами инновационной экономики                  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88 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3357554" y="3214686"/>
            <a:ext cx="2571768" cy="3238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Фестиваль «Молодежная весна», фестиваль видео-творчества «Черно-белая радуга» и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605 тыс. руб.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6286512" y="3214685"/>
            <a:ext cx="2286016" cy="323864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Именные стипендии главы городского округа Тольятти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621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2023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1665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s://sun9-10.userapi.com/impg/RJEAA9-Mh4W9pses8kKChN9-UtmSNvwOpkQ3cQ/ymEQSbEUcDg.jpg?size=1000x667&amp;quality=96&amp;sign=acf28f30ec84a01ede045115c6b9fa7c&amp;type=album">
            <a:extLst>
              <a:ext uri="{FF2B5EF4-FFF2-40B4-BE49-F238E27FC236}">
                <a16:creationId xmlns="" xmlns:a16="http://schemas.microsoft.com/office/drawing/2014/main" id="{55D5F54D-DFA7-941C-A505-1B66ED32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50"/>
          <a:stretch>
            <a:fillRect/>
          </a:stretch>
        </p:blipFill>
        <p:spPr bwMode="auto">
          <a:xfrm>
            <a:off x="2528775" y="1782632"/>
            <a:ext cx="3500041" cy="24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moroz.en\Desktop\E_Aj5IgWYAIlD8D.jpg">
            <a:extLst>
              <a:ext uri="{FF2B5EF4-FFF2-40B4-BE49-F238E27FC236}">
                <a16:creationId xmlns="" xmlns:a16="http://schemas.microsoft.com/office/drawing/2014/main" id="{5E31E3DB-6764-EB27-A5FE-C8A905BC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81" t="-822" r="19601" b="16420"/>
          <a:stretch>
            <a:fillRect/>
          </a:stretch>
        </p:blipFill>
        <p:spPr bwMode="auto">
          <a:xfrm>
            <a:off x="755576" y="4221088"/>
            <a:ext cx="3312368" cy="236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s://sun9-73.userapi.com/impg/7ByPouZibZoXb-ZLwrUK1N98_4Js-_1DZhfR7A/4p3BumQ5ewc.jpg?size=1000x667&amp;quality=96&amp;sign=5c0bea2a60e6511f08c1f91c21506f61&amp;type=album">
            <a:extLst>
              <a:ext uri="{FF2B5EF4-FFF2-40B4-BE49-F238E27FC236}">
                <a16:creationId xmlns="" xmlns:a16="http://schemas.microsoft.com/office/drawing/2014/main" id="{0FFADDE4-DE6D-4D36-FC89-8AE7B9BF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96"/>
          <a:stretch>
            <a:fillRect/>
          </a:stretch>
        </p:blipFill>
        <p:spPr bwMode="auto">
          <a:xfrm>
            <a:off x="4600352" y="4261104"/>
            <a:ext cx="3500040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8902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1273</Words>
  <Application>Microsoft Office PowerPoint</Application>
  <PresentationFormat>Экран (4:3)</PresentationFormat>
  <Paragraphs>188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Администрация городского округа Тольятти</vt:lpstr>
      <vt:lpstr>Сеть учреждений</vt:lpstr>
      <vt:lpstr>  Общественное обсуждение проекта  бюджета на 2023 год ОБРАЗОВАНИЕ _____________________________________________________ </vt:lpstr>
      <vt:lpstr>Муниципальная программа  «Молодежь Тольятти» на 2021-2030 гг.</vt:lpstr>
      <vt:lpstr>  Задача 1  «Формирование нравственных и гражданских ценностей, развитие в молодежной среде культуры созидательных межэтнических отношений» </vt:lpstr>
      <vt:lpstr>    Общественное обсуждение проекта  бюджета на 2023 год ОБРАЗОВАНИЕ</vt:lpstr>
      <vt:lpstr>  Задача 2  «Развитие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молодежи» </vt:lpstr>
      <vt:lpstr>    Общественное обсуждение проекта  бюджета на 2023 год ОБРАЗОВАНИЕ</vt:lpstr>
      <vt:lpstr>  Задача 3  «Формирование ценностей здорового образа жизни, а также повышение уровня культуры безопасности жизнедеятельности молодежи» </vt:lpstr>
      <vt:lpstr>    Общественное обсуждение проекта  бюджета на 2023 год ОБРАЗОВАНИЕ</vt:lpstr>
      <vt:lpstr>  Задача 4  «Создание условий для реализации потенциала молодежи в социально-экономической сфере, внедрение технологии «социального лифта»» </vt:lpstr>
      <vt:lpstr>    Общественное обсуждение проекта бюджета на 2023 год ОБРАЗОВАНИЕ</vt:lpstr>
      <vt:lpstr>  Задача 5  «Формирование информационного поля, повышение эффективности использования информационной инфраструктуры в интересах воспитания молодежи» </vt:lpstr>
      <vt:lpstr>    Общественное обсуждение проекта  бюджета на 2023 год ОБРАЗОВАНИЕ</vt:lpstr>
      <vt:lpstr>    Задача 6  «Обеспечение социальной поддержки организациям, осуществляющим деятельность в сфере молодежной политики, создание материально-технических условий»  </vt:lpstr>
      <vt:lpstr>    Общественное обсуждение проекта  бюджета на 2023 год ОБРАЗОВАНИЕ</vt:lpstr>
      <vt:lpstr>Муниципальная программа  «Развитие системы образования  городского округа Тольятти на 2021-2027 годы»</vt:lpstr>
      <vt:lpstr>Общественное обсуждение проекта бюджета на 2023 год ОБРАЗОВАНИЕ</vt:lpstr>
      <vt:lpstr>    Общественное обсуждение проекта бюджета на 2023 год ОБРАЗОВАНИЕ</vt:lpstr>
      <vt:lpstr>    Общественное обсуждение проекта бюджета на 2023 год ОБРАЗОВАНИЕ</vt:lpstr>
      <vt:lpstr> Общественное обсуждение проекта бюджета на 2023 год ОБРАЗОВАНИЕ</vt:lpstr>
      <vt:lpstr>    Общественное обсуждение проекта бюджета на 2023 год 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Дмитриева Галина Анатольевна</cp:lastModifiedBy>
  <cp:revision>335</cp:revision>
  <cp:lastPrinted>2018-09-18T08:57:15Z</cp:lastPrinted>
  <dcterms:created xsi:type="dcterms:W3CDTF">2014-09-19T07:36:54Z</dcterms:created>
  <dcterms:modified xsi:type="dcterms:W3CDTF">2022-09-05T09:46:43Z</dcterms:modified>
</cp:coreProperties>
</file>