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04" r:id="rId3"/>
    <p:sldId id="321" r:id="rId4"/>
    <p:sldId id="357" r:id="rId5"/>
    <p:sldId id="343" r:id="rId6"/>
    <p:sldId id="358" r:id="rId7"/>
    <p:sldId id="361" r:id="rId8"/>
    <p:sldId id="362" r:id="rId9"/>
    <p:sldId id="363" r:id="rId10"/>
    <p:sldId id="359" r:id="rId11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0C5"/>
    <a:srgbClr val="335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108" d="100"/>
          <a:sy n="108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субсидии на выполнение муниципального задания – 2 273 107 тыс.руб. 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3319116360454888E-2"/>
          <c:y val="0.28643009233615035"/>
          <c:w val="0.57671587926509271"/>
          <c:h val="0.675165042224164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numFmt formatCode="#,##0" sourceLinked="0"/>
            <c:spPr>
              <a:gradFill>
                <a:gsLst>
                  <a:gs pos="0">
                    <a:srgbClr val="4F81BD">
                      <a:tint val="66000"/>
                      <a:satMod val="160000"/>
                    </a:srgbClr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Заработная плата и начисления</c:v>
                </c:pt>
                <c:pt idx="1">
                  <c:v>Коммунальные услуги</c:v>
                </c:pt>
                <c:pt idx="2">
                  <c:v>Средства на уплату налогов</c:v>
                </c:pt>
                <c:pt idx="3">
                  <c:v>Оплата услуг охраны учащихся</c:v>
                </c:pt>
                <c:pt idx="4">
                  <c:v>Работы, услуги по содержанию имущества</c:v>
                </c:pt>
                <c:pt idx="5">
                  <c:v>Прочие расходы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1087700</c:v>
                </c:pt>
                <c:pt idx="1">
                  <c:v>630243</c:v>
                </c:pt>
                <c:pt idx="2">
                  <c:v>300018</c:v>
                </c:pt>
                <c:pt idx="3">
                  <c:v>106537</c:v>
                </c:pt>
                <c:pt idx="4">
                  <c:v>79088</c:v>
                </c:pt>
                <c:pt idx="5">
                  <c:v>69521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AE-431A-BF0B-E7AB8A33F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3499667630649614"/>
          <c:y val="0.23942163578069667"/>
          <c:w val="0.35574406657660029"/>
          <c:h val="0.7170760501867273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0.03306</cdr:x>
      <cdr:y>0.12676</cdr:y>
    </cdr:from>
    <cdr:to>
      <cdr:x>0.14876</cdr:x>
      <cdr:y>0.1831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5752" y="642942"/>
          <a:ext cx="1000132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800" b="1" dirty="0">
              <a:latin typeface="Times New Roman" pitchFamily="18" charset="0"/>
              <a:cs typeface="Times New Roman" pitchFamily="18" charset="0"/>
            </a:rPr>
            <a:t>тыс.руб.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99B72-EF08-4AB9-B523-4AFC3DC955B9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64F6A-93F2-4AAA-896E-6844D8EF3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234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45044B-6080-48E7-A322-F4697BF5EB9F}" type="slidenum">
              <a:rPr lang="ru-RU" alt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altLang="ru-RU">
              <a:cs typeface="Arial" charset="0"/>
            </a:endParaRPr>
          </a:p>
        </p:txBody>
      </p:sp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A5995CD-AFA1-4DB6-B72F-190452102BE7}" type="slidenum">
              <a:rPr lang="ru-RU" altLang="ru-RU" sz="1200"/>
              <a:pPr algn="r"/>
              <a:t>8</a:t>
            </a:fld>
            <a:endParaRPr lang="ru-RU" altLang="ru-RU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65760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06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73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83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5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71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61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660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44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21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29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5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EDE18-A6B4-4930-B064-5A19D5057813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74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0183" y="1558169"/>
            <a:ext cx="7867650" cy="4318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0D30C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</a:t>
            </a:r>
            <a:r>
              <a:rPr lang="ru-RU" sz="2400" dirty="0">
                <a:solidFill>
                  <a:srgbClr val="0D30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</a:t>
            </a:r>
            <a:r>
              <a:rPr lang="ru-RU" sz="2400" dirty="0">
                <a:solidFill>
                  <a:srgbClr val="0D30C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округа Тольятти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23056" y="2420888"/>
            <a:ext cx="8497887" cy="3457575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Общественное обсуждение                            </a:t>
            </a:r>
            <a:r>
              <a:rPr lang="ru-RU" altLang="ru-RU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проекта бюджета на 2024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2025-2026 годов</a:t>
            </a:r>
            <a:endParaRPr lang="ru-RU" altLang="ru-RU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000" b="1" u="sng" dirty="0">
              <a:solidFill>
                <a:schemeClr val="tx1"/>
              </a:solidFill>
              <a:latin typeface="Times New Roman Cyr" panose="02020603050405020304" pitchFamily="18" charset="-52"/>
              <a:cs typeface="Times New Roman" pitchFamily="18" charset="0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6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6600" b="1" dirty="0">
              <a:solidFill>
                <a:srgbClr val="3357F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3"/>
            <a:ext cx="1008112" cy="124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682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80645"/>
            <a:ext cx="9144000" cy="128588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400" b="1" kern="1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Муниципальная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«Создание условий для улучшения качества жизни жителей городского округа Тольятти» на 2020-2024 годы</a:t>
            </a:r>
            <a:endParaRPr lang="ru-RU" sz="24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920467"/>
              </p:ext>
            </p:extLst>
          </p:nvPr>
        </p:nvGraphicFramePr>
        <p:xfrm>
          <a:off x="571472" y="3214686"/>
          <a:ext cx="8143932" cy="18573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65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4182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 муниципальной программы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320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Предоставление бесплатного, льготного питания обучающимся муниципальных общеобразовательных учреждений 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31 084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500958" y="2786058"/>
            <a:ext cx="12645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тыс. руб.</a:t>
            </a:r>
            <a:endParaRPr lang="ru-RU" sz="1600" dirty="0"/>
          </a:p>
        </p:txBody>
      </p:sp>
      <p:pic>
        <p:nvPicPr>
          <p:cNvPr id="5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142852"/>
            <a:ext cx="782818" cy="96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619943" y="1340768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2"/>
          <p:cNvSpPr txBox="1">
            <a:spLocks/>
          </p:cNvSpPr>
          <p:nvPr/>
        </p:nvSpPr>
        <p:spPr>
          <a:xfrm>
            <a:off x="785786" y="155514"/>
            <a:ext cx="8358214" cy="111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Общественное обсуждение проекта бюджета на 2024-2026 годы </a:t>
            </a:r>
          </a:p>
          <a:p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056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714488"/>
            <a:ext cx="6429420" cy="65405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Сеть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учреждений</a:t>
            </a:r>
          </a:p>
        </p:txBody>
      </p:sp>
      <p:pic>
        <p:nvPicPr>
          <p:cNvPr id="6" name="Рисунок 5" descr="внешкольн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00232" y="4572008"/>
            <a:ext cx="1000132" cy="807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00298" y="2643182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дошкольных учреждений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43174" y="3714752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9625" indent="-809625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69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общеобразовательных учреждений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86116" y="4572008"/>
            <a:ext cx="5214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9625" indent="-809625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учреждений дополнительного       образования </a:t>
            </a:r>
          </a:p>
        </p:txBody>
      </p:sp>
      <p:pic>
        <p:nvPicPr>
          <p:cNvPr id="10" name="Рисунок 9" descr="прочие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9BDD"/>
              </a:clrFrom>
              <a:clrTo>
                <a:srgbClr val="009BDD">
                  <a:alpha val="0"/>
                </a:srgbClr>
              </a:clrTo>
            </a:clrChange>
          </a:blip>
          <a:srcRect r="6000"/>
          <a:stretch>
            <a:fillRect/>
          </a:stretch>
        </p:blipFill>
        <p:spPr>
          <a:xfrm flipH="1">
            <a:off x="2500298" y="5715016"/>
            <a:ext cx="760305" cy="67942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643306" y="5857892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4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прочих учреждений</a:t>
            </a:r>
          </a:p>
        </p:txBody>
      </p:sp>
      <p:pic>
        <p:nvPicPr>
          <p:cNvPr id="12" name="Picture 3" descr="C:\Users\user\Desktop\city_gerb_ligh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357166"/>
            <a:ext cx="782818" cy="96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142976" y="357166"/>
            <a:ext cx="764386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Общественное обсуждение проекта  бюджета на 2024 год </a:t>
            </a:r>
          </a:p>
          <a:p>
            <a:pPr algn="ctr">
              <a:lnSpc>
                <a:spcPct val="50000"/>
              </a:lnSpc>
            </a:pP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50000"/>
              </a:lnSpc>
            </a:pPr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pPr algn="ctr">
              <a:lnSpc>
                <a:spcPct val="50000"/>
              </a:lnSpc>
            </a:pPr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</a:t>
            </a:r>
          </a:p>
          <a:p>
            <a:pPr algn="ctr"/>
            <a:endParaRPr lang="ru-RU" sz="2800" dirty="0"/>
          </a:p>
        </p:txBody>
      </p:sp>
      <p:pic>
        <p:nvPicPr>
          <p:cNvPr id="26628" name="Picture 4" descr="https://stihi.ru/pics/2014/09/01/692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5852" y="3500438"/>
            <a:ext cx="1285884" cy="857256"/>
          </a:xfrm>
          <a:prstGeom prst="rect">
            <a:avLst/>
          </a:prstGeom>
          <a:noFill/>
        </p:spPr>
      </p:pic>
      <p:pic>
        <p:nvPicPr>
          <p:cNvPr id="26630" name="Picture 6" descr="https://www.maam.ru/images/users/avatars/dfb5c00c263a0699397d498aaa09ca7e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28662" y="2357430"/>
            <a:ext cx="1166782" cy="9800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1006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072494" cy="92869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 бюджета по департаменту образования</a:t>
            </a:r>
            <a:b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2024 – 2026 годы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924863"/>
              </p:ext>
            </p:extLst>
          </p:nvPr>
        </p:nvGraphicFramePr>
        <p:xfrm>
          <a:off x="285720" y="2357430"/>
          <a:ext cx="8572562" cy="428627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8028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4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Проект бюджетных ассигнований, всего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87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2 933 548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87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2 899 479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87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2 894 475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7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 том числе по муниципальным программам: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08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1. Расходы в рамках  проекта муниципальной программы «Развитие системы образования </a:t>
                      </a:r>
                      <a:b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городского округа Тольятти на 2021-2027 годы»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2 864 069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2 861 084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2 856 080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245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2. Расходы в рамках  проекта муниципальной программы «Молодежь Тольятти на 2021-2030 гг.»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38 395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38 395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38 395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27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3. Расходы в рамках  проекта муниципальной программы  «Создание условий для улучшения качества жизни жителей городского округа Тольятти» на 2020-2024 годы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31 084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643834" y="1928802"/>
            <a:ext cx="1214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pic>
        <p:nvPicPr>
          <p:cNvPr id="5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34" y="232895"/>
            <a:ext cx="782818" cy="96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619943" y="1196752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2"/>
          <p:cNvSpPr txBox="1">
            <a:spLocks/>
          </p:cNvSpPr>
          <p:nvPr/>
        </p:nvSpPr>
        <p:spPr>
          <a:xfrm>
            <a:off x="928662" y="155514"/>
            <a:ext cx="7858180" cy="111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Общественное обсуждение проекта бюджета на 2024-2026 годы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38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214422"/>
            <a:ext cx="8229600" cy="107157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«Развитие системы образования 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городского округа Тольятти на 2021-2027 годы»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924863"/>
              </p:ext>
            </p:extLst>
          </p:nvPr>
        </p:nvGraphicFramePr>
        <p:xfrm>
          <a:off x="357158" y="2428868"/>
          <a:ext cx="8501122" cy="435771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6644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6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latin typeface="Times New Roman" pitchFamily="18" charset="0"/>
                          <a:cs typeface="Times New Roman" pitchFamily="18" charset="0"/>
                        </a:rPr>
                        <a:t>Направления</a:t>
                      </a:r>
                      <a:r>
                        <a:rPr lang="ru-RU" sz="1600" kern="1200" baseline="0" dirty="0">
                          <a:latin typeface="Times New Roman" pitchFamily="18" charset="0"/>
                          <a:cs typeface="Times New Roman" pitchFamily="18" charset="0"/>
                        </a:rPr>
                        <a:t> расходов</a:t>
                      </a:r>
                      <a:r>
                        <a:rPr lang="ru-RU" sz="1600" kern="1200" dirty="0">
                          <a:latin typeface="Times New Roman" pitchFamily="18" charset="0"/>
                          <a:cs typeface="Times New Roman" pitchFamily="18" charset="0"/>
                        </a:rPr>
                        <a:t> программы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1. Субсидии</a:t>
                      </a:r>
                      <a:r>
                        <a:rPr lang="ru-RU" sz="1600" baseline="0" dirty="0">
                          <a:latin typeface="Times New Roman"/>
                          <a:ea typeface="Calibri"/>
                          <a:cs typeface="Times New Roman"/>
                        </a:rPr>
                        <a:t> на о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беспечение выполнения муниципального задания муниципальными образовательными учреждениями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87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2 273 107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5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2. Финансовое обеспечение деятельности казенного учреждения МКОУ ДПО «Ресурсный центр»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19 269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3. Субсидии АНО ДО «Планета детства «Лада» на осуществление ими уставной деятельности в сфере дошкольного образования на территории городского округа Тольятти                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356 451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09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Субсидии юридическим лицам на возмещение затрат по предоставлению питания обучающимся муниципальных общеобразовательных учреждений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61 435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3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5. Субсидии бюджетным</a:t>
                      </a:r>
                      <a:r>
                        <a:rPr lang="ru-RU" sz="1600" baseline="0" dirty="0">
                          <a:latin typeface="Times New Roman"/>
                          <a:ea typeface="Calibri"/>
                          <a:cs typeface="Times New Roman"/>
                        </a:rPr>
                        <a:t> и автономным учреждениям на иные цели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153 807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2 864 069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643834" y="2000240"/>
            <a:ext cx="1214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34" y="232895"/>
            <a:ext cx="782818" cy="96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619943" y="1196752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2"/>
          <p:cNvSpPr txBox="1">
            <a:spLocks/>
          </p:cNvSpPr>
          <p:nvPr/>
        </p:nvSpPr>
        <p:spPr>
          <a:xfrm>
            <a:off x="1000100" y="155514"/>
            <a:ext cx="7697044" cy="111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Общественное обсуждение проекта бюджета на 2024-2026 годы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383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939784"/>
          </a:xfrm>
        </p:spPr>
        <p:txBody>
          <a:bodyPr>
            <a:normAutofit fontScale="90000"/>
          </a:bodyPr>
          <a:lstStyle/>
          <a:p>
            <a:b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Общественное обсуждение проекта бюджета на 2024-2026 годы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ОБРАЗОВАНИЕ </a:t>
            </a:r>
            <a:b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</a:t>
            </a:r>
            <a:b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571612"/>
          <a:ext cx="864399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357166"/>
            <a:ext cx="782818" cy="96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214422"/>
            <a:ext cx="8229600" cy="57150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«Развитие системы образования </a:t>
            </a:r>
            <a:b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городского округа Тольятти на 2021-2027 годы»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924863"/>
              </p:ext>
            </p:extLst>
          </p:nvPr>
        </p:nvGraphicFramePr>
        <p:xfrm>
          <a:off x="357158" y="1857363"/>
          <a:ext cx="8501122" cy="475559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6644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6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5708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latin typeface="Times New Roman" pitchFamily="18" charset="0"/>
                          <a:cs typeface="Times New Roman" pitchFamily="18" charset="0"/>
                        </a:rPr>
                        <a:t>Направления</a:t>
                      </a:r>
                      <a:r>
                        <a:rPr lang="ru-RU" sz="1600" kern="1200" baseline="0" dirty="0">
                          <a:latin typeface="Times New Roman" pitchFamily="18" charset="0"/>
                          <a:cs typeface="Times New Roman" pitchFamily="18" charset="0"/>
                        </a:rPr>
                        <a:t> расходов</a:t>
                      </a:r>
                      <a:r>
                        <a:rPr lang="ru-RU" sz="1600" kern="1200" dirty="0">
                          <a:latin typeface="Times New Roman" pitchFamily="18" charset="0"/>
                          <a:cs typeface="Times New Roman" pitchFamily="18" charset="0"/>
                        </a:rPr>
                        <a:t> с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убсидий бюджетным</a:t>
                      </a:r>
                      <a:r>
                        <a:rPr lang="ru-RU" sz="1600" baseline="0" dirty="0">
                          <a:latin typeface="Times New Roman"/>
                          <a:ea typeface="Calibri"/>
                          <a:cs typeface="Times New Roman"/>
                        </a:rPr>
                        <a:t> и автономным учреждениям на иные цели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1. Обеспечение бесплатным,</a:t>
                      </a:r>
                      <a:r>
                        <a:rPr lang="ru-RU" sz="1600" baseline="0" dirty="0">
                          <a:latin typeface="Times New Roman"/>
                          <a:ea typeface="Calibri"/>
                          <a:cs typeface="Times New Roman"/>
                        </a:rPr>
                        <a:t> льготным питанием детей в организациях, осуществляющих образовательную программу дошкольного образования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87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102 498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2. Выполнение работ по капитальному и текущему</a:t>
                      </a:r>
                      <a:r>
                        <a:rPr lang="ru-RU" sz="1600" baseline="0" dirty="0">
                          <a:latin typeface="Times New Roman"/>
                          <a:ea typeface="Calibri"/>
                          <a:cs typeface="Times New Roman"/>
                        </a:rPr>
                        <a:t> ремонту зданий ОУ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587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9 358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3. Антитеррористические мероприятия                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587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4 667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Противопожарные мероприятия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587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15 430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 Мероприятия по организации доступности зданий ОУ для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маломобильных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групп населения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587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4 828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6. Расходы на обеспечение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софинансирования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средств вышестоящих бюджетов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587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5 959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 Прочие субсидии (проведение</a:t>
                      </a:r>
                      <a:r>
                        <a:rPr lang="ru-RU" sz="16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городских мероприятий, перевозка учащихся, компенсационные выплаты работникам ОУ)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587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11 067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7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587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153 807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643834" y="1500174"/>
            <a:ext cx="1214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34" y="232895"/>
            <a:ext cx="782818" cy="96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619943" y="1196752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2"/>
          <p:cNvSpPr txBox="1">
            <a:spLocks/>
          </p:cNvSpPr>
          <p:nvPr/>
        </p:nvSpPr>
        <p:spPr>
          <a:xfrm>
            <a:off x="1000100" y="155514"/>
            <a:ext cx="7697044" cy="111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Общественное обсуждение проекта бюджета на 2024-2026 годы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383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88640"/>
            <a:ext cx="8143932" cy="100811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</a:t>
            </a:r>
            <a:b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«Молодежь Тольятти» на 2021-2030 гг.»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753898"/>
              </p:ext>
            </p:extLst>
          </p:nvPr>
        </p:nvGraphicFramePr>
        <p:xfrm>
          <a:off x="357158" y="908721"/>
          <a:ext cx="8572560" cy="5787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3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9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103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latin typeface="Times New Roman" pitchFamily="18" charset="0"/>
                          <a:cs typeface="Times New Roman" pitchFamily="18" charset="0"/>
                        </a:rPr>
                        <a:t>Задачи программы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latin typeface="Times New Roman" pitchFamily="18" charset="0"/>
                          <a:cs typeface="Times New Roman" pitchFamily="18" charset="0"/>
                        </a:rPr>
                        <a:t>Финансирование программы на 2024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55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Формирование нравственных и гражданских ценностей, развитие </a:t>
                      </a:r>
                      <a:b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молодежной среде культуры созидательных межэтнических отношений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1 410,5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539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Развитие просветительской работы с молодежью, инновационных образовательных и воспитательных технологий, а также создание условий для самообразования молодежи 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1 314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553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Формирование ценностей здорового образа жизни, а также повышение уровня культуры безопасности жизнедеятельности молодежи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1 132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553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Создание условий для реализации потенциала молодежи в социально-экономической сфере, внедрение технологии "социального лифта"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2 848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2539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ru-RU" sz="1600" kern="12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информационного поля, повышение эффективности использования информационной инфраструктуры в интересах воспитания молодежи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2539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Обеспечение социальной поддержки организациям, осуществляющим деятельность в сфере молодежной политики, создание материально-технических условий для реализации деятельности 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31 430,5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55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38 395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760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5"/>
          <p:cNvSpPr txBox="1">
            <a:spLocks noChangeArrowheads="1"/>
          </p:cNvSpPr>
          <p:nvPr/>
        </p:nvSpPr>
        <p:spPr bwMode="auto">
          <a:xfrm>
            <a:off x="455613" y="620688"/>
            <a:ext cx="8580437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Субсидии на иные цели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altLang="ru-RU" i="1" dirty="0">
                <a:latin typeface="Arial" panose="020B0604020202020204" pitchFamily="34" charset="0"/>
                <a:cs typeface="Arial" panose="020B0604020202020204" pitchFamily="34" charset="0"/>
              </a:rPr>
              <a:t>За счет средств городского бюджета (</a:t>
            </a:r>
            <a:r>
              <a:rPr lang="ru-RU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2 450 </a:t>
            </a:r>
            <a:r>
              <a:rPr lang="ru-RU" altLang="ru-RU" i="1" dirty="0">
                <a:latin typeface="Arial" panose="020B0604020202020204" pitchFamily="34" charset="0"/>
                <a:cs typeface="Arial" panose="020B0604020202020204" pitchFamily="34" charset="0"/>
              </a:rPr>
              <a:t>тыс. руб.)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altLang="ru-RU" i="1" dirty="0">
                <a:latin typeface="Arial" panose="020B0604020202020204" pitchFamily="34" charset="0"/>
                <a:cs typeface="Arial" panose="020B0604020202020204" pitchFamily="34" charset="0"/>
              </a:rPr>
              <a:t>планируется создание 980 временных рабочих мест</a:t>
            </a:r>
            <a:r>
              <a:rPr lang="en-US" alt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i="1" dirty="0">
                <a:latin typeface="Arial" panose="020B0604020202020204" pitchFamily="34" charset="0"/>
                <a:cs typeface="Arial" panose="020B0604020202020204" pitchFamily="34" charset="0"/>
              </a:rPr>
              <a:t>для несовершеннолетних</a:t>
            </a:r>
            <a:endParaRPr lang="en-US" alt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alt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Ежемесячные выплаты матерям, находящимся в отпуске по уходу за ребенком до достижения им установленного законом возраста (20 тыс. руб.)</a:t>
            </a:r>
          </a:p>
          <a:p>
            <a:pPr marL="342900" indent="-342900" algn="ctr">
              <a:spcBef>
                <a:spcPct val="20000"/>
              </a:spcBef>
            </a:pPr>
            <a:endParaRPr lang="ru-RU" alt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ru-RU" altLang="ru-RU" sz="2000" dirty="0">
              <a:solidFill>
                <a:srgbClr val="4A452A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35842" name="Рисунок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924944"/>
            <a:ext cx="6572296" cy="357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9097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88640"/>
            <a:ext cx="8143932" cy="21602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020559"/>
              </p:ext>
            </p:extLst>
          </p:nvPr>
        </p:nvGraphicFramePr>
        <p:xfrm>
          <a:off x="214282" y="142852"/>
          <a:ext cx="8640960" cy="6327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7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9115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latin typeface="Times New Roman" pitchFamily="18" charset="0"/>
                          <a:cs typeface="Times New Roman" pitchFamily="18" charset="0"/>
                        </a:rPr>
                        <a:t>Мероприятия программы в рамках муниципального задания</a:t>
                      </a:r>
                    </a:p>
                    <a:p>
                      <a:pPr algn="ctr"/>
                      <a:r>
                        <a:rPr lang="ru-RU" sz="1600" kern="1200" dirty="0">
                          <a:latin typeface="Times New Roman" pitchFamily="18" charset="0"/>
                          <a:cs typeface="Times New Roman" pitchFamily="18" charset="0"/>
                        </a:rPr>
                        <a:t> на 2024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kern="1200" dirty="0">
                          <a:latin typeface="Times New Roman" pitchFamily="18" charset="0"/>
                          <a:cs typeface="Times New Roman" pitchFamily="18" charset="0"/>
                        </a:rPr>
                        <a:t>Количество мероприятий/количество участников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78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Мероприятия патриотической направленности: 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Областная акция «Перекличка Постов №1» «Этих дней не смолкнет слава»</a:t>
                      </a:r>
                      <a:r>
                        <a:rPr lang="ru-RU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Военно-спортивная игра «В цветах Российского флага»; </a:t>
                      </a:r>
                      <a:r>
                        <a:rPr lang="ru-RU" altLang="ru-RU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конкурс «Доброволец года»)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127/800 и более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661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Духовно творческое развитие, интеллектуальное развитие: </a:t>
                      </a:r>
                      <a:r>
                        <a:rPr lang="ru-RU" sz="1400" b="1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1" i="1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Городской открытый Фестиваль видео-творчества «Черно – белая радуга»; </a:t>
                      </a:r>
                      <a:r>
                        <a:rPr lang="ru-RU" altLang="ru-RU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творческий конкурс среди членов педагогических отрядов </a:t>
                      </a:r>
                      <a:r>
                        <a:rPr lang="ru-RU" altLang="ru-RU" sz="14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altLang="ru-RU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Тольятти; Торжественная церемония награждения победителей конкурса на присуждение именных стипендий главы городского округа Тольятти)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53/500 и более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869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ru-RU" altLang="ru-RU" sz="14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культуры здорового образа жизни:</a:t>
                      </a:r>
                      <a:r>
                        <a:rPr lang="ru-RU" altLang="ru-RU" sz="14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Фестиваль спорта и здоровья, приуроченный к международному дню молодежи; </a:t>
                      </a:r>
                      <a:r>
                        <a:rPr lang="ru-RU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обучения членов студенческих педагогических отрядов «Школа вожатского мастерства»)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90/8100 и более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467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ru-RU" altLang="ru-RU" sz="14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вредных привычек и асоциальных явлений:</a:t>
                      </a: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Акция по профилактике табакокурения, алкоголизма, наркомании «Должен знать!»;</a:t>
                      </a:r>
                      <a:r>
                        <a:rPr lang="ru-RU" altLang="ru-RU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Работа клубов по месту жительства (дворовые отряды, районные штабы); 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Выездной семинар для участников Дворовых отрядов «Путь к успеху»)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lang="ru-RU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76/6300 и более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11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ru-RU" sz="1400" kern="12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досуга детей, подростков и молодежи: </a:t>
                      </a:r>
                      <a:r>
                        <a:rPr lang="ru-RU" sz="1400" b="1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altLang="ru-RU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Проведены комплексные социологические исследования состояния молодежи в городском округе Тольятти; Ведение групп в социальных сетях; Организация работы сайта dmoshans.ru)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25/53500 и более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716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3981</TotalTime>
  <Words>922</Words>
  <Application>Microsoft Office PowerPoint</Application>
  <PresentationFormat>Экран (4:3)</PresentationFormat>
  <Paragraphs>120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Times New Roman Cyr</vt:lpstr>
      <vt:lpstr>Тема Office</vt:lpstr>
      <vt:lpstr>Администрация городского округа Тольятти</vt:lpstr>
      <vt:lpstr>Сеть учреждений</vt:lpstr>
      <vt:lpstr>Проект бюджета по департаменту образования на 2024 – 2026 годы</vt:lpstr>
      <vt:lpstr>Муниципальная программа  «Развитие системы образования  городского округа Тольятти на 2021-2027 годы»</vt:lpstr>
      <vt:lpstr>   Общественное обсуждение проекта бюджета на 2024-2026 годы ОБРАЗОВАНИЕ  _____________________________________________________ </vt:lpstr>
      <vt:lpstr>Муниципальная программа «Развитие системы образования  городского округа Тольятти на 2021-2027 годы»</vt:lpstr>
      <vt:lpstr>Муниципальная программа  «Молодежь Тольятти» на 2021-2030 гг.»</vt:lpstr>
      <vt:lpstr>Презентация PowerPoint</vt:lpstr>
      <vt:lpstr>Презентация PowerPoint</vt:lpstr>
      <vt:lpstr>Муниципальная программа  «Создание условий для улучшения качества жизни жителей городского округа Тольятти» на 2020-2024 годы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Мэрия городского округа Тольятти</dc:title>
  <dc:creator>user</dc:creator>
  <cp:lastModifiedBy>Дмитриева Галина Анатольевна</cp:lastModifiedBy>
  <cp:revision>375</cp:revision>
  <cp:lastPrinted>2018-09-18T08:57:15Z</cp:lastPrinted>
  <dcterms:created xsi:type="dcterms:W3CDTF">2014-09-19T07:36:54Z</dcterms:created>
  <dcterms:modified xsi:type="dcterms:W3CDTF">2023-09-07T12:42:12Z</dcterms:modified>
</cp:coreProperties>
</file>