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1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5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936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1;&#1077;&#1085;&#1072;\&#1055;&#1088;&#1077;&#1079;&#1077;&#1085;&#1090;&#1072;&#1094;&#1080;&#1080;\2017&#1075;\&#1055;&#1086;%20&#1085;&#1086;&#1074;&#1086;&#1084;&#1091;%20&#1096;&#1072;&#1073;&#1083;&#1086;&#1085;&#1091;%202017&#1075;\&#1041;&#1102;&#1076;&#1078;&#1077;&#1090;%20&#1087;&#1088;&#1077;&#1079;&#1077;&#1085;&#1090;&#1072;&#1094;&#1080;&#110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1;&#1077;&#1085;&#1072;\&#1055;&#1088;&#1077;&#1079;&#1077;&#1085;&#1090;&#1072;&#1094;&#1080;&#1080;\2017&#1075;\&#1055;&#1086;%20&#1085;&#1086;&#1074;&#1086;&#1084;&#1091;%20&#1096;&#1072;&#1073;&#1083;&#1086;&#1085;&#1091;%202017&#1075;\&#1041;&#1102;&#1076;&#1078;&#1077;&#1090;%20&#1087;&#1088;&#1077;&#1079;&#1077;&#1085;&#1090;&#1072;&#1094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ahoma" pitchFamily="34" charset="0"/>
                <a:cs typeface="Tahoma" pitchFamily="34" charset="0"/>
              </a:defRPr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7349300087489067"/>
          <c:y val="0.26102655260526608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"/>
          <c:y val="0.20052521942006446"/>
          <c:w val="1"/>
          <c:h val="0.7161220975447174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Лист1!$K$11</c:f>
              <c:strCache>
                <c:ptCount val="1"/>
                <c:pt idx="0">
                  <c:v>доведенный объем бюджетных средств </c:v>
                </c:pt>
              </c:strCache>
            </c:strRef>
          </c:tx>
          <c:dLbls>
            <c:dLbl>
              <c:idx val="0"/>
              <c:layout>
                <c:manualLayout>
                  <c:x val="-6.6666666666666693E-2"/>
                  <c:y val="-6.481481481481486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ea typeface="Arial Unicode MS" pitchFamily="34" charset="-128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Лист1!$J$11</c:f>
              <c:numCache>
                <c:formatCode>0.0</c:formatCode>
                <c:ptCount val="1"/>
                <c:pt idx="0">
                  <c:v>651113</c:v>
                </c:pt>
              </c:numCache>
            </c:numRef>
          </c:val>
        </c:ser>
        <c:ser>
          <c:idx val="1"/>
          <c:order val="1"/>
          <c:tx>
            <c:strRef>
              <c:f>Лист1!$K$12</c:f>
              <c:strCache>
                <c:ptCount val="1"/>
                <c:pt idx="0">
                  <c:v>потребность</c:v>
                </c:pt>
              </c:strCache>
            </c:strRef>
          </c:tx>
          <c:dLbls>
            <c:dLbl>
              <c:idx val="0"/>
              <c:layout>
                <c:manualLayout>
                  <c:x val="0.1388888888888889"/>
                  <c:y val="-9.479724475058330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ea typeface="Arial Unicode MS" pitchFamily="34" charset="-128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Лист1!$J$12</c:f>
              <c:numCache>
                <c:formatCode>0.0</c:formatCode>
                <c:ptCount val="1"/>
                <c:pt idx="0">
                  <c:v>1040250</c:v>
                </c:pt>
              </c:numCache>
            </c:numRef>
          </c:val>
        </c:ser>
        <c:dLbls>
          <c:showVal val="1"/>
        </c:dLbls>
        <c:shape val="cylinder"/>
        <c:axId val="48368640"/>
        <c:axId val="48375680"/>
        <c:axId val="0"/>
      </c:bar3DChart>
      <c:catAx>
        <c:axId val="48368640"/>
        <c:scaling>
          <c:orientation val="minMax"/>
        </c:scaling>
        <c:delete val="1"/>
        <c:axPos val="b"/>
        <c:majorTickMark val="none"/>
        <c:tickLblPos val="none"/>
        <c:crossAx val="48375680"/>
        <c:crosses val="autoZero"/>
        <c:auto val="1"/>
        <c:lblAlgn val="ctr"/>
        <c:lblOffset val="100"/>
      </c:catAx>
      <c:valAx>
        <c:axId val="48375680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483686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233786114988547E-2"/>
          <c:y val="4.1270414398400186E-2"/>
          <c:w val="0.88687379013142298"/>
          <c:h val="0.14930841017664709"/>
        </c:manualLayout>
      </c:layout>
      <c:txPr>
        <a:bodyPr/>
        <a:lstStyle/>
        <a:p>
          <a:pPr>
            <a:defRPr sz="1200">
              <a:latin typeface="Arial Unicode MS" pitchFamily="34" charset="-128"/>
              <a:ea typeface="Arial Unicode MS" pitchFamily="34" charset="-128"/>
              <a:cs typeface="Arial Unicode MS" pitchFamily="34" charset="-128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Лист1!$C$2</c:f>
              <c:strCache>
                <c:ptCount val="1"/>
                <c:pt idx="0">
                  <c:v>тыс. руб.</c:v>
                </c:pt>
              </c:strCache>
            </c:strRef>
          </c:tx>
          <c:dPt>
            <c:idx val="0"/>
            <c:spPr>
              <a:solidFill>
                <a:schemeClr val="tx1"/>
              </a:solidFill>
            </c:spPr>
          </c:dPt>
          <c:dPt>
            <c:idx val="1"/>
            <c:spPr>
              <a:solidFill>
                <a:schemeClr val="tx1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Pt>
            <c:idx val="6"/>
            <c:spPr>
              <a:solidFill>
                <a:srgbClr val="7030A0"/>
              </a:solidFill>
            </c:spPr>
          </c:dPt>
          <c:dPt>
            <c:idx val="7"/>
            <c:spPr>
              <a:solidFill>
                <a:schemeClr val="tx1"/>
              </a:solidFill>
            </c:spPr>
          </c:dPt>
          <c:cat>
            <c:strRef>
              <c:f>Лист1!$B$3:$B$10</c:f>
              <c:strCache>
                <c:ptCount val="8"/>
                <c:pt idx="0">
                  <c:v>МП «Охрана, защита и воспроизводство лесов, расположенных в границах городского округа Тольятти, на 2014-2018 годы»;</c:v>
                </c:pt>
                <c:pt idx="1">
                  <c:v>МП «Капитальный ремонт многоквартирных домов городского округа Тольятти на 2014-2018 годы»;</c:v>
                </c:pt>
                <c:pt idx="2">
                  <c:v>МП «Ремонт помещений, находящихся в муниципальной собственности городского округа Тольятти, на 2018-2022 годы»;</c:v>
                </c:pt>
                <c:pt idx="3">
                  <c:v>МП «Содержание и ремонт объектов и сетей инженерной инфраструктуры городского округа Тольятти на 2018 -2022 годы»;</c:v>
                </c:pt>
                <c:pt idx="4">
                  <c:v>МП "Тольятти - чистый город на 2015-2019 годы";</c:v>
                </c:pt>
                <c:pt idx="5">
                  <c:v>МП «Охрана окружающей среды на территории городского округа Тольятти на 2017-2021 годы»;</c:v>
                </c:pt>
                <c:pt idx="6">
                  <c:v>МП "Благоустройство территории городского округа Тольятти на 2015-2024 годы".
</c:v>
                </c:pt>
                <c:pt idx="7">
                  <c:v>МП Формирование беспрепятственного доступа инвалидов и других маломобильных групп населения к объектам социальной инфраструктуры на территории городского округа Тольятти на 2014-2020 годы»;</c:v>
                </c:pt>
              </c:strCache>
            </c:strRef>
          </c:cat>
          <c:val>
            <c:numRef>
              <c:f>Лист1!$C$3:$C$10</c:f>
              <c:numCache>
                <c:formatCode>0.0</c:formatCode>
                <c:ptCount val="8"/>
                <c:pt idx="0">
                  <c:v>3329</c:v>
                </c:pt>
                <c:pt idx="1">
                  <c:v>2000</c:v>
                </c:pt>
                <c:pt idx="2">
                  <c:v>1113</c:v>
                </c:pt>
                <c:pt idx="3">
                  <c:v>290992</c:v>
                </c:pt>
                <c:pt idx="4">
                  <c:v>273432</c:v>
                </c:pt>
                <c:pt idx="5">
                  <c:v>5129</c:v>
                </c:pt>
                <c:pt idx="6">
                  <c:v>3940</c:v>
                </c:pt>
                <c:pt idx="7">
                  <c:v>1796</c:v>
                </c:pt>
              </c:numCache>
            </c:numRef>
          </c:val>
        </c:ser>
        <c:axId val="53394816"/>
        <c:axId val="53757824"/>
      </c:barChart>
      <c:catAx>
        <c:axId val="53394816"/>
        <c:scaling>
          <c:orientation val="minMax"/>
        </c:scaling>
        <c:axPos val="b"/>
        <c:majorTickMark val="none"/>
        <c:tickLblPos val="nextTo"/>
        <c:crossAx val="53757824"/>
        <c:crosses val="autoZero"/>
        <c:auto val="1"/>
        <c:lblAlgn val="ctr"/>
        <c:lblOffset val="100"/>
      </c:catAx>
      <c:valAx>
        <c:axId val="53757824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crossAx val="533948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6078740157480323"/>
          <c:w val="1"/>
          <c:h val="0.73746281714785655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31134558180227501"/>
                  <c:y val="1.30524359520261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3329,0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3409644298781626"/>
                  <c:y val="-2.63671100036502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59345,0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Лист1!$C$3:$D$3</c:f>
              <c:numCache>
                <c:formatCode>0.0</c:formatCode>
                <c:ptCount val="2"/>
                <c:pt idx="0">
                  <c:v>3329</c:v>
                </c:pt>
                <c:pt idx="1">
                  <c:v>59345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8526902887139115E-2"/>
          <c:y val="2.7777777777777801E-2"/>
          <c:w val="0.94850153105861768"/>
          <c:h val="0.17329268238592019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6078740157480335"/>
          <c:w val="1"/>
          <c:h val="0.73746281714785655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31134558180227512"/>
                  <c:y val="1.30524359520261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2000,0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1781289837852291"/>
                  <c:y val="-7.782550304868088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49629,0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Лист1!$C$3:$D$3</c:f>
              <c:numCache>
                <c:formatCode>0.0</c:formatCode>
                <c:ptCount val="2"/>
                <c:pt idx="0">
                  <c:v>3329</c:v>
                </c:pt>
                <c:pt idx="1">
                  <c:v>59345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8526902887139115E-2"/>
          <c:y val="2.7777777777777811E-2"/>
          <c:w val="0.94850153105861768"/>
          <c:h val="0.25089517831352076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6078740157480346"/>
          <c:w val="1"/>
          <c:h val="0.73746281714785655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3113455818022754"/>
                  <c:y val="1.30524359520261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1113,0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3409644298781637"/>
                  <c:y val="-2.63671100036502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15600,0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Лист1!$C$3:$D$3</c:f>
              <c:numCache>
                <c:formatCode>0.0</c:formatCode>
                <c:ptCount val="2"/>
                <c:pt idx="0">
                  <c:v>3329</c:v>
                </c:pt>
                <c:pt idx="1">
                  <c:v>59345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8526902887139115E-2"/>
          <c:y val="2.7777777777777832E-2"/>
          <c:w val="0.94850153105861768"/>
          <c:h val="0.25089517831352076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6055733244719517E-2"/>
          <c:y val="0.22750123723626672"/>
          <c:w val="0.87431722179063887"/>
          <c:h val="0.6803058207207746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7016116012497756E-2"/>
                  <c:y val="-0.15971227368499022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2</a:t>
                    </a:r>
                    <a:r>
                      <a:rPr lang="ru-RU" smtClean="0"/>
                      <a:t>90992,0</a:t>
                    </a:r>
                    <a:endParaRPr lang="en-US"/>
                  </a:p>
                </c:rich>
              </c:tx>
              <c:showPercent val="1"/>
            </c:dLbl>
            <c:dLbl>
              <c:idx val="1"/>
              <c:layout>
                <c:manualLayout>
                  <c:x val="4.4297599795329927E-2"/>
                  <c:y val="0.24738089998547172"/>
                </c:manualLayout>
              </c:layout>
              <c:tx>
                <c:rich>
                  <a:bodyPr/>
                  <a:lstStyle/>
                  <a:p>
                    <a:r>
                      <a:rPr lang="ru-RU" b="1" smtClean="0"/>
                      <a:t>3</a:t>
                    </a:r>
                    <a:r>
                      <a:rPr lang="ru-RU" smtClean="0"/>
                      <a:t>63585,0</a:t>
                    </a:r>
                    <a:endParaRPr lang="en-US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Лист1!$C$6:$D$6</c:f>
              <c:numCache>
                <c:formatCode>0.0</c:formatCode>
                <c:ptCount val="2"/>
                <c:pt idx="0">
                  <c:v>290992</c:v>
                </c:pt>
                <c:pt idx="1">
                  <c:v>363585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407676924786134E-2"/>
          <c:y val="0.24942410912676377"/>
          <c:w val="0.79909482919481212"/>
          <c:h val="0.68841222503055211"/>
        </c:manualLayout>
      </c:layout>
      <c:pie3D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7495546506039775"/>
                  <c:y val="-0.19133442638317966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latin typeface="Tahoma" pitchFamily="34" charset="0"/>
                        <a:cs typeface="Tahoma" pitchFamily="34" charset="0"/>
                      </a:rPr>
                      <a:t>273432,0</a:t>
                    </a:r>
                    <a:endParaRPr lang="en-US" sz="1200" b="1" dirty="0">
                      <a:latin typeface="Tahoma" pitchFamily="34" charset="0"/>
                      <a:cs typeface="Tahoma" pitchFamily="34" charset="0"/>
                    </a:endParaRPr>
                  </a:p>
                </c:rich>
              </c:tx>
              <c:showPercent val="1"/>
            </c:dLbl>
            <c:dLbl>
              <c:idx val="1"/>
              <c:layout>
                <c:manualLayout>
                  <c:x val="1.7353974558382401E-2"/>
                  <c:y val="0.20756569582546394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latin typeface="Tahoma" pitchFamily="34" charset="0"/>
                        <a:cs typeface="Tahoma" pitchFamily="34" charset="0"/>
                      </a:rPr>
                      <a:t>3670882,0</a:t>
                    </a:r>
                    <a:endParaRPr lang="en-US" sz="1200" b="1" dirty="0">
                      <a:latin typeface="Tahoma" pitchFamily="34" charset="0"/>
                      <a:cs typeface="Tahoma" pitchFamily="34" charset="0"/>
                    </a:endParaRP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2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Лист1!$C$7:$D$7</c:f>
              <c:numCache>
                <c:formatCode>0.0</c:formatCode>
                <c:ptCount val="2"/>
                <c:pt idx="0">
                  <c:v>273432</c:v>
                </c:pt>
                <c:pt idx="1">
                  <c:v>367082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3696382709473418E-2"/>
          <c:y val="1.6534621153205201E-2"/>
          <c:w val="0.74180176657585573"/>
          <c:h val="0.12112195867125876"/>
        </c:manualLayout>
      </c:layout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140875119337044E-2"/>
          <c:y val="0.23537215262334316"/>
          <c:w val="0.94919891198529738"/>
          <c:h val="0.76462784737665701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33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8.7776085395273581E-2"/>
                  <c:y val="1.2169081024895541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5129,0 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10786723102194998"/>
                  <c:y val="7.402190717038974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60044,0 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Лист1!$C$8:$D$8</c:f>
              <c:numCache>
                <c:formatCode>0.0</c:formatCode>
                <c:ptCount val="2"/>
                <c:pt idx="0">
                  <c:v>5129</c:v>
                </c:pt>
                <c:pt idx="1">
                  <c:v>60044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6.9374484184297008E-2"/>
          <c:y val="0"/>
          <c:w val="0.86754968693954682"/>
          <c:h val="0.1313865314400095"/>
        </c:manualLayout>
      </c:layout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4388670166229236E-3"/>
                  <c:y val="-1.64133129192184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</a:t>
                    </a:r>
                    <a:r>
                      <a:rPr lang="ru-RU" dirty="0" smtClean="0"/>
                      <a:t>940,0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5048162729658791"/>
                  <c:y val="-7.960484106153396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</a:t>
                    </a:r>
                    <a:r>
                      <a:rPr lang="ru-RU" dirty="0" smtClean="0"/>
                      <a:t>0459,0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Лист1!$I$7:$I$8</c:f>
              <c:strCache>
                <c:ptCount val="2"/>
                <c:pt idx="0">
                  <c:v>доведенный объем бюджетных средств (обустройство мест массового отдыха на береговых зонах водных объектов)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Лист1!$C$9:$D$9</c:f>
              <c:numCache>
                <c:formatCode>0.0</c:formatCode>
                <c:ptCount val="2"/>
                <c:pt idx="0">
                  <c:v>3940</c:v>
                </c:pt>
                <c:pt idx="1">
                  <c:v>40459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2.777777777777779E-2"/>
          <c:w val="0.98644597550306212"/>
          <c:h val="0.35835301837270345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202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497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710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95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71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726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353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9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624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215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450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05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99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042_2.jpg"/>
          <p:cNvPicPr>
            <a:picLocks noChangeAspect="1"/>
          </p:cNvPicPr>
          <p:nvPr/>
        </p:nvPicPr>
        <p:blipFill>
          <a:blip r:embed="rId2" cstate="print">
            <a:lum bright="23000" contrast="-42000"/>
          </a:blip>
          <a:stretch>
            <a:fillRect/>
          </a:stretch>
        </p:blipFill>
        <p:spPr>
          <a:xfrm>
            <a:off x="251520" y="1844824"/>
            <a:ext cx="8640960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705143" y="469093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000" kern="1400" dirty="0">
              <a:solidFill>
                <a:srgbClr val="3062B2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0648"/>
            <a:ext cx="707169" cy="861774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3528" y="1844824"/>
            <a:ext cx="8496944" cy="2564998"/>
          </a:xfrm>
          <a:prstGeom prst="rect">
            <a:avLst/>
          </a:prstGeom>
          <a:solidFill>
            <a:schemeClr val="bg1">
              <a:lumMod val="85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ahoma" pitchFamily="34" charset="0"/>
                <a:cs typeface="Tahoma" pitchFamily="34" charset="0"/>
              </a:rPr>
              <a:t>ДЕПАРТАМЕНТ ГОРОДСКОГО </a:t>
            </a:r>
            <a:r>
              <a:rPr lang="ru-RU" sz="4000" dirty="0" smtClean="0">
                <a:latin typeface="Tahoma" pitchFamily="34" charset="0"/>
                <a:cs typeface="Tahoma" pitchFamily="34" charset="0"/>
              </a:rPr>
              <a:t>ХОЗЯЙСТВА</a:t>
            </a:r>
          </a:p>
          <a:p>
            <a:pPr algn="ctr"/>
            <a:endParaRPr lang="ru-RU" sz="4000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3600" b="1" dirty="0" smtClean="0">
                <a:latin typeface="Tahoma" pitchFamily="34" charset="0"/>
                <a:cs typeface="Tahoma" pitchFamily="34" charset="0"/>
              </a:rPr>
              <a:t>О проекте бюджета на 2018 год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6309320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3153839"/>
            <a:ext cx="247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119675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1412776"/>
            <a:ext cx="76683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627784" y="1628800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231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052736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10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0"/>
            <a:ext cx="8892480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"Благоустройство территории городского округа Тольятти на 2015-2024 годы".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788024" y="1268760"/>
            <a:ext cx="4355976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u="sng" dirty="0" smtClean="0">
                <a:latin typeface="Tahoma" pitchFamily="34" charset="0"/>
                <a:cs typeface="Tahoma" pitchFamily="34" charset="0"/>
              </a:rPr>
              <a:t>Необходимо дополнительное финансирование:</a:t>
            </a:r>
            <a:endParaRPr lang="ru-RU" sz="1600" b="1" dirty="0" smtClean="0">
              <a:latin typeface="Tahoma" pitchFamily="34" charset="0"/>
              <a:cs typeface="Tahoma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На обеспечение комплексного благоустройства внутриквартальных территорий не предусмотрена доля софинансирования бюджета городского округа в размере 10% или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17 000 тыс. руб.;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На обеспечение благоустройства общественных территорий городского округа не предусмотрена доля софинансирования бюджета в размере 5% или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16 000 тыс. руб.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(реализация проектов: Молодежный б-р, б-р Гая, ул. К.Маркса, ул.Жилина, ул.Ушакова, Алея Славы (Центральная пл.);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На благоустройство обзорного туристического маршрута по г.о. Тольятти  –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2 268 тыс. руб.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79512" y="1556792"/>
          <a:ext cx="4572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691680" y="422108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492896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11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260648"/>
            <a:ext cx="8892480" cy="2246769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«Формирование беспрепятственного доступа инвалидов и других маломобильных групп населения к объектам социальной инфраструктуры на территории городского округа Тольятти на 2014 – 2020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1520" y="3645024"/>
            <a:ext cx="4392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Для создания условий доступности проживания инвалидам-колясочникам предусмотрены средства в объеме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1 796 тыс.руб.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на оборудование подъездов многоквартирных домов пандусами (поручнями).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24944"/>
            <a:ext cx="3851920" cy="3388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268760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165304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64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1032" y="260648"/>
            <a:ext cx="871296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ru-RU" sz="2800" b="1" dirty="0" smtClean="0">
                <a:solidFill>
                  <a:srgbClr val="003399"/>
                </a:solidFill>
                <a:latin typeface="Bookman Old Style" pitchFamily="18" charset="0"/>
              </a:rPr>
              <a:t>Другие вопросы в области жилищно-коммунального хозяйства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772816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 (по договорам ренты) на общую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460 тыс. руб.; 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временно свободных нежилых помещений на общую сумму 7 438 тыс. руб., потребность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24 867 тыс.руб.;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временно свободных жилых помещений муниципального специализированного жилищного фонда, на общую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6 124 тыс.руб.</a:t>
            </a:r>
            <a:r>
              <a:rPr lang="ru-RU" i="1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по сбору и доставке трупов в морг на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3 575 тыс.руб.;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оснащение зданий муниципальных учреждений автоматическими узлами регулирования температуры теплоносителя на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50 000 тыс.руб.</a:t>
            </a:r>
            <a:endParaRPr lang="ru-RU" b="1" i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0554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764704"/>
            <a:ext cx="76683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980728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3528" y="2642136"/>
            <a:ext cx="84702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</a:t>
            </a:r>
          </a:p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ЗА</a:t>
            </a:r>
          </a:p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ВНИМАНИЕ!</a:t>
            </a:r>
            <a:endParaRPr lang="ru-RU" sz="4000" b="1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6093296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4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217092"/>
            <a:ext cx="7920880" cy="4770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Цель и ресурсное обеспечение</a:t>
            </a:r>
            <a:endParaRPr lang="ru-RU" sz="25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105273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Цель -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Цель:  Обеспечение реализации государственной и муниципальной политики в сфере городского хозяйства, направленной на обеспечение надежного, эффективного его функционирования и развития на территории городского округа Тольятти.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6165304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2276872"/>
            <a:ext cx="4139952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49263">
              <a:lnSpc>
                <a:spcPct val="100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Ресурсное обеспечение</a:t>
            </a:r>
          </a:p>
          <a:p>
            <a:pPr algn="ctr" defTabSz="449263"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Бюджет городского округа Тольятти формируется с предельным дефицитом.</a:t>
            </a:r>
          </a:p>
          <a:p>
            <a:pPr algn="ctr" defTabSz="449263">
              <a:lnSpc>
                <a:spcPct val="100000"/>
              </a:lnSpc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Департаменту городского хозяйства администрации доведен предельный объем бюджетных средств в сумме </a:t>
            </a:r>
            <a:r>
              <a:rPr lang="ru-RU" b="1" dirty="0" smtClean="0">
                <a:latin typeface="Tahoma" pitchFamily="34" charset="0"/>
                <a:cs typeface="Tahoma" pitchFamily="34" charset="0"/>
              </a:rPr>
              <a:t>651 113 тыс. руб. (62,6% от потребности)</a:t>
            </a:r>
          </a:p>
          <a:p>
            <a:pPr algn="ctr" defTabSz="449263"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Потребность в реализации поставленных перед Департаментом задач гораздо выше и на 2018 год составляет </a:t>
            </a:r>
            <a:r>
              <a:rPr lang="ru-RU" b="1" dirty="0" smtClean="0">
                <a:latin typeface="Tahoma" pitchFamily="34" charset="0"/>
                <a:cs typeface="Tahoma" pitchFamily="34" charset="0"/>
              </a:rPr>
              <a:t>1 040 250 тыс.руб.</a:t>
            </a:r>
            <a:endParaRPr lang="ru-RU" b="1" i="1" u="sng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283968" y="2276872"/>
          <a:ext cx="48600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0412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3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4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Разработаны следующие муниципальные программы: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647700"/>
          <a:ext cx="8964488" cy="5733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«Охрана, защита и воспроизводство лесов, расположенных в границах городского округа Тольятти, на 2014-2018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323528" y="2204864"/>
          <a:ext cx="4320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644008" y="2204864"/>
            <a:ext cx="4499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В рамках доведенных бюджетных средств возможно реализовать только часть поставленных задач.</a:t>
            </a:r>
          </a:p>
          <a:p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44008" y="3068960"/>
            <a:ext cx="449999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При этом, некоторые виды работ, в виду отсутствия финансирования не предусмотрены, в том числе: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ликвидацию несанкционированных свалок с территорий лесных кварталов (потребность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1053 тыс.руб.);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дополнение лесных культур, подготовка почвы под посадку лесных культур, посадка лесных культур, агротехнический уход за ранее посаженными лесными культурами, отвод и таксация лесосек (потребность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11 380 тыс.руб.); </a:t>
            </a:r>
          </a:p>
          <a:p>
            <a:r>
              <a:rPr lang="ru-RU" sz="1400" dirty="0" smtClean="0">
                <a:latin typeface="Tahoma" pitchFamily="34" charset="0"/>
                <a:cs typeface="Tahoma" pitchFamily="34" charset="0"/>
              </a:rPr>
              <a:t>- содержание 3 противопожарных водоемов (потребность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300тыс.руб.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7664" y="465313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0" y="6396335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«Капитальный ремонт многоквартирных домов городского округа Тольятти </a:t>
            </a:r>
          </a:p>
          <a:p>
            <a:pPr algn="r" defTabSz="449263"/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на 2014-2018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251520" y="1772816"/>
          <a:ext cx="424847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4572000" y="1988840"/>
            <a:ext cx="432048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u="sng" dirty="0" smtClean="0">
                <a:latin typeface="Tahoma" pitchFamily="34" charset="0"/>
                <a:cs typeface="Tahoma" pitchFamily="34" charset="0"/>
              </a:rPr>
              <a:t>Необходимо дополнительное финансирование:</a:t>
            </a:r>
            <a:endParaRPr lang="ru-RU" sz="1600" b="1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ремонт внутридомовых инженерных систем газоснабжения в сумме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7 350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(3 МКД);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ремонт внутридомовых инженерных систем водоснабжения в сумме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1 857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(5 МКД);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ремонт или замену лифтового оборудования, признанного непригодным для эксплуатации, ремонт лифтовых шахт в сумме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5 936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(4 МКД);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9672" y="350100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509120"/>
            <a:ext cx="871296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комплекс мероприятий по капитальному ремонту общего имущества многоквартирных домов по восстановлению автоматизированных систем пожарной безопасности, средств пожаротушения, систем оповещения, дымоудаления, ограждающих конструктивных элементов на сумму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1 302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(Революционная, 11);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диагностику внутридомового газового оборудования в сумме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4 650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(19 МКД);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-на установку общедомовых приборов учета, в том числе сопутствующих работ по замене оборудования внутридомовых инженерных систем тепло – водоснабжения в сумме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26 692 тыс.руб.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(50 МКД).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«Ремонт помещений, находящихся в муниципальной собственности городского округа Тольятти, на 2018-2022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79512" y="2060848"/>
          <a:ext cx="42119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51520" y="5085184"/>
            <a:ext cx="871296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ahoma" pitchFamily="34" charset="0"/>
                <a:cs typeface="Tahoma" pitchFamily="34" charset="0"/>
              </a:rPr>
              <a:t>Необходимо дополнительное финансирование:</a:t>
            </a:r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r>
              <a:rPr lang="ru-RU" sz="1400" dirty="0" smtClean="0">
                <a:latin typeface="Tahoma" pitchFamily="34" charset="0"/>
                <a:cs typeface="Tahoma" pitchFamily="34" charset="0"/>
              </a:rPr>
              <a:t>- на проведение ремонтных работ в жилых помещениях, и приведение их в нормативное состояние, отвечающего требованиям Правил и норм технической эксплуатации жилищного фонда, санитарно – гигиеническим и иным требованиям –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14 487 тыс. 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(в том числе на ремонт помещений расположенных по адресу: ул. Ворошилова, 55);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7664" y="364502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91472" y="2276872"/>
            <a:ext cx="475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ahoma" pitchFamily="34" charset="0"/>
                <a:cs typeface="Tahoma" pitchFamily="34" charset="0"/>
              </a:rPr>
              <a:t>В рамках доведенных бюджетных средств возможно реализовать только часть поставленных задач:</a:t>
            </a:r>
          </a:p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- замену бытового газоиспользующего оборудования -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813 тыс. руб.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(52 газовые плиты и 5 газовых водонагревателей);</a:t>
            </a:r>
          </a:p>
          <a:p>
            <a:r>
              <a:rPr lang="ru-RU" sz="1600" dirty="0" smtClean="0">
                <a:latin typeface="Tahoma" pitchFamily="34" charset="0"/>
                <a:cs typeface="Tahoma" pitchFamily="34" charset="0"/>
              </a:rPr>
              <a:t>- установку индивидуальных приборов учета в муниципальных жилых помещениях –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300 тыс. руб.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(85 шт. – ИПУ по ГВС и ХВС; 64 шт. ИПУ по электроэнергии).</a:t>
            </a:r>
            <a:endParaRPr lang="ru-RU" sz="16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2132856"/>
          <a:ext cx="46440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7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«Содержание и ремонт объектов и сетей инженерной инфраструктуры городского округа Тольятти на 2018 -2022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299695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499992" y="2230874"/>
            <a:ext cx="464400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Отсутствует финансирование: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на инвентаризацию сетей ливневой канализации (оформление технической документации, постановка на государственный кадастровый учет) на сумму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409 тыс.руб.; 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разработку концептуальных решений по системе ливневой канализации г.о.Тольятти на сумму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14 142 тыс.руб.; 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на проектирование и монтаж дополнительных дождеприемников в существующих сетях ливневой канализации на сумму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18 590 тыс.руб.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179512" y="1556792"/>
          <a:ext cx="47160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19675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8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"Тольятти - чистый город </a:t>
            </a:r>
          </a:p>
          <a:p>
            <a:pPr algn="r" defTabSz="449263"/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на 2015-2019 годы"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292494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11960" y="1484784"/>
            <a:ext cx="493204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Предусмотрено в малом объеме либо не предусмотрено финансирование: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сбор, транспортирование и размещение отходов; 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удаление аварийно опасных, сухостойных и упавших деревьев; 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ликвидацию несанкционированных свалок;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уход за зелеными насаждениями;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ремонт покрытий проездов на территории муниципальных кладбищ.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выполнение работ в рамках муниципального задания МБУ г.о.Тольятти "Парки города" доведено 36 303 тыс.руб. потребность –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41 547 тыс.руб.,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выполнение работ по содержанию парков и пляжа Центрального района, акарицидную обработку, а так же на праздничные мероприятия городского округа;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выполнение работ в рамках муниципального задания МБУ "Зеленстрой" доведено 77 482 тыс. руб., потребность –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117 935 тыс.руб.,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выполнение работ по содержанию территорий жилых кварталов Центрального района, озеленению и подготовке мест праздничных мероприятий;</a:t>
            </a: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179512" y="1628800"/>
          <a:ext cx="417646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340768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9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8892480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 окружающей среды на территории городского округа Тольятти на 2017-2021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03648" y="38610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95936" y="1505689"/>
            <a:ext cx="51480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Не предусмотрено финансирование на: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ликвидацию несанкционированных свалок на территории городского округа –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44 616 тыс. руб. 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организацию конференции с участием предприятий, учреждений, организаций городского округа Тольятти «Проблемы экологии городского округа Тольятти и пути их решения»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354 тыс. руб.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предоставление информации о влиянии внешних источников шума на селитебную территорию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440 тыс. руб.;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предоставление информации о воздействии электромагнитных полей в селитебной территории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440 тыс. руб.;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обследование водных объектов (цепь Васильевских озер), расположенных на территории городского округа Тольятти для определения их статуса (озеро. Пруд. Обводненный карьер)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400 тыс. руб.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229200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разработку генеральной схемы очистки территории городского округа Тольятти (мероприятие предусмотрено на 2-х летний период)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4700 тыс. руб.</a:t>
            </a:r>
          </a:p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организацию системы видеонаблюдения  в местах образования несанкционированных свалок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425 тыс. руб.</a:t>
            </a:r>
          </a:p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обслуживание системы видеонаблюдения в местах образования несанкционированных свалок -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63 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1045192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1106</Words>
  <Application>Microsoft Office PowerPoint</Application>
  <PresentationFormat>Экран (4:3)</PresentationFormat>
  <Paragraphs>113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User</cp:lastModifiedBy>
  <cp:revision>32</cp:revision>
  <dcterms:created xsi:type="dcterms:W3CDTF">2017-06-15T13:15:30Z</dcterms:created>
  <dcterms:modified xsi:type="dcterms:W3CDTF">2017-09-19T05:11:25Z</dcterms:modified>
</cp:coreProperties>
</file>