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7" r:id="rId4"/>
    <p:sldId id="261" r:id="rId5"/>
    <p:sldId id="268" r:id="rId6"/>
    <p:sldId id="270" r:id="rId7"/>
    <p:sldId id="271" r:id="rId8"/>
    <p:sldId id="272" r:id="rId9"/>
    <p:sldId id="273" r:id="rId10"/>
    <p:sldId id="274" r:id="rId11"/>
    <p:sldId id="275" r:id="rId12"/>
    <p:sldId id="259" r:id="rId13"/>
    <p:sldId id="26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>
        <p:scale>
          <a:sx n="90" d="100"/>
          <a:sy n="90" d="100"/>
        </p:scale>
        <p:origin x="-594" y="-4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1;&#1077;&#1085;&#1072;\&#1055;&#1088;&#1077;&#1079;&#1077;&#1085;&#1090;&#1072;&#1094;&#1080;&#1080;\2017&#1075;\&#1055;&#1086;%20&#1085;&#1086;&#1074;&#1086;&#1084;&#1091;%20&#1096;&#1072;&#1073;&#1083;&#1086;&#1085;&#1091;%202017&#1075;\&#1041;&#1102;&#1076;&#1078;&#1077;&#1090;%20&#1087;&#1088;&#1077;&#1079;&#1077;&#1085;&#1090;&#1072;&#1094;&#1080;&#1103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1;&#1077;&#1085;&#1072;\&#1055;&#1088;&#1077;&#1079;&#1077;&#1085;&#1090;&#1072;&#1094;&#1080;&#1080;\2017&#1075;\&#1055;&#1086;%20&#1085;&#1086;&#1074;&#1086;&#1084;&#1091;%20&#1096;&#1072;&#1073;&#1083;&#1086;&#1085;&#1091;%202017&#1075;\&#1041;&#1102;&#1076;&#1078;&#1077;&#1090;%20&#1087;&#1088;&#1077;&#1079;&#1077;&#1085;&#1090;&#1072;&#1094;&#1080;&#1103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400">
                <a:latin typeface="Tahoma" pitchFamily="34" charset="0"/>
                <a:cs typeface="Tahoma" pitchFamily="34" charset="0"/>
              </a:defRPr>
            </a:pPr>
            <a:r>
              <a:rPr lang="ru-RU" sz="1400" dirty="0" smtClean="0">
                <a:latin typeface="Tahoma" pitchFamily="34" charset="0"/>
                <a:cs typeface="Tahoma" pitchFamily="34" charset="0"/>
              </a:rPr>
              <a:t>тыс. руб.</a:t>
            </a:r>
            <a:endParaRPr lang="ru-RU" sz="1400" dirty="0">
              <a:latin typeface="Tahoma" pitchFamily="34" charset="0"/>
              <a:cs typeface="Tahoma" pitchFamily="34" charset="0"/>
            </a:endParaRPr>
          </a:p>
        </c:rich>
      </c:tx>
      <c:layout>
        <c:manualLayout>
          <c:xMode val="edge"/>
          <c:yMode val="edge"/>
          <c:x val="0.17349300087489086"/>
          <c:y val="0.26102655260526608"/>
        </c:manualLayout>
      </c:layout>
    </c:title>
    <c:view3D>
      <c:rAngAx val="1"/>
    </c:view3D>
    <c:plotArea>
      <c:layout>
        <c:manualLayout>
          <c:layoutTarget val="inner"/>
          <c:xMode val="edge"/>
          <c:yMode val="edge"/>
          <c:x val="0"/>
          <c:y val="0.20052521942006446"/>
          <c:w val="1"/>
          <c:h val="0.71612209754471789"/>
        </c:manualLayout>
      </c:layout>
      <c:bar3DChart>
        <c:barDir val="col"/>
        <c:grouping val="clustered"/>
        <c:ser>
          <c:idx val="0"/>
          <c:order val="0"/>
          <c:tx>
            <c:strRef>
              <c:f>Лист1!$K$11</c:f>
              <c:strCache>
                <c:ptCount val="1"/>
                <c:pt idx="0">
                  <c:v>доведенный объем бюджетных средств </c:v>
                </c:pt>
              </c:strCache>
            </c:strRef>
          </c:tx>
          <c:dLbls>
            <c:dLbl>
              <c:idx val="0"/>
              <c:layout>
                <c:manualLayout>
                  <c:x val="-6.6666666666666693E-2"/>
                  <c:y val="-6.481481481481492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634 506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 b="1">
                    <a:latin typeface="Arial" pitchFamily="34" charset="0"/>
                    <a:ea typeface="Arial Unicode MS" pitchFamily="34" charset="-128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val>
            <c:numRef>
              <c:f>Лист1!$J$11</c:f>
              <c:numCache>
                <c:formatCode>0.0</c:formatCode>
                <c:ptCount val="1"/>
                <c:pt idx="0">
                  <c:v>651113</c:v>
                </c:pt>
              </c:numCache>
            </c:numRef>
          </c:val>
        </c:ser>
        <c:ser>
          <c:idx val="1"/>
          <c:order val="1"/>
          <c:tx>
            <c:strRef>
              <c:f>Лист1!$K$12</c:f>
              <c:strCache>
                <c:ptCount val="1"/>
                <c:pt idx="0">
                  <c:v>потребность</c:v>
                </c:pt>
              </c:strCache>
            </c:strRef>
          </c:tx>
          <c:dLbls>
            <c:dLbl>
              <c:idx val="0"/>
              <c:layout>
                <c:manualLayout>
                  <c:x val="0.1388888888888889"/>
                  <c:y val="-9.47972447505833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1 162 863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 b="1">
                    <a:latin typeface="Arial" pitchFamily="34" charset="0"/>
                    <a:ea typeface="Arial Unicode MS" pitchFamily="34" charset="-128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val>
            <c:numRef>
              <c:f>Лист1!$J$12</c:f>
              <c:numCache>
                <c:formatCode>0.0</c:formatCode>
                <c:ptCount val="1"/>
                <c:pt idx="0">
                  <c:v>1040250</c:v>
                </c:pt>
              </c:numCache>
            </c:numRef>
          </c:val>
        </c:ser>
        <c:dLbls>
          <c:showVal val="1"/>
        </c:dLbls>
        <c:shape val="cylinder"/>
        <c:axId val="80392192"/>
        <c:axId val="80393728"/>
        <c:axId val="0"/>
      </c:bar3DChart>
      <c:catAx>
        <c:axId val="80392192"/>
        <c:scaling>
          <c:orientation val="minMax"/>
        </c:scaling>
        <c:delete val="1"/>
        <c:axPos val="b"/>
        <c:majorTickMark val="none"/>
        <c:tickLblPos val="none"/>
        <c:crossAx val="80393728"/>
        <c:crosses val="autoZero"/>
        <c:auto val="1"/>
        <c:lblAlgn val="ctr"/>
        <c:lblOffset val="100"/>
      </c:catAx>
      <c:valAx>
        <c:axId val="80393728"/>
        <c:scaling>
          <c:orientation val="minMax"/>
        </c:scaling>
        <c:delete val="1"/>
        <c:axPos val="l"/>
        <c:numFmt formatCode="0.0" sourceLinked="1"/>
        <c:majorTickMark val="none"/>
        <c:tickLblPos val="none"/>
        <c:crossAx val="8039219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5.6233786114988575E-2"/>
          <c:y val="4.1270414398400186E-2"/>
          <c:w val="0.88687379013142331"/>
          <c:h val="0.14930841017664723"/>
        </c:manualLayout>
      </c:layout>
      <c:txPr>
        <a:bodyPr/>
        <a:lstStyle/>
        <a:p>
          <a:pPr>
            <a:defRPr sz="1200">
              <a:latin typeface="Arial Unicode MS" pitchFamily="34" charset="-128"/>
              <a:ea typeface="Arial Unicode MS" pitchFamily="34" charset="-128"/>
              <a:cs typeface="Arial Unicode MS" pitchFamily="34" charset="-128"/>
            </a:defRPr>
          </a:pPr>
          <a:endParaRPr lang="ru-RU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0.26078740157480346"/>
          <c:w val="1"/>
          <c:h val="0.73746281714785655"/>
        </c:manualLayout>
      </c:layout>
      <c:pie3DChart>
        <c:varyColors val="1"/>
        <c:ser>
          <c:idx val="0"/>
          <c:order val="0"/>
          <c:explosion val="25"/>
          <c:dPt>
            <c:idx val="0"/>
            <c:spPr>
              <a:solidFill>
                <a:srgbClr val="00B050"/>
              </a:solidFill>
            </c:spPr>
          </c:dPt>
          <c:dPt>
            <c:idx val="1"/>
            <c:spPr>
              <a:solidFill>
                <a:srgbClr val="C00000"/>
              </a:solidFill>
            </c:spPr>
          </c:dPt>
          <c:dLbls>
            <c:dLbl>
              <c:idx val="0"/>
              <c:layout>
                <c:manualLayout>
                  <c:x val="0.3113455818022754"/>
                  <c:y val="1.305243595202611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4 334</a:t>
                    </a:r>
                    <a:endParaRPr lang="en-US" dirty="0"/>
                  </a:p>
                </c:rich>
              </c:tx>
              <c:showPercent val="1"/>
            </c:dLbl>
            <c:dLbl>
              <c:idx val="1"/>
              <c:layout>
                <c:manualLayout>
                  <c:x val="-0.23409644298781637"/>
                  <c:y val="-2.636711000365029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31 536</a:t>
                    </a:r>
                    <a:endParaRPr lang="en-US" dirty="0"/>
                  </a:p>
                </c:rich>
              </c:tx>
              <c:showPercent val="1"/>
            </c:dLbl>
            <c:txPr>
              <a:bodyPr/>
              <a:lstStyle/>
              <a:p>
                <a:pPr>
                  <a:defRPr sz="1400" b="1">
                    <a:latin typeface="Tahoma" pitchFamily="34" charset="0"/>
                    <a:cs typeface="Tahoma" pitchFamily="34" charset="0"/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Лист1!$K$11:$K$12</c:f>
              <c:strCache>
                <c:ptCount val="2"/>
                <c:pt idx="0">
                  <c:v>доведенный объем бюджетных средств </c:v>
                </c:pt>
                <c:pt idx="1">
                  <c:v>потребность</c:v>
                </c:pt>
              </c:strCache>
            </c:strRef>
          </c:cat>
          <c:val>
            <c:numRef>
              <c:f>Лист1!$C$3:$D$3</c:f>
              <c:numCache>
                <c:formatCode>0.0</c:formatCode>
                <c:ptCount val="2"/>
                <c:pt idx="0">
                  <c:v>3329</c:v>
                </c:pt>
                <c:pt idx="1">
                  <c:v>59345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>
        <c:manualLayout>
          <c:xMode val="edge"/>
          <c:yMode val="edge"/>
          <c:x val="2.8526902887139115E-2"/>
          <c:y val="2.7777777777777832E-2"/>
          <c:w val="0.94850153105861768"/>
          <c:h val="0.17329268238592033"/>
        </c:manualLayout>
      </c:layout>
      <c:txPr>
        <a:bodyPr/>
        <a:lstStyle/>
        <a:p>
          <a:pPr>
            <a:defRPr sz="1400">
              <a:latin typeface="Tahoma" pitchFamily="34" charset="0"/>
              <a:cs typeface="Tahoma" pitchFamily="34" charset="0"/>
            </a:defRPr>
          </a:pPr>
          <a:endParaRPr lang="ru-RU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0.26078740157480362"/>
          <c:w val="1"/>
          <c:h val="0.73746281714785655"/>
        </c:manualLayout>
      </c:layout>
      <c:pie3DChart>
        <c:varyColors val="1"/>
        <c:ser>
          <c:idx val="0"/>
          <c:order val="0"/>
          <c:explosion val="25"/>
          <c:dPt>
            <c:idx val="0"/>
            <c:spPr>
              <a:solidFill>
                <a:srgbClr val="7030A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Lbls>
            <c:dLbl>
              <c:idx val="0"/>
              <c:layout>
                <c:manualLayout>
                  <c:x val="0.31134558180227573"/>
                  <c:y val="1.305243595202611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</a:t>
                    </a:r>
                    <a:r>
                      <a:rPr lang="ru-RU" baseline="0" dirty="0" smtClean="0"/>
                      <a:t> 188</a:t>
                    </a:r>
                    <a:endParaRPr lang="en-US" dirty="0"/>
                  </a:p>
                </c:rich>
              </c:tx>
              <c:showPercent val="1"/>
            </c:dLbl>
            <c:dLbl>
              <c:idx val="1"/>
              <c:layout>
                <c:manualLayout>
                  <c:x val="-0.23409644298781648"/>
                  <c:y val="-2.636711000365029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12</a:t>
                    </a:r>
                    <a:r>
                      <a:rPr lang="ru-RU" baseline="0" dirty="0" smtClean="0"/>
                      <a:t> 401</a:t>
                    </a:r>
                    <a:endParaRPr lang="en-US" dirty="0"/>
                  </a:p>
                </c:rich>
              </c:tx>
              <c:showPercent val="1"/>
            </c:dLbl>
            <c:txPr>
              <a:bodyPr/>
              <a:lstStyle/>
              <a:p>
                <a:pPr>
                  <a:defRPr sz="1400" b="1">
                    <a:latin typeface="Tahoma" pitchFamily="34" charset="0"/>
                    <a:cs typeface="Tahoma" pitchFamily="34" charset="0"/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Лист1!$K$11:$K$12</c:f>
              <c:strCache>
                <c:ptCount val="2"/>
                <c:pt idx="0">
                  <c:v>доведенный объем бюджетных средств </c:v>
                </c:pt>
                <c:pt idx="1">
                  <c:v>потребность</c:v>
                </c:pt>
              </c:strCache>
            </c:strRef>
          </c:cat>
          <c:val>
            <c:numRef>
              <c:f>Лист1!$C$3:$D$3</c:f>
              <c:numCache>
                <c:formatCode>0.0</c:formatCode>
                <c:ptCount val="2"/>
                <c:pt idx="0">
                  <c:v>3329</c:v>
                </c:pt>
                <c:pt idx="1">
                  <c:v>59345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>
        <c:manualLayout>
          <c:xMode val="edge"/>
          <c:yMode val="edge"/>
          <c:x val="2.2496414970702476E-2"/>
          <c:y val="5.3587880479404701E-2"/>
          <c:w val="0.94850153105861768"/>
          <c:h val="0.25089517831352076"/>
        </c:manualLayout>
      </c:layout>
      <c:txPr>
        <a:bodyPr/>
        <a:lstStyle/>
        <a:p>
          <a:pPr>
            <a:defRPr sz="1400">
              <a:latin typeface="Tahoma" pitchFamily="34" charset="0"/>
              <a:cs typeface="Tahoma" pitchFamily="34" charset="0"/>
            </a:defRPr>
          </a:pPr>
          <a:endParaRPr lang="ru-RU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4.6055733244719517E-2"/>
          <c:y val="0.22750123723626681"/>
          <c:w val="0.87431722179063842"/>
          <c:h val="0.68030582072077461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4.7016116012497791E-2"/>
                  <c:y val="-0.1597122736849903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319 761</a:t>
                    </a:r>
                    <a:endParaRPr lang="en-US" dirty="0"/>
                  </a:p>
                </c:rich>
              </c:tx>
              <c:showPercent val="1"/>
            </c:dLbl>
            <c:dLbl>
              <c:idx val="1"/>
              <c:layout>
                <c:manualLayout>
                  <c:x val="4.4297599795329927E-2"/>
                  <c:y val="0.2473808999854718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373 260</a:t>
                    </a:r>
                    <a:endParaRPr lang="en-US" dirty="0"/>
                  </a:p>
                </c:rich>
              </c:tx>
              <c:showPercent val="1"/>
            </c:dLbl>
            <c:txPr>
              <a:bodyPr/>
              <a:lstStyle/>
              <a:p>
                <a:pPr>
                  <a:defRPr sz="1400" b="1">
                    <a:latin typeface="Tahoma" pitchFamily="34" charset="0"/>
                    <a:cs typeface="Tahoma" pitchFamily="34" charset="0"/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Лист1!$K$11:$K$12</c:f>
              <c:strCache>
                <c:ptCount val="2"/>
                <c:pt idx="0">
                  <c:v>доведенный объем бюджетных средств </c:v>
                </c:pt>
                <c:pt idx="1">
                  <c:v>потребность</c:v>
                </c:pt>
              </c:strCache>
            </c:strRef>
          </c:cat>
          <c:val>
            <c:numRef>
              <c:f>Лист1!$C$6:$D$6</c:f>
              <c:numCache>
                <c:formatCode>0.0</c:formatCode>
                <c:ptCount val="2"/>
                <c:pt idx="0">
                  <c:v>290992</c:v>
                </c:pt>
                <c:pt idx="1">
                  <c:v>363585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  <c:txPr>
        <a:bodyPr/>
        <a:lstStyle/>
        <a:p>
          <a:pPr rtl="0">
            <a:defRPr sz="1400">
              <a:latin typeface="Tahoma" pitchFamily="34" charset="0"/>
              <a:cs typeface="Tahoma" pitchFamily="34" charset="0"/>
            </a:defRPr>
          </a:pPr>
          <a:endParaRPr lang="ru-RU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1.8407676924786134E-2"/>
          <c:y val="0.24942410912676394"/>
          <c:w val="0.79909482919481245"/>
          <c:h val="0.68841222503055177"/>
        </c:manualLayout>
      </c:layout>
      <c:pie3DChart>
        <c:varyColors val="1"/>
        <c:ser>
          <c:idx val="0"/>
          <c:order val="0"/>
          <c:tx>
            <c:strRef>
              <c:f>Лист1!$C$2</c:f>
              <c:strCache>
                <c:ptCount val="1"/>
                <c:pt idx="0">
                  <c:v>тыс. руб.</c:v>
                </c:pt>
              </c:strCache>
            </c:strRef>
          </c:tx>
          <c:explosion val="25"/>
          <c:dPt>
            <c:idx val="1"/>
            <c:spPr>
              <a:solidFill>
                <a:srgbClr val="FFFF00"/>
              </a:solidFill>
            </c:spPr>
          </c:dPt>
          <c:dLbls>
            <c:dLbl>
              <c:idx val="0"/>
              <c:layout>
                <c:manualLayout>
                  <c:x val="-0.17495546506039791"/>
                  <c:y val="-0.19133442638317966"/>
                </c:manualLayout>
              </c:layout>
              <c:tx>
                <c:rich>
                  <a:bodyPr/>
                  <a:lstStyle/>
                  <a:p>
                    <a:r>
                      <a:rPr lang="ru-RU" sz="1200" b="1" dirty="0" smtClean="0">
                        <a:latin typeface="Tahoma" pitchFamily="34" charset="0"/>
                        <a:cs typeface="Tahoma" pitchFamily="34" charset="0"/>
                      </a:rPr>
                      <a:t>279 439</a:t>
                    </a:r>
                    <a:endParaRPr lang="en-US" sz="1200" b="1" dirty="0">
                      <a:latin typeface="Tahoma" pitchFamily="34" charset="0"/>
                      <a:cs typeface="Tahoma" pitchFamily="34" charset="0"/>
                    </a:endParaRPr>
                  </a:p>
                </c:rich>
              </c:tx>
              <c:showPercent val="1"/>
            </c:dLbl>
            <c:dLbl>
              <c:idx val="1"/>
              <c:layout>
                <c:manualLayout>
                  <c:x val="1.7353974558382401E-2"/>
                  <c:y val="0.20756569582546408"/>
                </c:manualLayout>
              </c:layout>
              <c:tx>
                <c:rich>
                  <a:bodyPr/>
                  <a:lstStyle/>
                  <a:p>
                    <a:r>
                      <a:rPr lang="ru-RU" sz="1200" b="1" dirty="0" smtClean="0">
                        <a:latin typeface="Tahoma" pitchFamily="34" charset="0"/>
                        <a:cs typeface="Tahoma" pitchFamily="34" charset="0"/>
                      </a:rPr>
                      <a:t>418</a:t>
                    </a:r>
                    <a:r>
                      <a:rPr lang="ru-RU" sz="1200" b="1" baseline="0" dirty="0" smtClean="0">
                        <a:latin typeface="Tahoma" pitchFamily="34" charset="0"/>
                        <a:cs typeface="Tahoma" pitchFamily="34" charset="0"/>
                      </a:rPr>
                      <a:t> 119</a:t>
                    </a:r>
                    <a:endParaRPr lang="en-US" sz="1200" b="1" dirty="0">
                      <a:latin typeface="Tahoma" pitchFamily="34" charset="0"/>
                      <a:cs typeface="Tahoma" pitchFamily="34" charset="0"/>
                    </a:endParaRPr>
                  </a:p>
                </c:rich>
              </c:tx>
              <c:showPercent val="1"/>
            </c:dLbl>
            <c:txPr>
              <a:bodyPr/>
              <a:lstStyle/>
              <a:p>
                <a:pPr>
                  <a:defRPr sz="1200" b="1">
                    <a:latin typeface="Tahoma" pitchFamily="34" charset="0"/>
                    <a:cs typeface="Tahoma" pitchFamily="34" charset="0"/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Лист1!$K$11:$K$12</c:f>
              <c:strCache>
                <c:ptCount val="2"/>
                <c:pt idx="0">
                  <c:v>доведенный объем бюджетных средств </c:v>
                </c:pt>
                <c:pt idx="1">
                  <c:v>потребность</c:v>
                </c:pt>
              </c:strCache>
            </c:strRef>
          </c:cat>
          <c:val>
            <c:numRef>
              <c:f>Лист1!$C$7:$D$7</c:f>
              <c:numCache>
                <c:formatCode>0.0</c:formatCode>
                <c:ptCount val="2"/>
                <c:pt idx="0">
                  <c:v>273432</c:v>
                </c:pt>
                <c:pt idx="1">
                  <c:v>367082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>
        <c:manualLayout>
          <c:xMode val="edge"/>
          <c:yMode val="edge"/>
          <c:x val="5.3696382709473418E-2"/>
          <c:y val="1.6534621153205201E-2"/>
          <c:w val="0.74180176657585606"/>
          <c:h val="0.1211219586712588"/>
        </c:manualLayout>
      </c:layout>
      <c:txPr>
        <a:bodyPr/>
        <a:lstStyle/>
        <a:p>
          <a:pPr rtl="0">
            <a:defRPr sz="1400">
              <a:latin typeface="Tahoma" pitchFamily="34" charset="0"/>
              <a:cs typeface="Tahoma" pitchFamily="34" charset="0"/>
            </a:defRPr>
          </a:pPr>
          <a:endParaRPr lang="ru-RU"/>
        </a:p>
      </c:txPr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1.8140875119337069E-2"/>
          <c:y val="0.23537215262334316"/>
          <c:w val="0.9491989119852976"/>
          <c:h val="0.76462784737665734"/>
        </c:manualLayout>
      </c:layout>
      <c:pie3DChart>
        <c:varyColors val="1"/>
        <c:ser>
          <c:idx val="0"/>
          <c:order val="0"/>
          <c:dPt>
            <c:idx val="0"/>
            <c:spPr>
              <a:solidFill>
                <a:srgbClr val="FF3300"/>
              </a:solidFill>
            </c:spPr>
          </c:dPt>
          <c:dPt>
            <c:idx val="1"/>
            <c:spPr>
              <a:solidFill>
                <a:srgbClr val="00B0F0"/>
              </a:solidFill>
            </c:spPr>
          </c:dPt>
          <c:dLbls>
            <c:dLbl>
              <c:idx val="0"/>
              <c:layout>
                <c:manualLayout>
                  <c:x val="8.7776085395273679E-2"/>
                  <c:y val="1.2169081024895541E-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5129,0 </a:t>
                    </a:r>
                    <a:endParaRPr lang="en-US" dirty="0"/>
                  </a:p>
                </c:rich>
              </c:tx>
              <c:showPercent val="1"/>
            </c:dLbl>
            <c:dLbl>
              <c:idx val="1"/>
              <c:layout>
                <c:manualLayout>
                  <c:x val="-0.10786723102195005"/>
                  <c:y val="7.402190717038978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97199 </a:t>
                    </a:r>
                    <a:endParaRPr lang="en-US" dirty="0"/>
                  </a:p>
                </c:rich>
              </c:tx>
              <c:showPercent val="1"/>
            </c:dLbl>
            <c:txPr>
              <a:bodyPr/>
              <a:lstStyle/>
              <a:p>
                <a:pPr>
                  <a:defRPr sz="1400" b="1">
                    <a:latin typeface="Tahoma" pitchFamily="34" charset="0"/>
                    <a:cs typeface="Tahoma" pitchFamily="34" charset="0"/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Лист1!$K$11:$K$12</c:f>
              <c:strCache>
                <c:ptCount val="2"/>
                <c:pt idx="0">
                  <c:v>доведенный объем бюджетных средств </c:v>
                </c:pt>
                <c:pt idx="1">
                  <c:v>потребность</c:v>
                </c:pt>
              </c:strCache>
            </c:strRef>
          </c:cat>
          <c:val>
            <c:numRef>
              <c:f>Лист1!$C$8:$D$8</c:f>
              <c:numCache>
                <c:formatCode>0.0</c:formatCode>
                <c:ptCount val="2"/>
                <c:pt idx="0">
                  <c:v>5129</c:v>
                </c:pt>
                <c:pt idx="1">
                  <c:v>60044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>
        <c:manualLayout>
          <c:xMode val="edge"/>
          <c:yMode val="edge"/>
          <c:x val="6.937448418429705E-2"/>
          <c:y val="0"/>
          <c:w val="0.86754968693954715"/>
          <c:h val="0.1313865314400095"/>
        </c:manualLayout>
      </c:layout>
      <c:txPr>
        <a:bodyPr/>
        <a:lstStyle/>
        <a:p>
          <a:pPr rtl="0">
            <a:defRPr sz="1400">
              <a:latin typeface="Tahoma" pitchFamily="34" charset="0"/>
              <a:cs typeface="Tahoma" pitchFamily="34" charset="0"/>
            </a:defRPr>
          </a:pPr>
          <a:endParaRPr lang="ru-RU"/>
        </a:p>
      </c:txPr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6.4388670166229288E-3"/>
                  <c:y val="-1.6413312919218433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8</a:t>
                    </a:r>
                    <a:r>
                      <a:rPr lang="ru-RU" b="1" baseline="0" dirty="0" smtClean="0"/>
                      <a:t> 778</a:t>
                    </a:r>
                    <a:endParaRPr lang="en-US" dirty="0"/>
                  </a:p>
                </c:rich>
              </c:tx>
              <c:showPercent val="1"/>
            </c:dLbl>
            <c:dLbl>
              <c:idx val="1"/>
              <c:layout>
                <c:manualLayout>
                  <c:x val="-0.25048162729658791"/>
                  <c:y val="-7.9604841061533968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115778</a:t>
                    </a:r>
                    <a:endParaRPr lang="en-US" dirty="0"/>
                  </a:p>
                </c:rich>
              </c:tx>
              <c:showPercent val="1"/>
            </c:dLbl>
            <c:txPr>
              <a:bodyPr/>
              <a:lstStyle/>
              <a:p>
                <a:pPr>
                  <a:defRPr sz="1400" b="1">
                    <a:latin typeface="Tahoma" pitchFamily="34" charset="0"/>
                    <a:cs typeface="Tahoma" pitchFamily="34" charset="0"/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Лист1!$I$7:$I$8</c:f>
              <c:strCache>
                <c:ptCount val="2"/>
                <c:pt idx="0">
                  <c:v>доведенный объем бюджетных средств (обустройство мест массового отдыха на береговых зонах водных объектов)</c:v>
                </c:pt>
                <c:pt idx="1">
                  <c:v>потребность</c:v>
                </c:pt>
              </c:strCache>
            </c:strRef>
          </c:cat>
          <c:val>
            <c:numRef>
              <c:f>Лист1!$C$9:$D$9</c:f>
              <c:numCache>
                <c:formatCode>0.0</c:formatCode>
                <c:ptCount val="2"/>
                <c:pt idx="0">
                  <c:v>3940</c:v>
                </c:pt>
                <c:pt idx="1">
                  <c:v>40459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>
        <c:manualLayout>
          <c:xMode val="edge"/>
          <c:yMode val="edge"/>
          <c:x val="0"/>
          <c:y val="1.626585290741622E-3"/>
          <c:w val="0.98644597550306212"/>
          <c:h val="0.35835301837270361"/>
        </c:manualLayout>
      </c:layout>
      <c:txPr>
        <a:bodyPr/>
        <a:lstStyle/>
        <a:p>
          <a:pPr>
            <a:defRPr sz="1400">
              <a:latin typeface="Tahoma" pitchFamily="34" charset="0"/>
              <a:cs typeface="Tahoma" pitchFamily="34" charset="0"/>
            </a:defRPr>
          </a:pPr>
          <a:endParaRPr lang="ru-RU"/>
        </a:p>
      </c:txPr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611375-4B57-4A19-8DF8-903DDE75B26A}" type="datetimeFigureOut">
              <a:rPr lang="ru-RU" smtClean="0"/>
              <a:pPr/>
              <a:t>20.09.2018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44A5AE-73BE-4648-8147-8F12A17C04A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81736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4A5AE-73BE-4648-8147-8F12A17C04A4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220202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4A5AE-73BE-4648-8147-8F12A17C04A4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20.09.2018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24977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20.09.2018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07109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20.09.2018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30958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20.09.2018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67158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20.09.2018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17260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20.09.2018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83535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20.09.2018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19136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20.09.2018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26249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20.09.2018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12155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20.09.2018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54502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20.09.2018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0059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1A083-472C-45E2-9547-0ADADEADC9E5}" type="datetimeFigureOut">
              <a:rPr lang="ru-RU" smtClean="0"/>
              <a:pPr/>
              <a:t>20.09.2018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DC6F8-EDCB-4482-99A4-CE1AA308D94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6991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 descr="042_2.jpg"/>
          <p:cNvPicPr>
            <a:picLocks noChangeAspect="1"/>
          </p:cNvPicPr>
          <p:nvPr/>
        </p:nvPicPr>
        <p:blipFill>
          <a:blip r:embed="rId2" cstate="print">
            <a:lum bright="23000" contrast="-42000"/>
          </a:blip>
          <a:stretch>
            <a:fillRect/>
          </a:stretch>
        </p:blipFill>
        <p:spPr>
          <a:xfrm>
            <a:off x="251520" y="1844824"/>
            <a:ext cx="8640960" cy="44644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3705143" y="469093"/>
            <a:ext cx="41044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b="1" kern="1400" dirty="0" smtClean="0">
                <a:solidFill>
                  <a:srgbClr val="3062B2"/>
                </a:solidFill>
                <a:latin typeface="Georgia" panose="02040502050405020303" pitchFamily="18" charset="0"/>
              </a:rPr>
              <a:t>Администрация</a:t>
            </a:r>
            <a:r>
              <a:rPr lang="ru-RU" sz="2000" kern="1400" dirty="0" smtClean="0">
                <a:solidFill>
                  <a:srgbClr val="3062B2"/>
                </a:solidFill>
                <a:latin typeface="Georgia" panose="02040502050405020303" pitchFamily="18" charset="0"/>
              </a:rPr>
              <a:t> </a:t>
            </a:r>
          </a:p>
          <a:p>
            <a:pPr algn="r"/>
            <a:r>
              <a:rPr lang="ru-RU" sz="2000" kern="1400" dirty="0" smtClean="0">
                <a:solidFill>
                  <a:srgbClr val="3062B2"/>
                </a:solidFill>
                <a:latin typeface="Georgia" panose="02040502050405020303" pitchFamily="18" charset="0"/>
              </a:rPr>
              <a:t>городского округа Тольятти</a:t>
            </a:r>
            <a:endParaRPr lang="ru-RU" sz="2000" kern="1400" dirty="0">
              <a:solidFill>
                <a:srgbClr val="3062B2"/>
              </a:solidFill>
              <a:latin typeface="Georgia" panose="02040502050405020303" pitchFamily="18" charset="0"/>
            </a:endParaRPr>
          </a:p>
        </p:txBody>
      </p:sp>
      <p:pic>
        <p:nvPicPr>
          <p:cNvPr id="8" name="Picture 5" descr="C:\Users\ПЕТРО\Desktop\Герб тольятти мал-0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28384" y="260648"/>
            <a:ext cx="707169" cy="861774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23528" y="1844824"/>
            <a:ext cx="8496944" cy="2564998"/>
          </a:xfrm>
          <a:prstGeom prst="rect">
            <a:avLst/>
          </a:prstGeom>
          <a:solidFill>
            <a:schemeClr val="bg1">
              <a:lumMod val="85000"/>
              <a:alpha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ahoma" pitchFamily="34" charset="0"/>
                <a:cs typeface="Tahoma" pitchFamily="34" charset="0"/>
              </a:rPr>
              <a:t>ДЕПАРТАМЕНТ ГОРОДСКОГО ХОЗЯЙСТВА</a:t>
            </a:r>
          </a:p>
          <a:p>
            <a:pPr algn="ctr"/>
            <a:endParaRPr lang="ru-RU" sz="4000" b="1" dirty="0" smtClean="0"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ru-RU" sz="3600" b="1" dirty="0" smtClean="0">
                <a:latin typeface="Tahoma" pitchFamily="34" charset="0"/>
                <a:cs typeface="Tahoma" pitchFamily="34" charset="0"/>
              </a:rPr>
              <a:t>О проекте бюджета на 2019 год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627784" y="6309320"/>
            <a:ext cx="651621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419872" y="3153839"/>
            <a:ext cx="2471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endParaRPr lang="ru-RU" sz="2000" dirty="0">
              <a:solidFill>
                <a:schemeClr val="bg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67544" y="1196752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475656" y="1412776"/>
            <a:ext cx="7668344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27784" y="1628800"/>
            <a:ext cx="651621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52317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1052736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79512" y="6237312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10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0"/>
            <a:ext cx="9144000" cy="954107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  <p:txBody>
          <a:bodyPr wrap="square" rtlCol="0">
            <a:spAutoFit/>
          </a:bodyPr>
          <a:lstStyle/>
          <a:p>
            <a:pPr algn="r" defTabSz="449263">
              <a:spcBef>
                <a:spcPct val="50000"/>
              </a:spcBef>
            </a:pPr>
            <a:r>
              <a:rPr lang="ru-RU" sz="2800" b="1" dirty="0" smtClean="0">
                <a:solidFill>
                  <a:srgbClr val="003399"/>
                </a:solidFill>
                <a:latin typeface="Tahoma" pitchFamily="34" charset="0"/>
                <a:cs typeface="Tahoma" pitchFamily="34" charset="0"/>
              </a:rPr>
              <a:t>МП "Благоустройство территории городского округа Тольятти на 2015-2024 годы".</a:t>
            </a:r>
            <a:endParaRPr lang="ru-RU" sz="2800" b="1" dirty="0">
              <a:solidFill>
                <a:srgbClr val="561FD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4643438" y="2143116"/>
            <a:ext cx="4500562" cy="406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600" b="1" u="sng" dirty="0" smtClean="0">
                <a:latin typeface="Tahoma" pitchFamily="34" charset="0"/>
                <a:cs typeface="Tahoma" pitchFamily="34" charset="0"/>
              </a:rPr>
              <a:t>Необходимо дополнительное финансирование:</a:t>
            </a:r>
            <a:endParaRPr lang="ru-RU" sz="1600" b="1" dirty="0" smtClean="0">
              <a:latin typeface="Tahoma" pitchFamily="34" charset="0"/>
              <a:cs typeface="Tahoma" pitchFamily="34" charset="0"/>
            </a:endParaRPr>
          </a:p>
          <a:p>
            <a:pPr lvl="0"/>
            <a:r>
              <a:rPr lang="ru-RU" sz="1700" dirty="0" smtClean="0">
                <a:latin typeface="Tahoma" pitchFamily="34" charset="0"/>
                <a:cs typeface="Tahoma" pitchFamily="34" charset="0"/>
              </a:rPr>
              <a:t>На обеспечение комплексного благоустройства внутриквартальных территорий - </a:t>
            </a:r>
            <a:r>
              <a:rPr lang="ru-RU" sz="1700" b="1" dirty="0" smtClean="0">
                <a:latin typeface="Tahoma" pitchFamily="34" charset="0"/>
                <a:cs typeface="Tahoma" pitchFamily="34" charset="0"/>
              </a:rPr>
              <a:t>70 000</a:t>
            </a:r>
            <a:r>
              <a:rPr lang="ru-RU" sz="1700" dirty="0" smtClean="0">
                <a:latin typeface="Tahoma" pitchFamily="34" charset="0"/>
                <a:cs typeface="Tahoma" pitchFamily="34" charset="0"/>
              </a:rPr>
              <a:t> тыс. руб. (17 округов </a:t>
            </a:r>
            <a:r>
              <a:rPr lang="ru-RU" sz="1700" dirty="0" err="1" smtClean="0">
                <a:latin typeface="Tahoma" pitchFamily="34" charset="0"/>
                <a:cs typeface="Tahoma" pitchFamily="34" charset="0"/>
              </a:rPr>
              <a:t>х</a:t>
            </a:r>
            <a:r>
              <a:rPr lang="ru-RU" sz="1700" dirty="0" smtClean="0">
                <a:latin typeface="Tahoma" pitchFamily="34" charset="0"/>
                <a:cs typeface="Tahoma" pitchFamily="34" charset="0"/>
              </a:rPr>
              <a:t> 4.117 млн.руб</a:t>
            </a:r>
            <a:r>
              <a:rPr lang="ru-RU" sz="1700" dirty="0" smtClean="0">
                <a:latin typeface="Tahoma" pitchFamily="34" charset="0"/>
                <a:cs typeface="Tahoma" pitchFamily="34" charset="0"/>
              </a:rPr>
              <a:t>.);</a:t>
            </a:r>
          </a:p>
          <a:p>
            <a:pPr lvl="0"/>
            <a:endParaRPr lang="ru-RU" sz="1700" dirty="0" smtClean="0">
              <a:latin typeface="Tahoma" pitchFamily="34" charset="0"/>
              <a:cs typeface="Tahoma" pitchFamily="34" charset="0"/>
            </a:endParaRPr>
          </a:p>
          <a:p>
            <a:pPr lvl="0"/>
            <a:r>
              <a:rPr lang="ru-RU" sz="1700" dirty="0" smtClean="0">
                <a:latin typeface="Tahoma" pitchFamily="34" charset="0"/>
                <a:cs typeface="Tahoma" pitchFamily="34" charset="0"/>
              </a:rPr>
              <a:t>Реализация конкурса "Наш микрорайон" – </a:t>
            </a:r>
            <a:r>
              <a:rPr lang="ru-RU" sz="1700" b="1" dirty="0" smtClean="0">
                <a:latin typeface="Tahoma" pitchFamily="34" charset="0"/>
                <a:cs typeface="Tahoma" pitchFamily="34" charset="0"/>
              </a:rPr>
              <a:t>27 000</a:t>
            </a:r>
            <a:r>
              <a:rPr lang="ru-RU" sz="1700" dirty="0" smtClean="0">
                <a:latin typeface="Tahoma" pitchFamily="34" charset="0"/>
                <a:cs typeface="Tahoma" pitchFamily="34" charset="0"/>
              </a:rPr>
              <a:t> т.р</a:t>
            </a:r>
            <a:r>
              <a:rPr lang="ru-RU" sz="1700" dirty="0" smtClean="0">
                <a:latin typeface="Tahoma" pitchFamily="34" charset="0"/>
                <a:cs typeface="Tahoma" pitchFamily="34" charset="0"/>
              </a:rPr>
              <a:t>.;</a:t>
            </a:r>
          </a:p>
          <a:p>
            <a:pPr lvl="0"/>
            <a:endParaRPr lang="ru-RU" sz="1700" dirty="0" smtClean="0">
              <a:latin typeface="Tahoma" pitchFamily="34" charset="0"/>
              <a:cs typeface="Tahoma" pitchFamily="34" charset="0"/>
            </a:endParaRPr>
          </a:p>
          <a:p>
            <a:pPr lvl="0"/>
            <a:r>
              <a:rPr lang="ru-RU" sz="1700" dirty="0" smtClean="0">
                <a:latin typeface="Tahoma" pitchFamily="34" charset="0"/>
                <a:cs typeface="Tahoma" pitchFamily="34" charset="0"/>
              </a:rPr>
              <a:t>Поддержка государственных программ субъектов Российской Федерации и муниципальных программ формирования современной городской среды (ДВОРОВЫЕ ТЕРРИТОРИИ) – </a:t>
            </a:r>
            <a:r>
              <a:rPr lang="ru-RU" sz="1700" b="1" dirty="0" smtClean="0">
                <a:latin typeface="Tahoma" pitchFamily="34" charset="0"/>
                <a:cs typeface="Tahoma" pitchFamily="34" charset="0"/>
              </a:rPr>
              <a:t>10 000 т.р.</a:t>
            </a:r>
            <a:endParaRPr lang="ru-RU" sz="1700" dirty="0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15" name="Диаграмма 14"/>
          <p:cNvGraphicFramePr/>
          <p:nvPr/>
        </p:nvGraphicFramePr>
        <p:xfrm>
          <a:off x="0" y="2143116"/>
          <a:ext cx="3857620" cy="3929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1285852" y="4643446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 smtClean="0">
                <a:latin typeface="Tahoma" pitchFamily="34" charset="0"/>
                <a:cs typeface="Tahoma" pitchFamily="34" charset="0"/>
              </a:rPr>
              <a:t>тыс. руб.</a:t>
            </a:r>
            <a:endParaRPr lang="ru-RU" sz="1600" b="1" i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1214422"/>
            <a:ext cx="9144000" cy="954107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  <p:txBody>
          <a:bodyPr wrap="square" rtlCol="0">
            <a:spAutoFit/>
          </a:bodyPr>
          <a:lstStyle/>
          <a:p>
            <a:pPr algn="r" defTabSz="449263">
              <a:spcBef>
                <a:spcPct val="50000"/>
              </a:spcBef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МП "Формирование современной городской среды на 2018-2022 год</a:t>
            </a:r>
            <a:r>
              <a:rPr lang="ru-RU" sz="2800" b="1" dirty="0" smtClean="0"/>
              <a:t>"</a:t>
            </a:r>
            <a:endParaRPr lang="ru-RU" sz="2800" b="1" dirty="0">
              <a:solidFill>
                <a:srgbClr val="561FDF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51928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2492896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79512" y="6237312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11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1520" y="260648"/>
            <a:ext cx="8892480" cy="2246769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  <p:txBody>
          <a:bodyPr wrap="square" rtlCol="0">
            <a:spAutoFit/>
          </a:bodyPr>
          <a:lstStyle/>
          <a:p>
            <a:pPr algn="r" defTabSz="449263">
              <a:spcBef>
                <a:spcPct val="50000"/>
              </a:spcBef>
            </a:pPr>
            <a:r>
              <a:rPr lang="ru-RU" sz="2800" b="1" dirty="0" smtClean="0">
                <a:solidFill>
                  <a:srgbClr val="003399"/>
                </a:solidFill>
                <a:latin typeface="Tahoma" pitchFamily="34" charset="0"/>
                <a:cs typeface="Tahoma" pitchFamily="34" charset="0"/>
              </a:rPr>
              <a:t>МП «Формирование беспрепятственного доступа инвалидов и других маломобильных групп населения к объектам социальной инфраструктуры на территории городского округа Тольятти на 2014 – 2020 годы» </a:t>
            </a:r>
            <a:endParaRPr lang="ru-RU" sz="2800" b="1" dirty="0">
              <a:solidFill>
                <a:srgbClr val="561FD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251520" y="3645024"/>
            <a:ext cx="4392488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dirty="0" smtClean="0">
                <a:latin typeface="Tahoma" pitchFamily="34" charset="0"/>
                <a:cs typeface="Tahoma" pitchFamily="34" charset="0"/>
              </a:rPr>
              <a:t>Для создания условий доступности проживания инвалидам-колясочникам </a:t>
            </a:r>
            <a:r>
              <a:rPr lang="ru-RU" u="sng" dirty="0" smtClean="0">
                <a:latin typeface="Tahoma" pitchFamily="34" charset="0"/>
                <a:cs typeface="Tahoma" pitchFamily="34" charset="0"/>
              </a:rPr>
              <a:t>не предусмотрены </a:t>
            </a:r>
            <a:r>
              <a:rPr lang="ru-RU" dirty="0" smtClean="0">
                <a:latin typeface="Tahoma" pitchFamily="34" charset="0"/>
                <a:cs typeface="Tahoma" pitchFamily="34" charset="0"/>
              </a:rPr>
              <a:t>средства в объеме </a:t>
            </a:r>
            <a:r>
              <a:rPr lang="ru-RU" b="1" i="1" dirty="0" smtClean="0">
                <a:latin typeface="Tahoma" pitchFamily="34" charset="0"/>
                <a:cs typeface="Tahoma" pitchFamily="34" charset="0"/>
              </a:rPr>
              <a:t>1 796 тыс.руб. </a:t>
            </a:r>
            <a:r>
              <a:rPr lang="ru-RU" dirty="0" smtClean="0">
                <a:latin typeface="Tahoma" pitchFamily="34" charset="0"/>
                <a:cs typeface="Tahoma" pitchFamily="34" charset="0"/>
              </a:rPr>
              <a:t>на оборудование подъездов многоквартирных домов пандусами (поручнями).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2924944"/>
            <a:ext cx="3851920" cy="3388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xmlns="" val="10451928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1268760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6165304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331202" y="6186499"/>
            <a:ext cx="6403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12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31032" y="260648"/>
            <a:ext cx="8712968" cy="954107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  <p:txBody>
          <a:bodyPr wrap="square" rtlCol="0">
            <a:spAutoFit/>
          </a:bodyPr>
          <a:lstStyle/>
          <a:p>
            <a:pPr lvl="0" algn="r"/>
            <a:r>
              <a:rPr lang="ru-RU" sz="2800" b="1" dirty="0" smtClean="0">
                <a:solidFill>
                  <a:srgbClr val="003399"/>
                </a:solidFill>
                <a:latin typeface="Bookman Old Style" pitchFamily="18" charset="0"/>
              </a:rPr>
              <a:t>Другие вопросы в области жилищно-коммунального хозяйства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23528" y="1772816"/>
            <a:ext cx="849694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ru-RU" dirty="0" smtClean="0">
                <a:latin typeface="Tahoma" pitchFamily="34" charset="0"/>
                <a:cs typeface="Tahoma" pitchFamily="34" charset="0"/>
              </a:rPr>
              <a:t>- расходы на содержание и коммунальные услуги  (по договорам ренты) на общую сумму </a:t>
            </a:r>
            <a:r>
              <a:rPr lang="ru-RU" b="1" i="1" dirty="0" smtClean="0">
                <a:latin typeface="Tahoma" pitchFamily="34" charset="0"/>
                <a:cs typeface="Tahoma" pitchFamily="34" charset="0"/>
              </a:rPr>
              <a:t>381 </a:t>
            </a:r>
            <a:r>
              <a:rPr lang="ru-RU" b="1" i="1" dirty="0" smtClean="0">
                <a:latin typeface="Tahoma" pitchFamily="34" charset="0"/>
                <a:cs typeface="Tahoma" pitchFamily="34" charset="0"/>
              </a:rPr>
              <a:t>тыс. руб.; </a:t>
            </a:r>
          </a:p>
          <a:p>
            <a:pPr algn="just">
              <a:spcAft>
                <a:spcPts val="1200"/>
              </a:spcAft>
            </a:pPr>
            <a:r>
              <a:rPr lang="ru-RU" dirty="0" smtClean="0">
                <a:latin typeface="Tahoma" pitchFamily="34" charset="0"/>
                <a:cs typeface="Tahoma" pitchFamily="34" charset="0"/>
              </a:rPr>
              <a:t>- расходы на содержание и коммунальные услуги временно свободных нежилых помещений на общую сумму </a:t>
            </a:r>
            <a:r>
              <a:rPr lang="ru-RU" dirty="0" smtClean="0">
                <a:latin typeface="Tahoma" pitchFamily="34" charset="0"/>
                <a:cs typeface="Tahoma" pitchFamily="34" charset="0"/>
              </a:rPr>
              <a:t>9 491тыс</a:t>
            </a:r>
            <a:r>
              <a:rPr lang="ru-RU" dirty="0" smtClean="0">
                <a:latin typeface="Tahoma" pitchFamily="34" charset="0"/>
                <a:cs typeface="Tahoma" pitchFamily="34" charset="0"/>
              </a:rPr>
              <a:t>. руб., потребность </a:t>
            </a:r>
            <a:r>
              <a:rPr lang="ru-RU" b="1" i="1" dirty="0" smtClean="0">
                <a:latin typeface="Tahoma" pitchFamily="34" charset="0"/>
                <a:cs typeface="Tahoma" pitchFamily="34" charset="0"/>
              </a:rPr>
              <a:t>9 714 </a:t>
            </a:r>
            <a:r>
              <a:rPr lang="ru-RU" b="1" i="1" dirty="0" smtClean="0">
                <a:latin typeface="Tahoma" pitchFamily="34" charset="0"/>
                <a:cs typeface="Tahoma" pitchFamily="34" charset="0"/>
              </a:rPr>
              <a:t>тыс.руб.;</a:t>
            </a:r>
          </a:p>
          <a:p>
            <a:pPr algn="just">
              <a:spcAft>
                <a:spcPts val="1200"/>
              </a:spcAft>
            </a:pPr>
            <a:r>
              <a:rPr lang="ru-RU" dirty="0" smtClean="0">
                <a:latin typeface="Tahoma" pitchFamily="34" charset="0"/>
                <a:cs typeface="Tahoma" pitchFamily="34" charset="0"/>
              </a:rPr>
              <a:t>- расходы на содержание и коммунальные услуги временно свободных жилых помещений муниципального специализированного жилищного фонда, на общую сумму </a:t>
            </a:r>
            <a:r>
              <a:rPr lang="ru-RU" b="1" i="1" dirty="0" smtClean="0">
                <a:latin typeface="Tahoma" pitchFamily="34" charset="0"/>
                <a:cs typeface="Tahoma" pitchFamily="34" charset="0"/>
              </a:rPr>
              <a:t>1 131 </a:t>
            </a:r>
            <a:r>
              <a:rPr lang="ru-RU" b="1" i="1" dirty="0" smtClean="0">
                <a:latin typeface="Tahoma" pitchFamily="34" charset="0"/>
                <a:cs typeface="Tahoma" pitchFamily="34" charset="0"/>
              </a:rPr>
              <a:t>тыс.руб.</a:t>
            </a:r>
            <a:r>
              <a:rPr lang="ru-RU" i="1" dirty="0" smtClean="0">
                <a:latin typeface="Tahoma" pitchFamily="34" charset="0"/>
                <a:cs typeface="Tahoma" pitchFamily="34" charset="0"/>
              </a:rPr>
              <a:t>;</a:t>
            </a:r>
          </a:p>
          <a:p>
            <a:pPr algn="just">
              <a:spcAft>
                <a:spcPts val="1200"/>
              </a:spcAft>
            </a:pPr>
            <a:r>
              <a:rPr lang="ru-RU" dirty="0" smtClean="0">
                <a:latin typeface="Tahoma" pitchFamily="34" charset="0"/>
                <a:cs typeface="Tahoma" pitchFamily="34" charset="0"/>
              </a:rPr>
              <a:t>- расходы по сбору и доставке трупов в морг на </a:t>
            </a:r>
            <a:r>
              <a:rPr lang="ru-RU" dirty="0" smtClean="0">
                <a:latin typeface="Tahoma" pitchFamily="34" charset="0"/>
                <a:cs typeface="Tahoma" pitchFamily="34" charset="0"/>
              </a:rPr>
              <a:t>сумму</a:t>
            </a:r>
            <a:r>
              <a:rPr lang="ru-RU" b="1" i="1" dirty="0" smtClean="0">
                <a:latin typeface="Tahoma" pitchFamily="34" charset="0"/>
                <a:cs typeface="Tahoma" pitchFamily="34" charset="0"/>
              </a:rPr>
              <a:t>1 787 </a:t>
            </a:r>
            <a:r>
              <a:rPr lang="ru-RU" b="1" i="1" dirty="0" smtClean="0">
                <a:latin typeface="Tahoma" pitchFamily="34" charset="0"/>
                <a:cs typeface="Tahoma" pitchFamily="34" charset="0"/>
              </a:rPr>
              <a:t>тыс.руб</a:t>
            </a:r>
            <a:r>
              <a:rPr lang="ru-RU" b="1" i="1" dirty="0" smtClean="0">
                <a:latin typeface="Tahoma" pitchFamily="34" charset="0"/>
                <a:cs typeface="Tahoma" pitchFamily="34" charset="0"/>
              </a:rPr>
              <a:t>.;</a:t>
            </a:r>
            <a:endParaRPr lang="ru-RU" b="1" i="1" dirty="0" smtClean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05549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548680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75656" y="764704"/>
            <a:ext cx="7668344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627784" y="980728"/>
            <a:ext cx="651621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23528" y="2642136"/>
            <a:ext cx="847020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376092"/>
                </a:solidFill>
                <a:latin typeface="Georgia" panose="02040502050405020303" pitchFamily="18" charset="0"/>
              </a:rPr>
              <a:t>БЛАГОДАРИМ </a:t>
            </a:r>
          </a:p>
          <a:p>
            <a:pPr algn="ctr"/>
            <a:r>
              <a:rPr lang="ru-RU" sz="4000" b="1" dirty="0" smtClean="0">
                <a:solidFill>
                  <a:srgbClr val="376092"/>
                </a:solidFill>
                <a:latin typeface="Georgia" panose="02040502050405020303" pitchFamily="18" charset="0"/>
              </a:rPr>
              <a:t>ЗА</a:t>
            </a:r>
          </a:p>
          <a:p>
            <a:pPr algn="ctr"/>
            <a:r>
              <a:rPr lang="ru-RU" sz="4000" b="1" dirty="0" smtClean="0">
                <a:solidFill>
                  <a:srgbClr val="376092"/>
                </a:solidFill>
                <a:latin typeface="Georgia" panose="02040502050405020303" pitchFamily="18" charset="0"/>
              </a:rPr>
              <a:t>ВНИМАНИЕ!</a:t>
            </a:r>
            <a:endParaRPr lang="ru-RU" sz="4000" b="1" dirty="0">
              <a:solidFill>
                <a:srgbClr val="376092"/>
              </a:solidFill>
              <a:latin typeface="Georgia" panose="02040502050405020303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627784" y="6093296"/>
            <a:ext cx="651621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442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764704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043608" y="217092"/>
            <a:ext cx="7920880" cy="477054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  <p:txBody>
          <a:bodyPr wrap="square" rtlCol="0">
            <a:spAutoFit/>
          </a:bodyPr>
          <a:lstStyle/>
          <a:p>
            <a:pPr algn="r"/>
            <a:r>
              <a:rPr lang="ru-RU" sz="2500" b="1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Цель и ресурсное обеспечение</a:t>
            </a:r>
            <a:endParaRPr lang="ru-RU" sz="2500" b="1" dirty="0">
              <a:solidFill>
                <a:schemeClr val="accent1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51520" y="1052736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ahoma" pitchFamily="34" charset="0"/>
                <a:cs typeface="Tahoma" pitchFamily="34" charset="0"/>
              </a:rPr>
              <a:t>Цель - </a:t>
            </a:r>
            <a:r>
              <a:rPr lang="ru-RU" dirty="0" smtClean="0">
                <a:latin typeface="Tahoma" pitchFamily="34" charset="0"/>
                <a:cs typeface="Tahoma" pitchFamily="34" charset="0"/>
              </a:rPr>
              <a:t>Цель:  Обеспечение реализации государственной и муниципальной политики в сфере городского хозяйства, направленной на обеспечение надежного, эффективного его функционирования и развития на территории городского округа Тольятти.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51520" y="6165304"/>
            <a:ext cx="279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2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23528" y="2276872"/>
            <a:ext cx="4139952" cy="4108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449263">
              <a:lnSpc>
                <a:spcPct val="100000"/>
              </a:lnSpc>
            </a:pPr>
            <a:r>
              <a:rPr lang="ru-RU" b="1" dirty="0" smtClean="0">
                <a:solidFill>
                  <a:srgbClr val="003399"/>
                </a:solidFill>
                <a:latin typeface="Tahoma" pitchFamily="34" charset="0"/>
                <a:cs typeface="Tahoma" pitchFamily="34" charset="0"/>
              </a:rPr>
              <a:t>Ресурсное обеспечение</a:t>
            </a:r>
          </a:p>
          <a:p>
            <a:pPr algn="ctr" defTabSz="449263">
              <a:spcBef>
                <a:spcPct val="50000"/>
              </a:spcBef>
            </a:pPr>
            <a:r>
              <a:rPr lang="ru-RU" dirty="0" smtClean="0">
                <a:latin typeface="Tahoma" pitchFamily="34" charset="0"/>
                <a:cs typeface="Tahoma" pitchFamily="34" charset="0"/>
              </a:rPr>
              <a:t>Бюджет городского округа Тольятти формируется с предельным дефицитом.</a:t>
            </a:r>
          </a:p>
          <a:p>
            <a:pPr algn="ctr" defTabSz="449263">
              <a:lnSpc>
                <a:spcPct val="100000"/>
              </a:lnSpc>
              <a:spcBef>
                <a:spcPct val="50000"/>
              </a:spcBef>
            </a:pPr>
            <a:r>
              <a:rPr lang="ru-RU" dirty="0" smtClean="0">
                <a:latin typeface="Tahoma" pitchFamily="34" charset="0"/>
                <a:cs typeface="Tahoma" pitchFamily="34" charset="0"/>
              </a:rPr>
              <a:t>Департаменту городского хозяйства администрации доведен предельный объем бюджетных средств в сумме </a:t>
            </a:r>
            <a:r>
              <a:rPr lang="ru-RU" b="1" dirty="0" smtClean="0">
                <a:latin typeface="Tahoma" pitchFamily="34" charset="0"/>
                <a:cs typeface="Tahoma" pitchFamily="34" charset="0"/>
              </a:rPr>
              <a:t>634 506 тыс. руб. (54,6% от потребности)</a:t>
            </a:r>
          </a:p>
          <a:p>
            <a:pPr algn="ctr" defTabSz="449263">
              <a:spcBef>
                <a:spcPct val="50000"/>
              </a:spcBef>
            </a:pPr>
            <a:r>
              <a:rPr lang="ru-RU" dirty="0" smtClean="0">
                <a:latin typeface="Tahoma" pitchFamily="34" charset="0"/>
                <a:cs typeface="Tahoma" pitchFamily="34" charset="0"/>
              </a:rPr>
              <a:t>Потребность в реализации поставленных перед Департаментом задач гораздо выше и на 2018 год составляет </a:t>
            </a:r>
            <a:r>
              <a:rPr lang="ru-RU" b="1" dirty="0" smtClean="0">
                <a:latin typeface="Tahoma" pitchFamily="34" charset="0"/>
                <a:cs typeface="Tahoma" pitchFamily="34" charset="0"/>
              </a:rPr>
              <a:t>1 162 863 тыс.руб.</a:t>
            </a:r>
            <a:endParaRPr lang="ru-RU" b="1" i="1" u="sng" dirty="0" smtClean="0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4283968" y="2276872"/>
          <a:ext cx="4860032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304125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764704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79512" y="6237312"/>
            <a:ext cx="279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3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332656"/>
            <a:ext cx="9144000" cy="461665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  <p:txBody>
          <a:bodyPr wrap="square" rtlCol="0">
            <a:spAutoFit/>
          </a:bodyPr>
          <a:lstStyle/>
          <a:p>
            <a:pPr algn="r" defTabSz="449263">
              <a:spcBef>
                <a:spcPct val="50000"/>
              </a:spcBef>
            </a:pPr>
            <a:r>
              <a:rPr lang="ru-RU" sz="2400" b="1" dirty="0" smtClean="0">
                <a:solidFill>
                  <a:srgbClr val="003399"/>
                </a:solidFill>
                <a:latin typeface="Tahoma" pitchFamily="34" charset="0"/>
                <a:cs typeface="Tahoma" pitchFamily="34" charset="0"/>
              </a:rPr>
              <a:t>Разработаны следующие муниципальные программы:</a:t>
            </a:r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0" y="928670"/>
            <a:ext cx="91440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" y="0"/>
            <a:ext cx="9144000" cy="6032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МП «Охрана, защита и воспроизводство лесов, расположенных в границах городского округа    Тольятти,  на 2019-2023 годы»;</a:t>
            </a:r>
          </a:p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МП «Капитальный ремонт многоквартирных домов городского округа Тольятти на 2019-2023 годы»;</a:t>
            </a: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МП «Ремонт помещений, находящихся в муниципальной собственности городского округа Тольятти, на 2018-2022 годы»;</a:t>
            </a: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МП «Содержание и ремонт объектов и сетей инженерной инфраструктуры городского округа Тольятти на 2018 -2022 годы»;</a:t>
            </a: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МП "Тольятти - чистый город на 2015-2019 годы";</a:t>
            </a: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МП «Охрана окружающей среды на территории городского округа Тольятти на 2017-2021 годы»;</a:t>
            </a: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МП "Благоустройство территории городского округа Тольятти на 2015-2024 годы";</a:t>
            </a: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МП "Формирование современной городской среды на 2018-2022 годы";</a:t>
            </a: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МП «Формирование беспрепятственного доступа инвалидов и других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маломобильных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групп населения к объектам социальной инфраструктуры на территории городского округа Тольятти на 2014-2020 годы».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5192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1556792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331202" y="6186499"/>
            <a:ext cx="279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4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217092"/>
            <a:ext cx="8964488" cy="1384995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  <p:txBody>
          <a:bodyPr wrap="square" rtlCol="0">
            <a:spAutoFit/>
          </a:bodyPr>
          <a:lstStyle/>
          <a:p>
            <a:pPr algn="r" defTabSz="449263">
              <a:spcBef>
                <a:spcPct val="50000"/>
              </a:spcBef>
            </a:pPr>
            <a:r>
              <a:rPr lang="ru-RU" sz="2800" b="1" dirty="0" smtClean="0">
                <a:solidFill>
                  <a:srgbClr val="003399"/>
                </a:solidFill>
                <a:latin typeface="Tahoma" pitchFamily="34" charset="0"/>
                <a:cs typeface="Tahoma" pitchFamily="34" charset="0"/>
              </a:rPr>
              <a:t>МП «Охрана, защита и воспроизводство лесов, расположенных в границах городского округа Тольятти, на </a:t>
            </a:r>
            <a:r>
              <a:rPr lang="ru-RU" sz="2800" b="1" dirty="0" smtClean="0">
                <a:solidFill>
                  <a:srgbClr val="003399"/>
                </a:solidFill>
                <a:latin typeface="Tahoma" pitchFamily="34" charset="0"/>
                <a:cs typeface="Tahoma" pitchFamily="34" charset="0"/>
              </a:rPr>
              <a:t>2019-2023 </a:t>
            </a:r>
            <a:r>
              <a:rPr lang="ru-RU" sz="2800" b="1" dirty="0" smtClean="0">
                <a:solidFill>
                  <a:srgbClr val="003399"/>
                </a:solidFill>
                <a:latin typeface="Tahoma" pitchFamily="34" charset="0"/>
                <a:cs typeface="Tahoma" pitchFamily="34" charset="0"/>
              </a:rPr>
              <a:t>годы» </a:t>
            </a:r>
            <a:endParaRPr lang="ru-RU" sz="2800" b="1" dirty="0">
              <a:solidFill>
                <a:srgbClr val="561FDF"/>
              </a:solidFill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15" name="Диаграмма 14"/>
          <p:cNvGraphicFramePr/>
          <p:nvPr/>
        </p:nvGraphicFramePr>
        <p:xfrm>
          <a:off x="323528" y="2204864"/>
          <a:ext cx="4320480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" name="Прямоугольник 17"/>
          <p:cNvSpPr/>
          <p:nvPr/>
        </p:nvSpPr>
        <p:spPr>
          <a:xfrm>
            <a:off x="4644008" y="2204864"/>
            <a:ext cx="44999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ahoma" pitchFamily="34" charset="0"/>
                <a:cs typeface="Tahoma" pitchFamily="34" charset="0"/>
              </a:rPr>
              <a:t>В рамках доведенных бюджетных средств возможно реализовать только часть поставленных задач.</a:t>
            </a:r>
          </a:p>
          <a:p>
            <a:endParaRPr lang="ru-RU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644008" y="3068960"/>
            <a:ext cx="4499992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latin typeface="Tahoma" pitchFamily="34" charset="0"/>
              <a:cs typeface="Tahoma" pitchFamily="34" charset="0"/>
            </a:endParaRPr>
          </a:p>
          <a:p>
            <a:r>
              <a:rPr lang="ru-RU" dirty="0" smtClean="0">
                <a:latin typeface="Tahoma" pitchFamily="34" charset="0"/>
                <a:cs typeface="Tahoma" pitchFamily="34" charset="0"/>
              </a:rPr>
              <a:t>При </a:t>
            </a:r>
            <a:r>
              <a:rPr lang="ru-RU" dirty="0" smtClean="0">
                <a:latin typeface="Tahoma" pitchFamily="34" charset="0"/>
                <a:cs typeface="Tahoma" pitchFamily="34" charset="0"/>
              </a:rPr>
              <a:t>этом, некоторые виды работ, в виду отсутствия финансирования не предусмотрены, в том числе</a:t>
            </a:r>
            <a:r>
              <a:rPr lang="ru-RU" dirty="0" smtClean="0">
                <a:latin typeface="Tahoma" pitchFamily="34" charset="0"/>
                <a:cs typeface="Tahoma" pitchFamily="34" charset="0"/>
              </a:rPr>
              <a:t>:</a:t>
            </a:r>
          </a:p>
          <a:p>
            <a:endParaRPr lang="ru-RU" dirty="0" smtClean="0">
              <a:latin typeface="Tahoma" pitchFamily="34" charset="0"/>
              <a:cs typeface="Tahoma" pitchFamily="34" charset="0"/>
            </a:endParaRPr>
          </a:p>
          <a:p>
            <a:pPr>
              <a:spcAft>
                <a:spcPts val="600"/>
              </a:spcAft>
            </a:pPr>
            <a:r>
              <a:rPr lang="ru-RU" sz="1600" dirty="0" smtClean="0">
                <a:latin typeface="Tahoma" pitchFamily="34" charset="0"/>
                <a:cs typeface="Tahoma" pitchFamily="34" charset="0"/>
              </a:rPr>
              <a:t>- </a:t>
            </a:r>
            <a:r>
              <a:rPr lang="ru-RU" sz="1600" dirty="0" smtClean="0">
                <a:latin typeface="Tahoma" pitchFamily="34" charset="0"/>
                <a:cs typeface="Tahoma" pitchFamily="34" charset="0"/>
              </a:rPr>
              <a:t>установка </a:t>
            </a:r>
            <a:r>
              <a:rPr lang="ru-RU" sz="1600" dirty="0" smtClean="0">
                <a:latin typeface="Tahoma" pitchFamily="34" charset="0"/>
                <a:cs typeface="Tahoma" pitchFamily="34" charset="0"/>
              </a:rPr>
              <a:t>мусорных контейнеров, вывоз и утилизация мусора;</a:t>
            </a:r>
            <a:endParaRPr lang="ru-RU" sz="1600" b="1" i="1" dirty="0" smtClean="0">
              <a:latin typeface="Tahoma" pitchFamily="34" charset="0"/>
              <a:cs typeface="Tahoma" pitchFamily="34" charset="0"/>
            </a:endParaRPr>
          </a:p>
          <a:p>
            <a:pPr>
              <a:spcAft>
                <a:spcPts val="600"/>
              </a:spcAft>
              <a:buFontTx/>
              <a:buChar char="-"/>
            </a:pPr>
            <a:r>
              <a:rPr lang="ru-RU" sz="1600" dirty="0" smtClean="0">
                <a:latin typeface="Tahoma" pitchFamily="34" charset="0"/>
                <a:cs typeface="Tahoma" pitchFamily="34" charset="0"/>
              </a:rPr>
              <a:t>содержание </a:t>
            </a:r>
            <a:r>
              <a:rPr lang="ru-RU" sz="1600" dirty="0" smtClean="0">
                <a:latin typeface="Tahoma" pitchFamily="34" charset="0"/>
                <a:cs typeface="Tahoma" pitchFamily="34" charset="0"/>
              </a:rPr>
              <a:t>лесных культур в </a:t>
            </a:r>
            <a:r>
              <a:rPr lang="ru-RU" sz="1600" dirty="0" smtClean="0">
                <a:latin typeface="Tahoma" pitchFamily="34" charset="0"/>
                <a:cs typeface="Tahoma" pitchFamily="34" charset="0"/>
              </a:rPr>
              <a:t>дендропарке;</a:t>
            </a:r>
          </a:p>
          <a:p>
            <a:r>
              <a:rPr lang="ru-RU" sz="1600" dirty="0" smtClean="0">
                <a:latin typeface="Tahoma" pitchFamily="34" charset="0"/>
                <a:cs typeface="Tahoma" pitchFamily="34" charset="0"/>
              </a:rPr>
              <a:t>- </a:t>
            </a:r>
            <a:r>
              <a:rPr lang="ru-RU" sz="1600" dirty="0" smtClean="0">
                <a:latin typeface="Tahoma" pitchFamily="34" charset="0"/>
                <a:cs typeface="Tahoma" pitchFamily="34" charset="0"/>
              </a:rPr>
              <a:t>содержание 3 противопожарных </a:t>
            </a:r>
            <a:r>
              <a:rPr lang="ru-RU" sz="1600" dirty="0" smtClean="0">
                <a:latin typeface="Tahoma" pitchFamily="34" charset="0"/>
                <a:cs typeface="Tahoma" pitchFamily="34" charset="0"/>
              </a:rPr>
              <a:t>водоемов.</a:t>
            </a:r>
            <a:endParaRPr lang="ru-RU" sz="1600" dirty="0" smtClean="0">
              <a:latin typeface="Tahoma" pitchFamily="34" charset="0"/>
              <a:cs typeface="Tahoma" pitchFamily="34" charset="0"/>
            </a:endParaRPr>
          </a:p>
          <a:p>
            <a:endParaRPr lang="ru-RU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547664" y="4653136"/>
            <a:ext cx="136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 smtClean="0">
                <a:latin typeface="Tahoma" pitchFamily="34" charset="0"/>
                <a:cs typeface="Tahoma" pitchFamily="34" charset="0"/>
              </a:rPr>
              <a:t>тыс. руб.</a:t>
            </a:r>
            <a:endParaRPr lang="ru-RU" sz="1600" b="1" i="1" dirty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5192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1556792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6396335"/>
            <a:ext cx="279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5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217092"/>
            <a:ext cx="8964488" cy="1384995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  <p:txBody>
          <a:bodyPr wrap="square" rtlCol="0">
            <a:spAutoFit/>
          </a:bodyPr>
          <a:lstStyle/>
          <a:p>
            <a:pPr algn="r" defTabSz="449263">
              <a:spcBef>
                <a:spcPct val="50000"/>
              </a:spcBef>
            </a:pPr>
            <a:r>
              <a:rPr lang="ru-RU" sz="2800" b="1" dirty="0" smtClean="0">
                <a:solidFill>
                  <a:srgbClr val="003399"/>
                </a:solidFill>
                <a:latin typeface="Tahoma" pitchFamily="34" charset="0"/>
                <a:cs typeface="Tahoma" pitchFamily="34" charset="0"/>
              </a:rPr>
              <a:t>МП «Капитальный ремонт многоквартирных домов городского округа Тольятти </a:t>
            </a:r>
          </a:p>
          <a:p>
            <a:pPr algn="r" defTabSz="449263"/>
            <a:r>
              <a:rPr lang="ru-RU" sz="2800" b="1" dirty="0" smtClean="0">
                <a:solidFill>
                  <a:srgbClr val="003399"/>
                </a:solidFill>
                <a:latin typeface="Tahoma" pitchFamily="34" charset="0"/>
                <a:cs typeface="Tahoma" pitchFamily="34" charset="0"/>
              </a:rPr>
              <a:t>на </a:t>
            </a:r>
            <a:r>
              <a:rPr lang="ru-RU" sz="2800" b="1" dirty="0" smtClean="0">
                <a:solidFill>
                  <a:srgbClr val="003399"/>
                </a:solidFill>
                <a:latin typeface="Tahoma" pitchFamily="34" charset="0"/>
                <a:cs typeface="Tahoma" pitchFamily="34" charset="0"/>
              </a:rPr>
              <a:t>2019-2023 </a:t>
            </a:r>
            <a:r>
              <a:rPr lang="ru-RU" sz="2800" b="1" dirty="0" smtClean="0">
                <a:solidFill>
                  <a:srgbClr val="003399"/>
                </a:solidFill>
                <a:latin typeface="Tahoma" pitchFamily="34" charset="0"/>
                <a:cs typeface="Tahoma" pitchFamily="34" charset="0"/>
              </a:rPr>
              <a:t>годы» </a:t>
            </a:r>
            <a:endParaRPr lang="ru-RU" sz="2800" b="1" dirty="0">
              <a:solidFill>
                <a:srgbClr val="561FD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57158" y="2357430"/>
            <a:ext cx="8535322" cy="3462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1600" b="1" u="sng" dirty="0" smtClean="0">
                <a:latin typeface="Tahoma" pitchFamily="34" charset="0"/>
                <a:cs typeface="Tahoma" pitchFamily="34" charset="0"/>
              </a:rPr>
              <a:t>Финансирование не выделено, потребность составляет 37 187 тыс.руб.:</a:t>
            </a:r>
            <a:endParaRPr lang="ru-RU" sz="1600" b="1" dirty="0" smtClean="0">
              <a:latin typeface="Tahoma" pitchFamily="34" charset="0"/>
              <a:cs typeface="Tahoma" pitchFamily="34" charset="0"/>
            </a:endParaRPr>
          </a:p>
          <a:p>
            <a:pPr>
              <a:spcAft>
                <a:spcPts val="600"/>
              </a:spcAft>
            </a:pPr>
            <a:r>
              <a:rPr lang="ru-RU" sz="1600" dirty="0" smtClean="0">
                <a:latin typeface="Tahoma" pitchFamily="34" charset="0"/>
                <a:cs typeface="Tahoma" pitchFamily="34" charset="0"/>
              </a:rPr>
              <a:t>- </a:t>
            </a:r>
            <a:r>
              <a:rPr lang="ru-RU" sz="1600" dirty="0" smtClean="0">
                <a:latin typeface="Tahoma" pitchFamily="34" charset="0"/>
                <a:cs typeface="Tahoma" pitchFamily="34" charset="0"/>
              </a:rPr>
              <a:t>ремонт </a:t>
            </a:r>
            <a:r>
              <a:rPr lang="ru-RU" sz="1600" dirty="0" smtClean="0">
                <a:latin typeface="Tahoma" pitchFamily="34" charset="0"/>
                <a:cs typeface="Tahoma" pitchFamily="34" charset="0"/>
              </a:rPr>
              <a:t>внутридомовых инженерных систем </a:t>
            </a:r>
            <a:r>
              <a:rPr lang="ru-RU" sz="1600" dirty="0" err="1" smtClean="0">
                <a:latin typeface="Tahoma" pitchFamily="34" charset="0"/>
                <a:cs typeface="Tahoma" pitchFamily="34" charset="0"/>
              </a:rPr>
              <a:t>электро</a:t>
            </a:r>
            <a:r>
              <a:rPr lang="ru-RU" sz="1600" dirty="0" smtClean="0">
                <a:latin typeface="Tahoma" pitchFamily="34" charset="0"/>
                <a:cs typeface="Tahoma" pitchFamily="34" charset="0"/>
              </a:rPr>
              <a:t>, тепло, </a:t>
            </a:r>
            <a:r>
              <a:rPr lang="ru-RU" sz="1600" dirty="0" err="1" smtClean="0">
                <a:latin typeface="Tahoma" pitchFamily="34" charset="0"/>
                <a:cs typeface="Tahoma" pitchFamily="34" charset="0"/>
              </a:rPr>
              <a:t>газо</a:t>
            </a:r>
            <a:r>
              <a:rPr lang="ru-RU" sz="16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ru-RU" sz="1600" dirty="0" smtClean="0">
                <a:latin typeface="Tahoma" pitchFamily="34" charset="0"/>
                <a:cs typeface="Tahoma" pitchFamily="34" charset="0"/>
              </a:rPr>
              <a:t>водоснабжения, водоотведения, в том числе установка узлов управления и регулирования потребления ресурсов </a:t>
            </a:r>
            <a:r>
              <a:rPr lang="ru-RU" sz="1600" dirty="0" smtClean="0">
                <a:latin typeface="Tahoma" pitchFamily="34" charset="0"/>
                <a:cs typeface="Tahoma" pitchFamily="34" charset="0"/>
              </a:rPr>
              <a:t> - </a:t>
            </a:r>
            <a:r>
              <a:rPr lang="ru-RU" sz="1600" b="1" i="1" dirty="0" smtClean="0">
                <a:latin typeface="Tahoma" pitchFamily="34" charset="0"/>
                <a:cs typeface="Tahoma" pitchFamily="34" charset="0"/>
              </a:rPr>
              <a:t>1318 </a:t>
            </a:r>
            <a:r>
              <a:rPr lang="ru-RU" sz="1600" b="1" i="1" dirty="0" smtClean="0">
                <a:latin typeface="Tahoma" pitchFamily="34" charset="0"/>
                <a:cs typeface="Tahoma" pitchFamily="34" charset="0"/>
              </a:rPr>
              <a:t>тыс.руб. </a:t>
            </a:r>
            <a:r>
              <a:rPr lang="ru-RU" sz="1600" dirty="0" smtClean="0">
                <a:latin typeface="Tahoma" pitchFamily="34" charset="0"/>
                <a:cs typeface="Tahoma" pitchFamily="34" charset="0"/>
              </a:rPr>
              <a:t>;</a:t>
            </a:r>
            <a:endParaRPr lang="ru-RU" sz="1600" dirty="0" smtClean="0">
              <a:latin typeface="Tahoma" pitchFamily="34" charset="0"/>
              <a:cs typeface="Tahoma" pitchFamily="34" charset="0"/>
            </a:endParaRPr>
          </a:p>
          <a:p>
            <a:pPr>
              <a:spcAft>
                <a:spcPts val="600"/>
              </a:spcAft>
            </a:pPr>
            <a:r>
              <a:rPr lang="ru-RU" sz="1600" dirty="0" smtClean="0">
                <a:latin typeface="Tahoma" pitchFamily="34" charset="0"/>
                <a:cs typeface="Tahoma" pitchFamily="34" charset="0"/>
              </a:rPr>
              <a:t>- </a:t>
            </a:r>
            <a:r>
              <a:rPr lang="ru-RU" sz="1600" dirty="0" smtClean="0">
                <a:latin typeface="Tahoma" pitchFamily="34" charset="0"/>
                <a:cs typeface="Tahoma" pitchFamily="34" charset="0"/>
              </a:rPr>
              <a:t>восстановление поврежденных конструктивных элементов МКД </a:t>
            </a:r>
            <a:r>
              <a:rPr lang="ru-RU" sz="1600" dirty="0" smtClean="0">
                <a:latin typeface="Tahoma" pitchFamily="34" charset="0"/>
                <a:cs typeface="Tahoma" pitchFamily="34" charset="0"/>
              </a:rPr>
              <a:t> - </a:t>
            </a:r>
            <a:r>
              <a:rPr lang="ru-RU" sz="1600" b="1" i="1" dirty="0" smtClean="0">
                <a:latin typeface="Tahoma" pitchFamily="34" charset="0"/>
                <a:cs typeface="Tahoma" pitchFamily="34" charset="0"/>
              </a:rPr>
              <a:t>1 842 </a:t>
            </a:r>
            <a:r>
              <a:rPr lang="ru-RU" sz="1600" b="1" i="1" dirty="0" smtClean="0">
                <a:latin typeface="Tahoma" pitchFamily="34" charset="0"/>
                <a:cs typeface="Tahoma" pitchFamily="34" charset="0"/>
              </a:rPr>
              <a:t>тыс.руб. </a:t>
            </a:r>
            <a:r>
              <a:rPr lang="ru-RU" sz="1600" b="1" i="1" dirty="0" smtClean="0">
                <a:latin typeface="Tahoma" pitchFamily="34" charset="0"/>
                <a:cs typeface="Tahoma" pitchFamily="34" charset="0"/>
              </a:rPr>
              <a:t>;</a:t>
            </a:r>
            <a:r>
              <a:rPr lang="ru-RU" sz="1600" dirty="0" smtClean="0">
                <a:latin typeface="Tahoma" pitchFamily="34" charset="0"/>
                <a:cs typeface="Tahoma" pitchFamily="34" charset="0"/>
              </a:rPr>
              <a:t> </a:t>
            </a:r>
            <a:endParaRPr lang="ru-RU" sz="1600" dirty="0" smtClean="0">
              <a:latin typeface="Tahoma" pitchFamily="34" charset="0"/>
              <a:cs typeface="Tahoma" pitchFamily="34" charset="0"/>
            </a:endParaRPr>
          </a:p>
          <a:p>
            <a:pPr>
              <a:spcAft>
                <a:spcPts val="600"/>
              </a:spcAft>
              <a:buFontTx/>
              <a:buChar char="-"/>
            </a:pPr>
            <a:r>
              <a:rPr lang="ru-RU" sz="1600" dirty="0" smtClean="0">
                <a:latin typeface="Tahoma" pitchFamily="34" charset="0"/>
                <a:cs typeface="Tahoma" pitchFamily="34" charset="0"/>
              </a:rPr>
              <a:t>комплекс </a:t>
            </a:r>
            <a:r>
              <a:rPr lang="ru-RU" sz="1600" dirty="0" smtClean="0">
                <a:latin typeface="Tahoma" pitchFamily="34" charset="0"/>
                <a:cs typeface="Tahoma" pitchFamily="34" charset="0"/>
              </a:rPr>
              <a:t>мероприятий по капитальному ремонту общего имущества многоквартирных домов (восстановление автоматизированных систем пожарной безопасности, средств пожаротушения, систем оповещения, </a:t>
            </a:r>
            <a:r>
              <a:rPr lang="ru-RU" sz="1600" dirty="0" err="1" smtClean="0">
                <a:latin typeface="Tahoma" pitchFamily="34" charset="0"/>
                <a:cs typeface="Tahoma" pitchFamily="34" charset="0"/>
              </a:rPr>
              <a:t>дымоудаления</a:t>
            </a:r>
            <a:r>
              <a:rPr lang="ru-RU" sz="1600" dirty="0" smtClean="0">
                <a:latin typeface="Tahoma" pitchFamily="34" charset="0"/>
                <a:cs typeface="Tahoma" pitchFamily="34" charset="0"/>
              </a:rPr>
              <a:t>, ограждающих конструктивных элементов</a:t>
            </a:r>
            <a:r>
              <a:rPr lang="ru-RU" sz="1600" dirty="0" smtClean="0">
                <a:latin typeface="Tahoma" pitchFamily="34" charset="0"/>
                <a:cs typeface="Tahoma" pitchFamily="34" charset="0"/>
              </a:rPr>
              <a:t>) – </a:t>
            </a:r>
            <a:r>
              <a:rPr lang="ru-RU" sz="1600" b="1" i="1" dirty="0" smtClean="0">
                <a:latin typeface="Tahoma" pitchFamily="34" charset="0"/>
                <a:cs typeface="Tahoma" pitchFamily="34" charset="0"/>
              </a:rPr>
              <a:t>1840 тыс. руб</a:t>
            </a:r>
            <a:r>
              <a:rPr lang="ru-RU" sz="1600" dirty="0" smtClean="0">
                <a:latin typeface="Tahoma" pitchFamily="34" charset="0"/>
                <a:cs typeface="Tahoma" pitchFamily="34" charset="0"/>
              </a:rPr>
              <a:t>.;</a:t>
            </a:r>
          </a:p>
          <a:p>
            <a:pPr>
              <a:spcAft>
                <a:spcPts val="600"/>
              </a:spcAft>
              <a:buFontTx/>
              <a:buChar char="-"/>
            </a:pPr>
            <a:r>
              <a:rPr lang="ru-RU" sz="1600" dirty="0" smtClean="0">
                <a:latin typeface="Tahoma" pitchFamily="34" charset="0"/>
                <a:cs typeface="Tahoma" pitchFamily="34" charset="0"/>
              </a:rPr>
              <a:t>установка </a:t>
            </a:r>
            <a:r>
              <a:rPr lang="ru-RU" sz="1600" dirty="0" err="1" smtClean="0">
                <a:latin typeface="Tahoma" pitchFamily="34" charset="0"/>
                <a:cs typeface="Tahoma" pitchFamily="34" charset="0"/>
              </a:rPr>
              <a:t>общедомовых</a:t>
            </a:r>
            <a:r>
              <a:rPr lang="ru-RU" sz="1600" dirty="0" smtClean="0">
                <a:latin typeface="Tahoma" pitchFamily="34" charset="0"/>
                <a:cs typeface="Tahoma" pitchFamily="34" charset="0"/>
              </a:rPr>
              <a:t> приборов учета, в т.ч, сопутствующих работ по замене оборудования внутридомовых инженерных </a:t>
            </a:r>
            <a:r>
              <a:rPr lang="ru-RU" sz="1600" dirty="0" smtClean="0">
                <a:latin typeface="Tahoma" pitchFamily="34" charset="0"/>
                <a:cs typeface="Tahoma" pitchFamily="34" charset="0"/>
              </a:rPr>
              <a:t>систем – </a:t>
            </a:r>
            <a:r>
              <a:rPr lang="ru-RU" sz="1600" b="1" i="1" dirty="0" smtClean="0">
                <a:latin typeface="Tahoma" pitchFamily="34" charset="0"/>
                <a:cs typeface="Tahoma" pitchFamily="34" charset="0"/>
              </a:rPr>
              <a:t>32 187 тыс. руб</a:t>
            </a:r>
            <a:r>
              <a:rPr lang="ru-RU" sz="1600" dirty="0" smtClean="0">
                <a:latin typeface="Tahoma" pitchFamily="34" charset="0"/>
                <a:cs typeface="Tahoma" pitchFamily="34" charset="0"/>
              </a:rPr>
              <a:t>. </a:t>
            </a:r>
            <a:endParaRPr lang="ru-RU" sz="1600" dirty="0" smtClean="0">
              <a:latin typeface="Tahoma" pitchFamily="34" charset="0"/>
              <a:cs typeface="Tahoma" pitchFamily="34" charset="0"/>
            </a:endParaRPr>
          </a:p>
          <a:p>
            <a:pPr>
              <a:spcAft>
                <a:spcPts val="600"/>
              </a:spcAft>
            </a:pPr>
            <a:endParaRPr lang="ru-RU" dirty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5192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1556792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331202" y="6186499"/>
            <a:ext cx="279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6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217092"/>
            <a:ext cx="8964488" cy="1384995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  <p:txBody>
          <a:bodyPr wrap="square" rtlCol="0">
            <a:spAutoFit/>
          </a:bodyPr>
          <a:lstStyle/>
          <a:p>
            <a:pPr algn="r" defTabSz="449263">
              <a:spcBef>
                <a:spcPct val="50000"/>
              </a:spcBef>
            </a:pPr>
            <a:r>
              <a:rPr lang="ru-RU" sz="2800" b="1" dirty="0" smtClean="0">
                <a:solidFill>
                  <a:srgbClr val="003399"/>
                </a:solidFill>
                <a:latin typeface="Tahoma" pitchFamily="34" charset="0"/>
                <a:cs typeface="Tahoma" pitchFamily="34" charset="0"/>
              </a:rPr>
              <a:t>МП «Ремонт помещений, находящихся в муниципальной собственности городского округа Тольятти, на 2018-2022 годы»</a:t>
            </a:r>
            <a:endParaRPr lang="ru-RU" sz="2800" b="1" dirty="0">
              <a:solidFill>
                <a:srgbClr val="561FDF"/>
              </a:solidFill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15" name="Диаграмма 14"/>
          <p:cNvGraphicFramePr/>
          <p:nvPr/>
        </p:nvGraphicFramePr>
        <p:xfrm>
          <a:off x="179512" y="2060848"/>
          <a:ext cx="4211960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" name="Прямоугольник 18"/>
          <p:cNvSpPr/>
          <p:nvPr/>
        </p:nvSpPr>
        <p:spPr>
          <a:xfrm>
            <a:off x="285720" y="4929198"/>
            <a:ext cx="8712968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 smtClean="0">
                <a:latin typeface="Tahoma" pitchFamily="34" charset="0"/>
                <a:cs typeface="Tahoma" pitchFamily="34" charset="0"/>
              </a:rPr>
              <a:t>Необходимо дополнительное финансирование:</a:t>
            </a:r>
            <a:endParaRPr lang="ru-RU" b="1" dirty="0" smtClean="0">
              <a:latin typeface="Tahoma" pitchFamily="34" charset="0"/>
              <a:cs typeface="Tahoma" pitchFamily="34" charset="0"/>
            </a:endParaRPr>
          </a:p>
          <a:p>
            <a:pPr>
              <a:buFontTx/>
              <a:buChar char="-"/>
            </a:pPr>
            <a:r>
              <a:rPr lang="ru-RU" sz="1400" dirty="0" smtClean="0">
                <a:latin typeface="Tahoma" pitchFamily="34" charset="0"/>
                <a:cs typeface="Tahoma" pitchFamily="34" charset="0"/>
              </a:rPr>
              <a:t>на </a:t>
            </a:r>
            <a:r>
              <a:rPr lang="ru-RU" sz="1400" dirty="0" smtClean="0">
                <a:latin typeface="Tahoma" pitchFamily="34" charset="0"/>
                <a:cs typeface="Tahoma" pitchFamily="34" charset="0"/>
              </a:rPr>
              <a:t>проведение ремонтных работ в жилых помещениях, и приведение их в нормативное состояние, отвечающего требованиям Правил и норм технической эксплуатации жилищного фонда, санитарно – гигиеническим и иным требованиям – </a:t>
            </a:r>
            <a:r>
              <a:rPr lang="ru-RU" sz="1400" b="1" i="1" dirty="0" smtClean="0">
                <a:latin typeface="Tahoma" pitchFamily="34" charset="0"/>
                <a:cs typeface="Tahoma" pitchFamily="34" charset="0"/>
              </a:rPr>
              <a:t>11 976 </a:t>
            </a:r>
            <a:r>
              <a:rPr lang="ru-RU" sz="1400" b="1" i="1" dirty="0" smtClean="0">
                <a:latin typeface="Tahoma" pitchFamily="34" charset="0"/>
                <a:cs typeface="Tahoma" pitchFamily="34" charset="0"/>
              </a:rPr>
              <a:t>тыс. руб. </a:t>
            </a:r>
            <a:r>
              <a:rPr lang="ru-RU" sz="1400" dirty="0" smtClean="0">
                <a:latin typeface="Tahoma" pitchFamily="34" charset="0"/>
                <a:cs typeface="Tahoma" pitchFamily="34" charset="0"/>
              </a:rPr>
              <a:t>расположенных по </a:t>
            </a:r>
            <a:r>
              <a:rPr lang="ru-RU" sz="1400" dirty="0" smtClean="0">
                <a:latin typeface="Tahoma" pitchFamily="34" charset="0"/>
                <a:cs typeface="Tahoma" pitchFamily="34" charset="0"/>
              </a:rPr>
              <a:t>адресу: ул. Ворошилова, 55</a:t>
            </a:r>
            <a:r>
              <a:rPr lang="ru-RU" sz="1400" dirty="0" smtClean="0">
                <a:latin typeface="Tahoma" pitchFamily="34" charset="0"/>
                <a:cs typeface="Tahoma" pitchFamily="34" charset="0"/>
              </a:rPr>
              <a:t>);</a:t>
            </a:r>
          </a:p>
          <a:p>
            <a:pPr>
              <a:buFontTx/>
              <a:buChar char="-"/>
            </a:pPr>
            <a:r>
              <a:rPr lang="ru-RU" sz="1400" dirty="0" smtClean="0">
                <a:latin typeface="Tahoma" pitchFamily="34" charset="0"/>
                <a:cs typeface="Tahoma" pitchFamily="34" charset="0"/>
              </a:rPr>
              <a:t>установку индивидуальных приборов учета в муниципальных жилых помещениях – </a:t>
            </a:r>
            <a:r>
              <a:rPr lang="ru-RU" sz="1400" b="1" i="1" dirty="0" smtClean="0">
                <a:latin typeface="Tahoma" pitchFamily="34" charset="0"/>
                <a:cs typeface="Tahoma" pitchFamily="34" charset="0"/>
              </a:rPr>
              <a:t>300 т.р</a:t>
            </a:r>
            <a:r>
              <a:rPr lang="ru-RU" sz="1400" dirty="0" smtClean="0">
                <a:latin typeface="Tahoma" pitchFamily="34" charset="0"/>
                <a:cs typeface="Tahoma" pitchFamily="34" charset="0"/>
              </a:rPr>
              <a:t>.</a:t>
            </a:r>
            <a:r>
              <a:rPr lang="ru-RU" sz="14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sz="1400" dirty="0" smtClean="0">
                <a:latin typeface="Tahoma" pitchFamily="34" charset="0"/>
                <a:cs typeface="Tahoma" pitchFamily="34" charset="0"/>
              </a:rPr>
              <a:t>(80 шт. – ИПУ по ГВС и ХВС; 60 шт. ИПУ по электроэнергии)</a:t>
            </a:r>
            <a:endParaRPr lang="ru-RU" sz="1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547664" y="3645024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 smtClean="0">
                <a:latin typeface="Tahoma" pitchFamily="34" charset="0"/>
                <a:cs typeface="Tahoma" pitchFamily="34" charset="0"/>
              </a:rPr>
              <a:t>тыс. руб.</a:t>
            </a:r>
            <a:endParaRPr lang="ru-RU" sz="1600" b="1" i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391472" y="2276872"/>
            <a:ext cx="4752528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ahoma" pitchFamily="34" charset="0"/>
                <a:cs typeface="Tahoma" pitchFamily="34" charset="0"/>
              </a:rPr>
              <a:t>В рамках доведенных бюджетных средств возможно реализовать только часть поставленных задач:</a:t>
            </a:r>
          </a:p>
          <a:p>
            <a:r>
              <a:rPr lang="ru-RU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smtClean="0">
                <a:latin typeface="Tahoma" pitchFamily="34" charset="0"/>
                <a:cs typeface="Tahoma" pitchFamily="34" charset="0"/>
              </a:rPr>
              <a:t>- замену бытового газоиспользующего оборудования - </a:t>
            </a:r>
            <a:r>
              <a:rPr lang="ru-RU" sz="1600" b="1" i="1" dirty="0" smtClean="0">
                <a:latin typeface="Tahoma" pitchFamily="34" charset="0"/>
                <a:cs typeface="Tahoma" pitchFamily="34" charset="0"/>
              </a:rPr>
              <a:t>688 </a:t>
            </a:r>
            <a:r>
              <a:rPr lang="ru-RU" sz="1600" b="1" i="1" dirty="0" smtClean="0">
                <a:latin typeface="Tahoma" pitchFamily="34" charset="0"/>
                <a:cs typeface="Tahoma" pitchFamily="34" charset="0"/>
              </a:rPr>
              <a:t>тыс. руб. </a:t>
            </a:r>
            <a:r>
              <a:rPr lang="ru-RU" sz="1600" dirty="0" smtClean="0">
                <a:latin typeface="Tahoma" pitchFamily="34" charset="0"/>
                <a:cs typeface="Tahoma" pitchFamily="34" charset="0"/>
              </a:rPr>
              <a:t>(43 </a:t>
            </a:r>
            <a:r>
              <a:rPr lang="ru-RU" sz="1600" dirty="0" smtClean="0">
                <a:latin typeface="Tahoma" pitchFamily="34" charset="0"/>
                <a:cs typeface="Tahoma" pitchFamily="34" charset="0"/>
              </a:rPr>
              <a:t>газовые плиты и 5 газовых водонагревателей);</a:t>
            </a:r>
          </a:p>
          <a:p>
            <a:pPr>
              <a:buFontTx/>
              <a:buChar char="-"/>
            </a:pPr>
            <a:r>
              <a:rPr lang="ru-RU" sz="1600" dirty="0" smtClean="0">
                <a:latin typeface="Tahoma" pitchFamily="34" charset="0"/>
                <a:cs typeface="Tahoma" pitchFamily="34" charset="0"/>
              </a:rPr>
              <a:t>ремонт </a:t>
            </a:r>
            <a:r>
              <a:rPr lang="ru-RU" sz="1600" dirty="0" smtClean="0">
                <a:latin typeface="Tahoma" pitchFamily="34" charset="0"/>
                <a:cs typeface="Tahoma" pitchFamily="34" charset="0"/>
              </a:rPr>
              <a:t>жилых помещений, находящихся в муниципальной собственности – </a:t>
            </a:r>
            <a:r>
              <a:rPr lang="ru-RU" sz="1600" b="1" i="1" dirty="0" smtClean="0">
                <a:latin typeface="Tahoma" pitchFamily="34" charset="0"/>
                <a:cs typeface="Tahoma" pitchFamily="34" charset="0"/>
              </a:rPr>
              <a:t>2 500 т.р.</a:t>
            </a:r>
            <a:r>
              <a:rPr lang="ru-RU" sz="1600" dirty="0" smtClean="0">
                <a:latin typeface="Tahoma" pitchFamily="34" charset="0"/>
                <a:cs typeface="Tahoma" pitchFamily="34" charset="0"/>
              </a:rPr>
              <a:t> (</a:t>
            </a:r>
            <a:r>
              <a:rPr lang="ru-RU" sz="1600" dirty="0" smtClean="0">
                <a:latin typeface="Tahoma" pitchFamily="34" charset="0"/>
                <a:cs typeface="Tahoma" pitchFamily="34" charset="0"/>
              </a:rPr>
              <a:t>9МКД).</a:t>
            </a:r>
            <a:endParaRPr lang="ru-RU" sz="1600" dirty="0" smtClean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51928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Диаграмма 12"/>
          <p:cNvGraphicFramePr/>
          <p:nvPr/>
        </p:nvGraphicFramePr>
        <p:xfrm>
          <a:off x="0" y="2132856"/>
          <a:ext cx="4644008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467544" y="1556792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331202" y="6186499"/>
            <a:ext cx="279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7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217092"/>
            <a:ext cx="8964488" cy="1384995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  <p:txBody>
          <a:bodyPr wrap="square" rtlCol="0">
            <a:spAutoFit/>
          </a:bodyPr>
          <a:lstStyle/>
          <a:p>
            <a:pPr algn="r" defTabSz="449263">
              <a:spcBef>
                <a:spcPct val="50000"/>
              </a:spcBef>
            </a:pPr>
            <a:r>
              <a:rPr lang="ru-RU" sz="2800" b="1" dirty="0" smtClean="0">
                <a:solidFill>
                  <a:srgbClr val="003399"/>
                </a:solidFill>
                <a:latin typeface="Tahoma" pitchFamily="34" charset="0"/>
                <a:cs typeface="Tahoma" pitchFamily="34" charset="0"/>
              </a:rPr>
              <a:t>МП «Содержание и ремонт объектов и сетей инженерной инфраструктуры городского округа Тольятти на 2018 -2022 годы»</a:t>
            </a:r>
            <a:endParaRPr lang="ru-RU" sz="2800" b="1" dirty="0">
              <a:solidFill>
                <a:srgbClr val="561FD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259632" y="2996952"/>
            <a:ext cx="1224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 smtClean="0">
                <a:latin typeface="Tahoma" pitchFamily="34" charset="0"/>
                <a:cs typeface="Tahoma" pitchFamily="34" charset="0"/>
              </a:rPr>
              <a:t>тыс. руб.</a:t>
            </a:r>
            <a:endParaRPr lang="ru-RU" sz="1600" b="1" i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4499992" y="2285992"/>
            <a:ext cx="4644008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Отсутствует финансирование</a:t>
            </a: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:</a:t>
            </a:r>
          </a:p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  <a:p>
            <a:pPr lvl="0" indent="5397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600" dirty="0" smtClean="0">
                <a:latin typeface="Tahoma" pitchFamily="34" charset="0"/>
                <a:cs typeface="Tahoma" pitchFamily="34" charset="0"/>
              </a:rPr>
              <a:t>монтаж дополнительных </a:t>
            </a:r>
            <a:r>
              <a:rPr lang="ru-RU" sz="1600" dirty="0" smtClean="0">
                <a:latin typeface="Tahoma" pitchFamily="34" charset="0"/>
                <a:cs typeface="Tahoma" pitchFamily="34" charset="0"/>
              </a:rPr>
              <a:t>дождеприемников</a:t>
            </a:r>
          </a:p>
          <a:p>
            <a:pPr lvl="0" indent="5397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  <a:p>
            <a:pPr indent="5397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600" dirty="0" smtClean="0">
                <a:latin typeface="Tahoma" pitchFamily="34" charset="0"/>
                <a:cs typeface="Tahoma" pitchFamily="34" charset="0"/>
              </a:rPr>
              <a:t>плата за негативное воздействие на центральную систему водоотведения</a:t>
            </a:r>
            <a:r>
              <a:rPr lang="ru-RU" sz="1600" dirty="0" smtClean="0">
                <a:latin typeface="Tahoma" pitchFamily="34" charset="0"/>
                <a:cs typeface="Tahoma" pitchFamily="34" charset="0"/>
              </a:rPr>
              <a:t>;</a:t>
            </a:r>
          </a:p>
          <a:p>
            <a:pPr indent="5397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ru-RU" sz="1600" dirty="0" smtClean="0">
              <a:latin typeface="Tahoma" pitchFamily="34" charset="0"/>
              <a:cs typeface="Tahoma" pitchFamily="34" charset="0"/>
            </a:endParaRPr>
          </a:p>
          <a:p>
            <a:pPr indent="5397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600" dirty="0" smtClean="0">
                <a:latin typeface="Tahoma" pitchFamily="34" charset="0"/>
                <a:cs typeface="Tahoma" pitchFamily="34" charset="0"/>
              </a:rPr>
              <a:t>разработка концептуальных решений по системе ливневой канализации</a:t>
            </a:r>
            <a:r>
              <a:rPr lang="ru-RU" sz="1600" dirty="0" smtClean="0">
                <a:latin typeface="Tahoma" pitchFamily="34" charset="0"/>
                <a:cs typeface="Tahoma" pitchFamily="34" charset="0"/>
              </a:rPr>
              <a:t>;</a:t>
            </a:r>
          </a:p>
          <a:p>
            <a:pPr indent="5397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ru-RU" sz="1600" dirty="0" smtClean="0">
              <a:latin typeface="Tahoma" pitchFamily="34" charset="0"/>
              <a:cs typeface="Tahoma" pitchFamily="34" charset="0"/>
            </a:endParaRPr>
          </a:p>
          <a:p>
            <a:pPr lvl="0" indent="5397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600" dirty="0" smtClean="0">
                <a:latin typeface="Tahoma" pitchFamily="34" charset="0"/>
                <a:cs typeface="Tahoma" pitchFamily="34" charset="0"/>
              </a:rPr>
              <a:t>ремонт сетей ливневой канализации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 </a:t>
            </a:r>
            <a:endParaRPr kumimoji="0" lang="ru-RU" sz="1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Calibri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5192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Диаграмма 12"/>
          <p:cNvGraphicFramePr/>
          <p:nvPr/>
        </p:nvGraphicFramePr>
        <p:xfrm>
          <a:off x="179512" y="1556792"/>
          <a:ext cx="4716016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467544" y="1196752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331202" y="6186499"/>
            <a:ext cx="279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8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217092"/>
            <a:ext cx="8964488" cy="954107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  <p:txBody>
          <a:bodyPr wrap="square" rtlCol="0">
            <a:spAutoFit/>
          </a:bodyPr>
          <a:lstStyle/>
          <a:p>
            <a:pPr algn="r" defTabSz="449263">
              <a:spcBef>
                <a:spcPct val="50000"/>
              </a:spcBef>
            </a:pPr>
            <a:r>
              <a:rPr lang="ru-RU" sz="2800" b="1" dirty="0" smtClean="0">
                <a:solidFill>
                  <a:srgbClr val="003399"/>
                </a:solidFill>
                <a:latin typeface="Tahoma" pitchFamily="34" charset="0"/>
                <a:cs typeface="Tahoma" pitchFamily="34" charset="0"/>
              </a:rPr>
              <a:t>МП "Тольятти - чистый город </a:t>
            </a:r>
          </a:p>
          <a:p>
            <a:pPr algn="r" defTabSz="449263"/>
            <a:r>
              <a:rPr lang="ru-RU" sz="2800" b="1" dirty="0" smtClean="0">
                <a:solidFill>
                  <a:srgbClr val="003399"/>
                </a:solidFill>
                <a:latin typeface="Tahoma" pitchFamily="34" charset="0"/>
                <a:cs typeface="Tahoma" pitchFamily="34" charset="0"/>
              </a:rPr>
              <a:t>на 2015-2019 годы"</a:t>
            </a:r>
            <a:endParaRPr lang="ru-RU" sz="2800" b="1" dirty="0">
              <a:solidFill>
                <a:srgbClr val="561FD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259632" y="2924944"/>
            <a:ext cx="1440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 smtClean="0">
                <a:latin typeface="Tahoma" pitchFamily="34" charset="0"/>
                <a:cs typeface="Tahoma" pitchFamily="34" charset="0"/>
              </a:rPr>
              <a:t>тыс. руб.</a:t>
            </a:r>
            <a:endParaRPr lang="ru-RU" sz="1600" b="1" i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4211960" y="1484784"/>
            <a:ext cx="4932040" cy="5109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5397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u="sng" dirty="0" smtClean="0">
                <a:latin typeface="Tahoma" pitchFamily="34" charset="0"/>
                <a:ea typeface="Calibri" pitchFamily="34" charset="0"/>
                <a:cs typeface="Tahoma" pitchFamily="34" charset="0"/>
              </a:rPr>
              <a:t>Предусмотрено в малом объеме либо не предусмотрено финансирование:</a:t>
            </a:r>
          </a:p>
          <a:p>
            <a:pPr lvl="0" indent="5397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Tahoma" pitchFamily="34" charset="0"/>
                <a:ea typeface="Calibri" pitchFamily="34" charset="0"/>
                <a:cs typeface="Tahoma" pitchFamily="34" charset="0"/>
              </a:rPr>
              <a:t>на сбор, транспортирование и размещение отходов; </a:t>
            </a:r>
          </a:p>
          <a:p>
            <a:pPr lvl="0" indent="5397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Tahoma" pitchFamily="34" charset="0"/>
                <a:ea typeface="Calibri" pitchFamily="34" charset="0"/>
                <a:cs typeface="Tahoma" pitchFamily="34" charset="0"/>
              </a:rPr>
              <a:t>на удаление аварийно опасных, сухостойных и упавших деревьев; </a:t>
            </a:r>
          </a:p>
          <a:p>
            <a:pPr lvl="0" indent="5397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Tahoma" pitchFamily="34" charset="0"/>
                <a:ea typeface="Calibri" pitchFamily="34" charset="0"/>
                <a:cs typeface="Tahoma" pitchFamily="34" charset="0"/>
              </a:rPr>
              <a:t>на ликвидацию несанкционированных свалок;</a:t>
            </a:r>
          </a:p>
          <a:p>
            <a:pPr lvl="0" indent="5397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Tahoma" pitchFamily="34" charset="0"/>
                <a:ea typeface="Calibri" pitchFamily="34" charset="0"/>
                <a:cs typeface="Tahoma" pitchFamily="34" charset="0"/>
              </a:rPr>
              <a:t>на уход за зелеными насаждениями;</a:t>
            </a:r>
          </a:p>
          <a:p>
            <a:pPr lvl="0" indent="5397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Tahoma" pitchFamily="34" charset="0"/>
                <a:ea typeface="Calibri" pitchFamily="34" charset="0"/>
                <a:cs typeface="Tahoma" pitchFamily="34" charset="0"/>
              </a:rPr>
              <a:t>на ремонт покрытий проездов на территории муниципальных кладбищ</a:t>
            </a:r>
            <a:r>
              <a:rPr lang="ru-RU" sz="1400" dirty="0" smtClean="0">
                <a:latin typeface="Tahoma" pitchFamily="34" charset="0"/>
                <a:ea typeface="Calibri" pitchFamily="34" charset="0"/>
                <a:cs typeface="Tahoma" pitchFamily="34" charset="0"/>
              </a:rPr>
              <a:t>.</a:t>
            </a:r>
          </a:p>
          <a:p>
            <a:pPr lvl="0" indent="53975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1400" dirty="0" smtClean="0">
                <a:latin typeface="Tahoma" pitchFamily="34" charset="0"/>
                <a:ea typeface="Calibri" pitchFamily="34" charset="0"/>
                <a:cs typeface="Tahoma" pitchFamily="34" charset="0"/>
              </a:rPr>
              <a:t>выполнение </a:t>
            </a:r>
            <a:r>
              <a:rPr lang="ru-RU" sz="1400" dirty="0" smtClean="0">
                <a:latin typeface="Tahoma" pitchFamily="34" charset="0"/>
                <a:ea typeface="Calibri" pitchFamily="34" charset="0"/>
                <a:cs typeface="Tahoma" pitchFamily="34" charset="0"/>
              </a:rPr>
              <a:t>работ в рамках муниципального задания МБУ "Зеленстрой" доведено </a:t>
            </a:r>
            <a:r>
              <a:rPr lang="ru-RU" sz="1400" b="1" i="1" dirty="0" smtClean="0">
                <a:latin typeface="Tahoma" pitchFamily="34" charset="0"/>
                <a:ea typeface="Calibri" pitchFamily="34" charset="0"/>
                <a:cs typeface="Tahoma" pitchFamily="34" charset="0"/>
              </a:rPr>
              <a:t>113 097 </a:t>
            </a:r>
            <a:r>
              <a:rPr lang="ru-RU" sz="1400" dirty="0" smtClean="0">
                <a:latin typeface="Tahoma" pitchFamily="34" charset="0"/>
                <a:ea typeface="Calibri" pitchFamily="34" charset="0"/>
                <a:cs typeface="Tahoma" pitchFamily="34" charset="0"/>
              </a:rPr>
              <a:t>тыс. руб., потребность – </a:t>
            </a:r>
            <a:r>
              <a:rPr lang="ru-RU" sz="1400" b="1" i="1" dirty="0" smtClean="0">
                <a:latin typeface="Tahoma" pitchFamily="34" charset="0"/>
                <a:ea typeface="Calibri" pitchFamily="34" charset="0"/>
                <a:cs typeface="Tahoma" pitchFamily="34" charset="0"/>
              </a:rPr>
              <a:t>150</a:t>
            </a:r>
            <a:r>
              <a:rPr lang="ru-RU" sz="1400" b="1" i="1" dirty="0" smtClean="0">
                <a:latin typeface="Tahoma" pitchFamily="34" charset="0"/>
                <a:ea typeface="Calibri" pitchFamily="34" charset="0"/>
                <a:cs typeface="Tahoma" pitchFamily="34" charset="0"/>
              </a:rPr>
              <a:t> </a:t>
            </a:r>
            <a:r>
              <a:rPr lang="ru-RU" sz="1400" b="1" i="1" dirty="0" smtClean="0">
                <a:latin typeface="Tahoma" pitchFamily="34" charset="0"/>
                <a:ea typeface="Calibri" pitchFamily="34" charset="0"/>
                <a:cs typeface="Tahoma" pitchFamily="34" charset="0"/>
              </a:rPr>
              <a:t>997 </a:t>
            </a:r>
            <a:r>
              <a:rPr lang="ru-RU" sz="1400" b="1" i="1" dirty="0" smtClean="0">
                <a:latin typeface="Tahoma" pitchFamily="34" charset="0"/>
                <a:ea typeface="Calibri" pitchFamily="34" charset="0"/>
                <a:cs typeface="Tahoma" pitchFamily="34" charset="0"/>
              </a:rPr>
              <a:t>тыс.руб., </a:t>
            </a:r>
            <a:r>
              <a:rPr lang="ru-RU" sz="1400" dirty="0" smtClean="0">
                <a:latin typeface="Tahoma" pitchFamily="34" charset="0"/>
                <a:ea typeface="Calibri" pitchFamily="34" charset="0"/>
                <a:cs typeface="Tahoma" pitchFamily="34" charset="0"/>
              </a:rPr>
              <a:t>на выполнение работ по содержанию территорий жилых кварталов Центрального района, озеленению и подготовке мест праздничных мероприятий</a:t>
            </a:r>
            <a:r>
              <a:rPr lang="ru-RU" sz="1400" dirty="0" smtClean="0">
                <a:latin typeface="Tahoma" pitchFamily="34" charset="0"/>
                <a:ea typeface="Calibri" pitchFamily="34" charset="0"/>
                <a:cs typeface="Tahoma" pitchFamily="34" charset="0"/>
              </a:rPr>
              <a:t>;</a:t>
            </a:r>
          </a:p>
          <a:p>
            <a:pPr lvl="0" indent="53975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1400" u="sng" dirty="0" smtClean="0">
                <a:latin typeface="Tahoma" pitchFamily="34" charset="0"/>
                <a:cs typeface="Tahoma" pitchFamily="34" charset="0"/>
              </a:rPr>
              <a:t>содержание территорий общего пользования,</a:t>
            </a:r>
            <a:r>
              <a:rPr lang="ru-RU" sz="1400" dirty="0" smtClean="0">
                <a:latin typeface="Tahoma" pitchFamily="34" charset="0"/>
                <a:cs typeface="Tahoma" pitchFamily="34" charset="0"/>
              </a:rPr>
              <a:t> комплексное содержание территорий жилых кварталов и объектов озеленения, за исключением придомовых территорий городского округа Тольятти доведено в рамках заключенного муниципального контракта </a:t>
            </a:r>
            <a:r>
              <a:rPr lang="ru-RU" sz="1400" b="1" dirty="0" smtClean="0">
                <a:latin typeface="Tahoma" pitchFamily="34" charset="0"/>
                <a:cs typeface="Tahoma" pitchFamily="34" charset="0"/>
              </a:rPr>
              <a:t>144 511 </a:t>
            </a:r>
            <a:r>
              <a:rPr lang="ru-RU" sz="1400" dirty="0" smtClean="0">
                <a:latin typeface="Tahoma" pitchFamily="34" charset="0"/>
                <a:cs typeface="Tahoma" pitchFamily="34" charset="0"/>
              </a:rPr>
              <a:t>тыс. руб., дополнительная потребность </a:t>
            </a:r>
            <a:r>
              <a:rPr lang="ru-RU" sz="1400" b="1" dirty="0" smtClean="0">
                <a:latin typeface="Tahoma" pitchFamily="34" charset="0"/>
                <a:cs typeface="Tahoma" pitchFamily="34" charset="0"/>
              </a:rPr>
              <a:t>69142</a:t>
            </a:r>
            <a:r>
              <a:rPr lang="ru-RU" sz="1400" dirty="0" smtClean="0">
                <a:latin typeface="Tahoma" pitchFamily="34" charset="0"/>
                <a:cs typeface="Tahoma" pitchFamily="34" charset="0"/>
              </a:rPr>
              <a:t> т.р.;</a:t>
            </a:r>
            <a:endParaRPr lang="ru-RU" sz="1400" dirty="0" smtClean="0">
              <a:latin typeface="Tahoma" pitchFamily="34" charset="0"/>
              <a:ea typeface="Calibri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51928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Диаграмма 9"/>
          <p:cNvGraphicFramePr/>
          <p:nvPr/>
        </p:nvGraphicFramePr>
        <p:xfrm>
          <a:off x="179512" y="1628800"/>
          <a:ext cx="4176464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467544" y="1340768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79512" y="6237312"/>
            <a:ext cx="279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9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0"/>
            <a:ext cx="9144000" cy="1384995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  <p:txBody>
          <a:bodyPr wrap="square" rtlCol="0">
            <a:spAutoFit/>
          </a:bodyPr>
          <a:lstStyle/>
          <a:p>
            <a:pPr algn="r" defTabSz="449263">
              <a:spcBef>
                <a:spcPct val="50000"/>
              </a:spcBef>
            </a:pPr>
            <a:r>
              <a:rPr lang="ru-RU" sz="2800" b="1" dirty="0" smtClean="0">
                <a:solidFill>
                  <a:srgbClr val="003399"/>
                </a:solidFill>
                <a:latin typeface="Tahoma" pitchFamily="34" charset="0"/>
                <a:cs typeface="Tahoma" pitchFamily="34" charset="0"/>
              </a:rPr>
              <a:t>МП «Охрана окружающей среды на территории городского округа Тольятти на 2017-2021 годы»</a:t>
            </a:r>
            <a:endParaRPr lang="ru-RU" sz="2800" b="1" dirty="0">
              <a:solidFill>
                <a:srgbClr val="561FD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500166" y="3571876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 smtClean="0">
                <a:latin typeface="Tahoma" pitchFamily="34" charset="0"/>
                <a:cs typeface="Tahoma" pitchFamily="34" charset="0"/>
              </a:rPr>
              <a:t>тыс. руб.</a:t>
            </a:r>
            <a:endParaRPr lang="ru-RU" sz="1600" b="1" i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3995936" y="1505689"/>
            <a:ext cx="5148064" cy="335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5397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u="sng" dirty="0" smtClean="0">
                <a:latin typeface="Tahoma" pitchFamily="34" charset="0"/>
                <a:ea typeface="Calibri" pitchFamily="34" charset="0"/>
                <a:cs typeface="Tahoma" pitchFamily="34" charset="0"/>
              </a:rPr>
              <a:t>Не предусмотрено финансирование на:</a:t>
            </a:r>
          </a:p>
          <a:p>
            <a:pPr lvl="0" indent="5397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Tahoma" pitchFamily="34" charset="0"/>
                <a:ea typeface="Calibri" pitchFamily="34" charset="0"/>
                <a:cs typeface="Tahoma" pitchFamily="34" charset="0"/>
              </a:rPr>
              <a:t>- ликвидацию несанкционированных свалок на территории городского </a:t>
            </a:r>
            <a:r>
              <a:rPr lang="ru-RU" sz="1400" dirty="0" smtClean="0">
                <a:latin typeface="Tahoma" pitchFamily="34" charset="0"/>
                <a:ea typeface="Calibri" pitchFamily="34" charset="0"/>
                <a:cs typeface="Tahoma" pitchFamily="34" charset="0"/>
              </a:rPr>
              <a:t>округа;</a:t>
            </a:r>
            <a:r>
              <a:rPr lang="ru-RU" sz="1400" b="1" i="1" dirty="0" smtClean="0">
                <a:latin typeface="Tahoma" pitchFamily="34" charset="0"/>
                <a:ea typeface="Calibri" pitchFamily="34" charset="0"/>
                <a:cs typeface="Tahoma" pitchFamily="34" charset="0"/>
              </a:rPr>
              <a:t> </a:t>
            </a:r>
            <a:endParaRPr lang="ru-RU" sz="1400" b="1" i="1" dirty="0" smtClean="0">
              <a:latin typeface="Tahoma" pitchFamily="34" charset="0"/>
              <a:ea typeface="Calibri" pitchFamily="34" charset="0"/>
              <a:cs typeface="Tahoma" pitchFamily="34" charset="0"/>
            </a:endParaRPr>
          </a:p>
          <a:p>
            <a:pPr lvl="0" indent="5397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Tahoma" pitchFamily="34" charset="0"/>
                <a:ea typeface="Calibri" pitchFamily="34" charset="0"/>
                <a:cs typeface="Tahoma" pitchFamily="34" charset="0"/>
              </a:rPr>
              <a:t>- организацию конференции с участием предприятий, учреждений, организаций городского округа Тольятти «Проблемы экологии городского округа Тольятти и пути их решения</a:t>
            </a:r>
            <a:r>
              <a:rPr lang="ru-RU" sz="1400" dirty="0" smtClean="0">
                <a:latin typeface="Tahoma" pitchFamily="34" charset="0"/>
                <a:ea typeface="Calibri" pitchFamily="34" charset="0"/>
                <a:cs typeface="Tahoma" pitchFamily="34" charset="0"/>
              </a:rPr>
              <a:t>»</a:t>
            </a:r>
            <a:endParaRPr lang="ru-RU" sz="1400" b="1" i="1" dirty="0" smtClean="0">
              <a:latin typeface="Tahoma" pitchFamily="34" charset="0"/>
              <a:ea typeface="Calibri" pitchFamily="34" charset="0"/>
              <a:cs typeface="Tahoma" pitchFamily="34" charset="0"/>
            </a:endParaRPr>
          </a:p>
          <a:p>
            <a:pPr lvl="0" indent="5397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Tahoma" pitchFamily="34" charset="0"/>
                <a:ea typeface="Calibri" pitchFamily="34" charset="0"/>
                <a:cs typeface="Tahoma" pitchFamily="34" charset="0"/>
              </a:rPr>
              <a:t>- предоставление информации о влиянии внешних источников шума на селитебную </a:t>
            </a:r>
            <a:r>
              <a:rPr lang="ru-RU" sz="1400" dirty="0" smtClean="0">
                <a:latin typeface="Tahoma" pitchFamily="34" charset="0"/>
                <a:ea typeface="Calibri" pitchFamily="34" charset="0"/>
                <a:cs typeface="Tahoma" pitchFamily="34" charset="0"/>
              </a:rPr>
              <a:t>территорию</a:t>
            </a:r>
            <a:endParaRPr lang="ru-RU" sz="1400" b="1" i="1" dirty="0" smtClean="0">
              <a:latin typeface="Tahoma" pitchFamily="34" charset="0"/>
              <a:ea typeface="Calibri" pitchFamily="34" charset="0"/>
              <a:cs typeface="Tahoma" pitchFamily="34" charset="0"/>
            </a:endParaRPr>
          </a:p>
          <a:p>
            <a:pPr lvl="0" indent="5397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Tahoma" pitchFamily="34" charset="0"/>
                <a:ea typeface="Calibri" pitchFamily="34" charset="0"/>
                <a:cs typeface="Tahoma" pitchFamily="34" charset="0"/>
              </a:rPr>
              <a:t>- предоставление информации о воздействии электромагнитных полей в селитебной </a:t>
            </a:r>
            <a:r>
              <a:rPr lang="ru-RU" sz="1400" dirty="0" smtClean="0">
                <a:latin typeface="Tahoma" pitchFamily="34" charset="0"/>
                <a:ea typeface="Calibri" pitchFamily="34" charset="0"/>
                <a:cs typeface="Tahoma" pitchFamily="34" charset="0"/>
              </a:rPr>
              <a:t>территории</a:t>
            </a:r>
            <a:endParaRPr lang="ru-RU" sz="1400" b="1" i="1" dirty="0" smtClean="0">
              <a:latin typeface="Tahoma" pitchFamily="34" charset="0"/>
              <a:ea typeface="Calibri" pitchFamily="34" charset="0"/>
              <a:cs typeface="Tahoma" pitchFamily="34" charset="0"/>
            </a:endParaRPr>
          </a:p>
          <a:p>
            <a:pPr lvl="0" indent="5397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Tahoma" pitchFamily="34" charset="0"/>
                <a:ea typeface="Calibri" pitchFamily="34" charset="0"/>
                <a:cs typeface="Tahoma" pitchFamily="34" charset="0"/>
              </a:rPr>
              <a:t>- обследование водных объектов (цепь Васильевских озер), расположенных на территории городского округа Тольятти для определения их статуса (озеро. Пруд. Обводненный карьер</a:t>
            </a:r>
            <a:r>
              <a:rPr lang="ru-RU" sz="1400" dirty="0" smtClean="0">
                <a:latin typeface="Tahoma" pitchFamily="34" charset="0"/>
                <a:ea typeface="Calibri" pitchFamily="34" charset="0"/>
                <a:cs typeface="Tahoma" pitchFamily="34" charset="0"/>
              </a:rPr>
              <a:t>)</a:t>
            </a:r>
            <a:endParaRPr lang="ru-RU" sz="1400" b="1" i="1" dirty="0" smtClean="0">
              <a:latin typeface="Tahoma" pitchFamily="34" charset="0"/>
              <a:ea typeface="Calibri" pitchFamily="34" charset="0"/>
              <a:cs typeface="Tahoma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5072074"/>
            <a:ext cx="85689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77800" algn="just" fontAlgn="base">
              <a:spcBef>
                <a:spcPct val="0"/>
              </a:spcBef>
              <a:tabLst>
                <a:tab pos="266700" algn="l"/>
              </a:tabLst>
            </a:pPr>
            <a:r>
              <a:rPr lang="ru-RU" sz="1400" dirty="0" smtClean="0">
                <a:latin typeface="Tahoma" pitchFamily="34" charset="0"/>
                <a:ea typeface="Calibri" pitchFamily="34" charset="0"/>
                <a:cs typeface="Tahoma" pitchFamily="34" charset="0"/>
              </a:rPr>
              <a:t>- разработку генеральной схемы очистки территории городского округа Тольятти (мероприятие предусмотрено на 2-х летний период</a:t>
            </a:r>
            <a:r>
              <a:rPr lang="ru-RU" sz="1400" dirty="0" smtClean="0">
                <a:latin typeface="Tahoma" pitchFamily="34" charset="0"/>
                <a:ea typeface="Calibri" pitchFamily="34" charset="0"/>
                <a:cs typeface="Tahoma" pitchFamily="34" charset="0"/>
              </a:rPr>
              <a:t>)</a:t>
            </a:r>
            <a:endParaRPr lang="ru-RU" sz="1400" b="1" i="1" dirty="0" smtClean="0">
              <a:latin typeface="Tahoma" pitchFamily="34" charset="0"/>
              <a:ea typeface="Calibri" pitchFamily="34" charset="0"/>
              <a:cs typeface="Tahoma" pitchFamily="34" charset="0"/>
            </a:endParaRPr>
          </a:p>
          <a:p>
            <a:pPr lvl="0" indent="177800" algn="just" fontAlgn="base">
              <a:spcBef>
                <a:spcPct val="0"/>
              </a:spcBef>
              <a:tabLst>
                <a:tab pos="266700" algn="l"/>
              </a:tabLst>
            </a:pPr>
            <a:r>
              <a:rPr lang="ru-RU" sz="1400" dirty="0" smtClean="0">
                <a:latin typeface="Tahoma" pitchFamily="34" charset="0"/>
                <a:ea typeface="Calibri" pitchFamily="34" charset="0"/>
                <a:cs typeface="Tahoma" pitchFamily="34" charset="0"/>
              </a:rPr>
              <a:t>- организацию системы видеонаблюдения  в местах образования несанкционированных </a:t>
            </a:r>
            <a:r>
              <a:rPr lang="ru-RU" sz="1400" dirty="0" smtClean="0">
                <a:latin typeface="Tahoma" pitchFamily="34" charset="0"/>
                <a:ea typeface="Calibri" pitchFamily="34" charset="0"/>
                <a:cs typeface="Tahoma" pitchFamily="34" charset="0"/>
              </a:rPr>
              <a:t>свалок</a:t>
            </a:r>
            <a:endParaRPr lang="ru-RU" sz="1400" b="1" i="1" dirty="0" smtClean="0">
              <a:latin typeface="Tahoma" pitchFamily="34" charset="0"/>
              <a:ea typeface="Calibri" pitchFamily="34" charset="0"/>
              <a:cs typeface="Tahoma" pitchFamily="34" charset="0"/>
            </a:endParaRPr>
          </a:p>
          <a:p>
            <a:pPr lvl="0" indent="177800" algn="just" fontAlgn="base">
              <a:spcBef>
                <a:spcPct val="0"/>
              </a:spcBef>
              <a:tabLst>
                <a:tab pos="266700" algn="l"/>
              </a:tabLst>
            </a:pPr>
            <a:r>
              <a:rPr lang="ru-RU" sz="1400" dirty="0" smtClean="0">
                <a:latin typeface="Tahoma" pitchFamily="34" charset="0"/>
                <a:ea typeface="Calibri" pitchFamily="34" charset="0"/>
                <a:cs typeface="Tahoma" pitchFamily="34" charset="0"/>
              </a:rPr>
              <a:t>- обслуживание системы видеонаблюдения в местах образования несанкционированных </a:t>
            </a:r>
            <a:r>
              <a:rPr lang="ru-RU" sz="1400" dirty="0" smtClean="0">
                <a:latin typeface="Tahoma" pitchFamily="34" charset="0"/>
                <a:ea typeface="Calibri" pitchFamily="34" charset="0"/>
                <a:cs typeface="Tahoma" pitchFamily="34" charset="0"/>
              </a:rPr>
              <a:t>свалок</a:t>
            </a:r>
            <a:endParaRPr lang="ru-RU" sz="1400" b="1" i="1" dirty="0" smtClean="0">
              <a:latin typeface="Tahoma" pitchFamily="34" charset="0"/>
              <a:ea typeface="Calibri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51928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1496</TotalTime>
  <Words>1090</Words>
  <Application>Microsoft Office PowerPoint</Application>
  <PresentationFormat>Экран (4:3)</PresentationFormat>
  <Paragraphs>140</Paragraphs>
  <Slides>13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ПЕТРО</dc:creator>
  <cp:lastModifiedBy>user</cp:lastModifiedBy>
  <cp:revision>54</cp:revision>
  <dcterms:created xsi:type="dcterms:W3CDTF">2017-06-15T13:15:30Z</dcterms:created>
  <dcterms:modified xsi:type="dcterms:W3CDTF">2018-09-20T12:15:41Z</dcterms:modified>
</cp:coreProperties>
</file>