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7" r:id="rId4"/>
    <p:sldId id="261" r:id="rId5"/>
    <p:sldId id="268" r:id="rId6"/>
    <p:sldId id="270" r:id="rId7"/>
    <p:sldId id="271" r:id="rId8"/>
    <p:sldId id="272" r:id="rId9"/>
    <p:sldId id="273" r:id="rId10"/>
    <p:sldId id="274" r:id="rId11"/>
    <p:sldId id="275" r:id="rId12"/>
    <p:sldId id="259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594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1;&#1077;&#1085;&#1072;\&#1055;&#1088;&#1077;&#1079;&#1077;&#1085;&#1090;&#1072;&#1094;&#1080;&#1080;\2017&#1075;\&#1055;&#1086;%20&#1085;&#1086;&#1074;&#1086;&#1084;&#1091;%20&#1096;&#1072;&#1073;&#1083;&#1086;&#1085;&#1091;%202017&#1075;\&#1041;&#1102;&#1076;&#1078;&#1077;&#1090;%20&#1087;&#1088;&#1077;&#1079;&#1077;&#1085;&#1090;&#1072;&#1094;&#1080;&#110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1;&#1077;&#1085;&#1072;\&#1055;&#1088;&#1077;&#1079;&#1077;&#1085;&#1090;&#1072;&#1094;&#1080;&#1080;\2017&#1075;\&#1055;&#1086;%20&#1085;&#1086;&#1074;&#1086;&#1084;&#1091;%20&#1096;&#1072;&#1073;&#1083;&#1086;&#1085;&#1091;%202017&#1075;\&#1041;&#1102;&#1076;&#1078;&#1077;&#1090;%20&#1087;&#1088;&#1077;&#1079;&#1077;&#1085;&#1090;&#1072;&#1094;&#1080;&#110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ahoma" pitchFamily="34" charset="0"/>
                <a:cs typeface="Tahoma" pitchFamily="34" charset="0"/>
              </a:defRPr>
            </a:pPr>
            <a:r>
              <a:rPr lang="ru-RU" sz="1400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0.17349300087489086"/>
          <c:y val="0.26102655260526608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"/>
          <c:y val="0.20052521942006446"/>
          <c:w val="1"/>
          <c:h val="0.7161220975447178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Лист1!$K$11</c:f>
              <c:strCache>
                <c:ptCount val="1"/>
                <c:pt idx="0">
                  <c:v>доведенный объем бюджетных средств </c:v>
                </c:pt>
              </c:strCache>
            </c:strRef>
          </c:tx>
          <c:dLbls>
            <c:dLbl>
              <c:idx val="0"/>
              <c:layout>
                <c:manualLayout>
                  <c:x val="-6.6666666666666693E-2"/>
                  <c:y val="-6.481481481481492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634 506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ea typeface="Arial Unicode MS" pitchFamily="34" charset="-128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val>
            <c:numRef>
              <c:f>Лист1!$J$11</c:f>
              <c:numCache>
                <c:formatCode>0.0</c:formatCode>
                <c:ptCount val="1"/>
                <c:pt idx="0">
                  <c:v>651113</c:v>
                </c:pt>
              </c:numCache>
            </c:numRef>
          </c:val>
        </c:ser>
        <c:ser>
          <c:idx val="1"/>
          <c:order val="1"/>
          <c:tx>
            <c:strRef>
              <c:f>Лист1!$K$12</c:f>
              <c:strCache>
                <c:ptCount val="1"/>
                <c:pt idx="0">
                  <c:v>потребность</c:v>
                </c:pt>
              </c:strCache>
            </c:strRef>
          </c:tx>
          <c:dLbls>
            <c:dLbl>
              <c:idx val="0"/>
              <c:layout>
                <c:manualLayout>
                  <c:x val="0.1388888888888889"/>
                  <c:y val="-9.47972447505833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1 162 863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latin typeface="Arial" pitchFamily="34" charset="0"/>
                    <a:ea typeface="Arial Unicode MS" pitchFamily="34" charset="-128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val>
            <c:numRef>
              <c:f>Лист1!$J$12</c:f>
              <c:numCache>
                <c:formatCode>0.0</c:formatCode>
                <c:ptCount val="1"/>
                <c:pt idx="0">
                  <c:v>1040250</c:v>
                </c:pt>
              </c:numCache>
            </c:numRef>
          </c:val>
        </c:ser>
        <c:dLbls>
          <c:showVal val="1"/>
        </c:dLbls>
        <c:shape val="cylinder"/>
        <c:axId val="80392192"/>
        <c:axId val="80393728"/>
        <c:axId val="0"/>
      </c:bar3DChart>
      <c:catAx>
        <c:axId val="80392192"/>
        <c:scaling>
          <c:orientation val="minMax"/>
        </c:scaling>
        <c:delete val="1"/>
        <c:axPos val="b"/>
        <c:majorTickMark val="none"/>
        <c:tickLblPos val="none"/>
        <c:crossAx val="80393728"/>
        <c:crosses val="autoZero"/>
        <c:auto val="1"/>
        <c:lblAlgn val="ctr"/>
        <c:lblOffset val="100"/>
      </c:catAx>
      <c:valAx>
        <c:axId val="80393728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803921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6233786114988575E-2"/>
          <c:y val="4.1270414398400186E-2"/>
          <c:w val="0.88687379013142331"/>
          <c:h val="0.14930841017664723"/>
        </c:manualLayout>
      </c:layout>
      <c:txPr>
        <a:bodyPr/>
        <a:lstStyle/>
        <a:p>
          <a:pPr>
            <a:defRPr sz="1200">
              <a:latin typeface="Arial Unicode MS" pitchFamily="34" charset="-128"/>
              <a:ea typeface="Arial Unicode MS" pitchFamily="34" charset="-128"/>
              <a:cs typeface="Arial Unicode MS" pitchFamily="34" charset="-128"/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26078740157480346"/>
          <c:w val="1"/>
          <c:h val="0.73746281714785655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0.3113455818022754"/>
                  <c:y val="1.305243595202611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4 334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-0.23409644298781637"/>
                  <c:y val="-2.636711000365029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31 536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400" b="1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Лист1!$K$11:$K$12</c:f>
              <c:strCache>
                <c:ptCount val="2"/>
                <c:pt idx="0">
                  <c:v>доведенный объем бюджетных средств </c:v>
                </c:pt>
                <c:pt idx="1">
                  <c:v>потребность</c:v>
                </c:pt>
              </c:strCache>
            </c:strRef>
          </c:cat>
          <c:val>
            <c:numRef>
              <c:f>Лист1!$C$3:$D$3</c:f>
              <c:numCache>
                <c:formatCode>0.0</c:formatCode>
                <c:ptCount val="2"/>
                <c:pt idx="0">
                  <c:v>3329</c:v>
                </c:pt>
                <c:pt idx="1">
                  <c:v>59345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2.8526902887139115E-2"/>
          <c:y val="2.7777777777777832E-2"/>
          <c:w val="0.94850153105861768"/>
          <c:h val="0.17329268238592033"/>
        </c:manualLayout>
      </c:layout>
      <c:txPr>
        <a:bodyPr/>
        <a:lstStyle/>
        <a:p>
          <a:pPr>
            <a:defRPr sz="14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26078740157480362"/>
          <c:w val="1"/>
          <c:h val="0.73746281714785655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7030A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31134558180227573"/>
                  <c:y val="1.305243595202611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</a:t>
                    </a:r>
                    <a:r>
                      <a:rPr lang="ru-RU" baseline="0" dirty="0" smtClean="0"/>
                      <a:t> 188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-0.23409644298781648"/>
                  <c:y val="-2.636711000365029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</a:t>
                    </a:r>
                    <a:r>
                      <a:rPr lang="ru-RU" baseline="0" dirty="0" smtClean="0"/>
                      <a:t> 401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400" b="1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Лист1!$K$11:$K$12</c:f>
              <c:strCache>
                <c:ptCount val="2"/>
                <c:pt idx="0">
                  <c:v>доведенный объем бюджетных средств </c:v>
                </c:pt>
                <c:pt idx="1">
                  <c:v>потребность</c:v>
                </c:pt>
              </c:strCache>
            </c:strRef>
          </c:cat>
          <c:val>
            <c:numRef>
              <c:f>Лист1!$C$3:$D$3</c:f>
              <c:numCache>
                <c:formatCode>0.0</c:formatCode>
                <c:ptCount val="2"/>
                <c:pt idx="0">
                  <c:v>3329</c:v>
                </c:pt>
                <c:pt idx="1">
                  <c:v>59345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2.2496414970702476E-2"/>
          <c:y val="5.3587880479404701E-2"/>
          <c:w val="0.94850153105861768"/>
          <c:h val="0.25089517831352076"/>
        </c:manualLayout>
      </c:layout>
      <c:txPr>
        <a:bodyPr/>
        <a:lstStyle/>
        <a:p>
          <a:pPr>
            <a:defRPr sz="14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6055733244719517E-2"/>
          <c:y val="0.22750123723626681"/>
          <c:w val="0.87431722179063842"/>
          <c:h val="0.6803058207207746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4.7016116012497791E-2"/>
                  <c:y val="-0.1597122736849903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319 761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4.4297599795329927E-2"/>
                  <c:y val="0.247380899985471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373 260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400" b="1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Лист1!$K$11:$K$12</c:f>
              <c:strCache>
                <c:ptCount val="2"/>
                <c:pt idx="0">
                  <c:v>доведенный объем бюджетных средств </c:v>
                </c:pt>
                <c:pt idx="1">
                  <c:v>потребность</c:v>
                </c:pt>
              </c:strCache>
            </c:strRef>
          </c:cat>
          <c:val>
            <c:numRef>
              <c:f>Лист1!$C$6:$D$6</c:f>
              <c:numCache>
                <c:formatCode>0.0</c:formatCode>
                <c:ptCount val="2"/>
                <c:pt idx="0">
                  <c:v>290992</c:v>
                </c:pt>
                <c:pt idx="1">
                  <c:v>363585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sz="14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8407676924786134E-2"/>
          <c:y val="0.24942410912676394"/>
          <c:w val="0.79909482919481245"/>
          <c:h val="0.68841222503055177"/>
        </c:manualLayout>
      </c:layout>
      <c:pie3DChart>
        <c:varyColors val="1"/>
        <c:ser>
          <c:idx val="0"/>
          <c:order val="0"/>
          <c:tx>
            <c:strRef>
              <c:f>Лист1!$C$2</c:f>
              <c:strCache>
                <c:ptCount val="1"/>
                <c:pt idx="0">
                  <c:v>тыс. руб.</c:v>
                </c:pt>
              </c:strCache>
            </c:strRef>
          </c:tx>
          <c:explosion val="25"/>
          <c:dPt>
            <c:idx val="1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17495546506039791"/>
                  <c:y val="-0.19133442638317966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>
                        <a:latin typeface="Tahoma" pitchFamily="34" charset="0"/>
                        <a:cs typeface="Tahoma" pitchFamily="34" charset="0"/>
                      </a:rPr>
                      <a:t>279 439</a:t>
                    </a:r>
                    <a:endParaRPr lang="en-US" sz="1200" b="1" dirty="0">
                      <a:latin typeface="Tahoma" pitchFamily="34" charset="0"/>
                      <a:cs typeface="Tahoma" pitchFamily="34" charset="0"/>
                    </a:endParaRPr>
                  </a:p>
                </c:rich>
              </c:tx>
              <c:showPercent val="1"/>
            </c:dLbl>
            <c:dLbl>
              <c:idx val="1"/>
              <c:layout>
                <c:manualLayout>
                  <c:x val="1.7353974558382401E-2"/>
                  <c:y val="0.20756569582546408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>
                        <a:latin typeface="Tahoma" pitchFamily="34" charset="0"/>
                        <a:cs typeface="Tahoma" pitchFamily="34" charset="0"/>
                      </a:rPr>
                      <a:t>418</a:t>
                    </a:r>
                    <a:r>
                      <a:rPr lang="ru-RU" sz="1200" b="1" baseline="0" dirty="0" smtClean="0">
                        <a:latin typeface="Tahoma" pitchFamily="34" charset="0"/>
                        <a:cs typeface="Tahoma" pitchFamily="34" charset="0"/>
                      </a:rPr>
                      <a:t> 119</a:t>
                    </a:r>
                    <a:endParaRPr lang="en-US" sz="1200" b="1" dirty="0">
                      <a:latin typeface="Tahoma" pitchFamily="34" charset="0"/>
                      <a:cs typeface="Tahoma" pitchFamily="34" charset="0"/>
                    </a:endParaRPr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200" b="1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Лист1!$K$11:$K$12</c:f>
              <c:strCache>
                <c:ptCount val="2"/>
                <c:pt idx="0">
                  <c:v>доведенный объем бюджетных средств </c:v>
                </c:pt>
                <c:pt idx="1">
                  <c:v>потребность</c:v>
                </c:pt>
              </c:strCache>
            </c:strRef>
          </c:cat>
          <c:val>
            <c:numRef>
              <c:f>Лист1!$C$7:$D$7</c:f>
              <c:numCache>
                <c:formatCode>0.0</c:formatCode>
                <c:ptCount val="2"/>
                <c:pt idx="0">
                  <c:v>273432</c:v>
                </c:pt>
                <c:pt idx="1">
                  <c:v>367082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5.3696382709473418E-2"/>
          <c:y val="1.6534621153205201E-2"/>
          <c:w val="0.74180176657585606"/>
          <c:h val="0.1211219586712588"/>
        </c:manualLayout>
      </c:layout>
      <c:txPr>
        <a:bodyPr/>
        <a:lstStyle/>
        <a:p>
          <a:pPr rtl="0">
            <a:defRPr sz="14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8140875119337069E-2"/>
          <c:y val="0.23537215262334316"/>
          <c:w val="0.9491989119852976"/>
          <c:h val="0.76462784737665734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FF33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8.7776085395273679E-2"/>
                  <c:y val="1.2169081024895541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5129,0 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-0.10786723102195005"/>
                  <c:y val="7.40219071703897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97199 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400" b="1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Лист1!$K$11:$K$12</c:f>
              <c:strCache>
                <c:ptCount val="2"/>
                <c:pt idx="0">
                  <c:v>доведенный объем бюджетных средств </c:v>
                </c:pt>
                <c:pt idx="1">
                  <c:v>потребность</c:v>
                </c:pt>
              </c:strCache>
            </c:strRef>
          </c:cat>
          <c:val>
            <c:numRef>
              <c:f>Лист1!$C$8:$D$8</c:f>
              <c:numCache>
                <c:formatCode>0.0</c:formatCode>
                <c:ptCount val="2"/>
                <c:pt idx="0">
                  <c:v>5129</c:v>
                </c:pt>
                <c:pt idx="1">
                  <c:v>60044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6.937448418429705E-2"/>
          <c:y val="0"/>
          <c:w val="0.86754968693954715"/>
          <c:h val="0.1313865314400095"/>
        </c:manualLayout>
      </c:layout>
      <c:txPr>
        <a:bodyPr/>
        <a:lstStyle/>
        <a:p>
          <a:pPr rtl="0">
            <a:defRPr sz="14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6.4388670166229288E-3"/>
                  <c:y val="-1.641331291921843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8</a:t>
                    </a:r>
                    <a:r>
                      <a:rPr lang="ru-RU" b="1" baseline="0" dirty="0" smtClean="0"/>
                      <a:t> 778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-0.25048162729658791"/>
                  <c:y val="-7.960484106153396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115778</a:t>
                    </a:r>
                    <a:endParaRPr lang="en-US" dirty="0"/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400" b="1">
                    <a:latin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Лист1!$I$7:$I$8</c:f>
              <c:strCache>
                <c:ptCount val="2"/>
                <c:pt idx="0">
                  <c:v>доведенный объем бюджетных средств (обустройство мест массового отдыха на береговых зонах водных объектов)</c:v>
                </c:pt>
                <c:pt idx="1">
                  <c:v>потребность</c:v>
                </c:pt>
              </c:strCache>
            </c:strRef>
          </c:cat>
          <c:val>
            <c:numRef>
              <c:f>Лист1!$C$9:$D$9</c:f>
              <c:numCache>
                <c:formatCode>0.0</c:formatCode>
                <c:ptCount val="2"/>
                <c:pt idx="0">
                  <c:v>3940</c:v>
                </c:pt>
                <c:pt idx="1">
                  <c:v>40459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"/>
          <c:y val="1.626585290741622E-3"/>
          <c:w val="0.98644597550306212"/>
          <c:h val="0.35835301837270361"/>
        </c:manualLayout>
      </c:layout>
      <c:txPr>
        <a:bodyPr/>
        <a:lstStyle/>
        <a:p>
          <a:pPr>
            <a:defRPr sz="1400">
              <a:latin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11375-4B57-4A19-8DF8-903DDE75B26A}" type="datetimeFigureOut">
              <a:rPr lang="ru-RU" smtClean="0"/>
              <a:pPr/>
              <a:t>20.09.2018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4A5AE-73BE-4648-8147-8F12A17C04A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8173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22020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20.09.2018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2497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20.09.2018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0710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20.09.2018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095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20.09.2018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715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20.09.2018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726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20.09.2018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8353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20.09.2018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9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20.09.2018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2624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20.09.2018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215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20.09.2018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5450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20.09.2018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005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A083-472C-45E2-9547-0ADADEADC9E5}" type="datetimeFigureOut">
              <a:rPr lang="ru-RU" smtClean="0"/>
              <a:pPr/>
              <a:t>20.09.2018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DC6F8-EDCB-4482-99A4-CE1AA308D94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99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042_2.jpg"/>
          <p:cNvPicPr>
            <a:picLocks noChangeAspect="1"/>
          </p:cNvPicPr>
          <p:nvPr/>
        </p:nvPicPr>
        <p:blipFill>
          <a:blip r:embed="rId2" cstate="print">
            <a:lum bright="23000" contrast="-42000"/>
          </a:blip>
          <a:stretch>
            <a:fillRect/>
          </a:stretch>
        </p:blipFill>
        <p:spPr>
          <a:xfrm>
            <a:off x="251520" y="1844824"/>
            <a:ext cx="8640960" cy="4464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705143" y="469093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kern="1400" dirty="0" smtClean="0">
                <a:solidFill>
                  <a:srgbClr val="3062B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000" kern="1400" dirty="0" smtClean="0">
                <a:solidFill>
                  <a:srgbClr val="3062B2"/>
                </a:solidFill>
                <a:latin typeface="Georgia" panose="02040502050405020303" pitchFamily="18" charset="0"/>
              </a:rPr>
              <a:t> </a:t>
            </a:r>
          </a:p>
          <a:p>
            <a:pPr algn="r"/>
            <a:r>
              <a:rPr lang="ru-RU" sz="2000" kern="1400" dirty="0" smtClean="0">
                <a:solidFill>
                  <a:srgbClr val="3062B2"/>
                </a:solidFill>
                <a:latin typeface="Georgia" panose="02040502050405020303" pitchFamily="18" charset="0"/>
              </a:rPr>
              <a:t>городского округа Тольятти</a:t>
            </a:r>
            <a:endParaRPr lang="ru-RU" sz="2000" kern="1400" dirty="0">
              <a:solidFill>
                <a:srgbClr val="3062B2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60648"/>
            <a:ext cx="707169" cy="86177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23528" y="1844824"/>
            <a:ext cx="8496944" cy="2564998"/>
          </a:xfrm>
          <a:prstGeom prst="rect">
            <a:avLst/>
          </a:prstGeom>
          <a:solidFill>
            <a:schemeClr val="bg1">
              <a:lumMod val="85000"/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ahoma" pitchFamily="34" charset="0"/>
                <a:cs typeface="Tahoma" pitchFamily="34" charset="0"/>
              </a:rPr>
              <a:t>ДЕПАРТАМЕНТ ГОРОДСКОГО ХОЗЯЙСТВА</a:t>
            </a:r>
          </a:p>
          <a:p>
            <a:pPr algn="ctr"/>
            <a:endParaRPr lang="ru-RU" sz="4000" b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3600" b="1" dirty="0" smtClean="0">
                <a:latin typeface="Tahoma" pitchFamily="34" charset="0"/>
                <a:cs typeface="Tahoma" pitchFamily="34" charset="0"/>
              </a:rPr>
              <a:t>О проекте бюджета на 2019 год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27784" y="6309320"/>
            <a:ext cx="651621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19872" y="3153839"/>
            <a:ext cx="2471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endParaRPr lang="ru-RU" sz="2000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1196752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475656" y="1412776"/>
            <a:ext cx="7668344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27784" y="1628800"/>
            <a:ext cx="651621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231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052736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623731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10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"Благоустройство территории городского округа Тольятти на 2015-2024 годы".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643438" y="2143116"/>
            <a:ext cx="4500562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600" b="1" u="sng" dirty="0" smtClean="0">
                <a:latin typeface="Tahoma" pitchFamily="34" charset="0"/>
                <a:cs typeface="Tahoma" pitchFamily="34" charset="0"/>
              </a:rPr>
              <a:t>Необходимо дополнительное финансирование:</a:t>
            </a:r>
            <a:endParaRPr lang="ru-RU" sz="1600" b="1" dirty="0" smtClean="0">
              <a:latin typeface="Tahoma" pitchFamily="34" charset="0"/>
              <a:cs typeface="Tahoma" pitchFamily="34" charset="0"/>
            </a:endParaRPr>
          </a:p>
          <a:p>
            <a:pPr lvl="0"/>
            <a:r>
              <a:rPr lang="ru-RU" sz="1700" dirty="0" smtClean="0">
                <a:latin typeface="Tahoma" pitchFamily="34" charset="0"/>
                <a:cs typeface="Tahoma" pitchFamily="34" charset="0"/>
              </a:rPr>
              <a:t>На обеспечение комплексного благоустройства внутриквартальных территорий - </a:t>
            </a:r>
            <a:r>
              <a:rPr lang="ru-RU" sz="1700" b="1" dirty="0" smtClean="0">
                <a:latin typeface="Tahoma" pitchFamily="34" charset="0"/>
                <a:cs typeface="Tahoma" pitchFamily="34" charset="0"/>
              </a:rPr>
              <a:t>70 000</a:t>
            </a:r>
            <a:r>
              <a:rPr lang="ru-RU" sz="1700" dirty="0" smtClean="0">
                <a:latin typeface="Tahoma" pitchFamily="34" charset="0"/>
                <a:cs typeface="Tahoma" pitchFamily="34" charset="0"/>
              </a:rPr>
              <a:t> тыс. руб. (17 округов </a:t>
            </a:r>
            <a:r>
              <a:rPr lang="ru-RU" sz="1700" dirty="0" err="1" smtClean="0">
                <a:latin typeface="Tahoma" pitchFamily="34" charset="0"/>
                <a:cs typeface="Tahoma" pitchFamily="34" charset="0"/>
              </a:rPr>
              <a:t>х</a:t>
            </a:r>
            <a:r>
              <a:rPr lang="ru-RU" sz="1700" dirty="0" smtClean="0">
                <a:latin typeface="Tahoma" pitchFamily="34" charset="0"/>
                <a:cs typeface="Tahoma" pitchFamily="34" charset="0"/>
              </a:rPr>
              <a:t> 4.117 млн.руб</a:t>
            </a:r>
            <a:r>
              <a:rPr lang="ru-RU" sz="1700" dirty="0" smtClean="0">
                <a:latin typeface="Tahoma" pitchFamily="34" charset="0"/>
                <a:cs typeface="Tahoma" pitchFamily="34" charset="0"/>
              </a:rPr>
              <a:t>.);</a:t>
            </a:r>
          </a:p>
          <a:p>
            <a:pPr lvl="0"/>
            <a:endParaRPr lang="ru-RU" sz="1700" dirty="0" smtClean="0">
              <a:latin typeface="Tahoma" pitchFamily="34" charset="0"/>
              <a:cs typeface="Tahoma" pitchFamily="34" charset="0"/>
            </a:endParaRPr>
          </a:p>
          <a:p>
            <a:pPr lvl="0"/>
            <a:r>
              <a:rPr lang="ru-RU" sz="1700" dirty="0" smtClean="0">
                <a:latin typeface="Tahoma" pitchFamily="34" charset="0"/>
                <a:cs typeface="Tahoma" pitchFamily="34" charset="0"/>
              </a:rPr>
              <a:t>Реализация конкурса "Наш микрорайон" – </a:t>
            </a:r>
            <a:r>
              <a:rPr lang="ru-RU" sz="1700" b="1" dirty="0" smtClean="0">
                <a:latin typeface="Tahoma" pitchFamily="34" charset="0"/>
                <a:cs typeface="Tahoma" pitchFamily="34" charset="0"/>
              </a:rPr>
              <a:t>27 000</a:t>
            </a:r>
            <a:r>
              <a:rPr lang="ru-RU" sz="1700" dirty="0" smtClean="0">
                <a:latin typeface="Tahoma" pitchFamily="34" charset="0"/>
                <a:cs typeface="Tahoma" pitchFamily="34" charset="0"/>
              </a:rPr>
              <a:t> т.р</a:t>
            </a:r>
            <a:r>
              <a:rPr lang="ru-RU" sz="1700" dirty="0" smtClean="0">
                <a:latin typeface="Tahoma" pitchFamily="34" charset="0"/>
                <a:cs typeface="Tahoma" pitchFamily="34" charset="0"/>
              </a:rPr>
              <a:t>.;</a:t>
            </a:r>
          </a:p>
          <a:p>
            <a:pPr lvl="0"/>
            <a:endParaRPr lang="ru-RU" sz="1700" dirty="0" smtClean="0">
              <a:latin typeface="Tahoma" pitchFamily="34" charset="0"/>
              <a:cs typeface="Tahoma" pitchFamily="34" charset="0"/>
            </a:endParaRPr>
          </a:p>
          <a:p>
            <a:pPr lvl="0"/>
            <a:r>
              <a:rPr lang="ru-RU" sz="1700" dirty="0" smtClean="0">
                <a:latin typeface="Tahoma" pitchFamily="34" charset="0"/>
                <a:cs typeface="Tahoma" pitchFamily="34" charset="0"/>
              </a:rPr>
              <a:t>Поддержка государственных программ субъектов Российской Федерации и муниципальных программ формирования современной городской среды (ДВОРОВЫЕ ТЕРРИТОРИИ) – </a:t>
            </a:r>
            <a:r>
              <a:rPr lang="ru-RU" sz="1700" b="1" dirty="0" smtClean="0">
                <a:latin typeface="Tahoma" pitchFamily="34" charset="0"/>
                <a:cs typeface="Tahoma" pitchFamily="34" charset="0"/>
              </a:rPr>
              <a:t>10 000 т.р.</a:t>
            </a:r>
            <a:endParaRPr lang="ru-RU" sz="17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0" y="2143116"/>
          <a:ext cx="3857620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285852" y="464344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6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214422"/>
            <a:ext cx="9144000" cy="95410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МП "Формирование современной городской среды на 2018-2022 год</a:t>
            </a:r>
            <a:r>
              <a:rPr lang="ru-RU" sz="2800" b="1" dirty="0" smtClean="0"/>
              <a:t>"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192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492896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623731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11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520" y="260648"/>
            <a:ext cx="8892480" cy="2246769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«Формирование беспрепятственного доступа инвалидов и других маломобильных групп населения к объектам социальной инфраструктуры на территории городского округа Тольятти на 2014 – 2020 годы» 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51520" y="3645024"/>
            <a:ext cx="43924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Для создания условий доступности проживания инвалидам-колясочникам </a:t>
            </a:r>
            <a:r>
              <a:rPr lang="ru-RU" u="sng" dirty="0" smtClean="0">
                <a:latin typeface="Tahoma" pitchFamily="34" charset="0"/>
                <a:cs typeface="Tahoma" pitchFamily="34" charset="0"/>
              </a:rPr>
              <a:t>не предусмотрены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средства в объеме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1 796 тыс.руб.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на оборудование подъездов многоквартирных домов пандусами (поручнями).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924944"/>
            <a:ext cx="3851920" cy="3388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1045192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268760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165304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31202" y="6186499"/>
            <a:ext cx="640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12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1032" y="260648"/>
            <a:ext cx="8712968" cy="95410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lvl="0" algn="r"/>
            <a:r>
              <a:rPr lang="ru-RU" sz="2800" b="1" dirty="0" smtClean="0">
                <a:solidFill>
                  <a:srgbClr val="003399"/>
                </a:solidFill>
                <a:latin typeface="Bookman Old Style" pitchFamily="18" charset="0"/>
              </a:rPr>
              <a:t>Другие вопросы в области жилищно-коммунального хозяйства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772816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- расходы на содержание и коммунальные услуги  (по договорам ренты) на общую сумму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381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тыс. руб.; 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- расходы на содержание и коммунальные услуги временно свободных нежилых помещений на общую сумму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9 491тыс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. руб., потребность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9 714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тыс.руб.;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- расходы на содержание и коммунальные услуги временно свободных жилых помещений муниципального специализированного жилищного фонда, на общую сумму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1 131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тыс.руб.</a:t>
            </a:r>
            <a:r>
              <a:rPr lang="ru-RU" i="1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- расходы по сбору и доставке трупов в морг на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сумму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1 787 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тыс.руб</a:t>
            </a:r>
            <a:r>
              <a:rPr lang="ru-RU" b="1" i="1" dirty="0" smtClean="0">
                <a:latin typeface="Tahoma" pitchFamily="34" charset="0"/>
                <a:cs typeface="Tahoma" pitchFamily="34" charset="0"/>
              </a:rPr>
              <a:t>.;</a:t>
            </a:r>
            <a:endParaRPr lang="ru-RU" b="1" i="1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0554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48680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764704"/>
            <a:ext cx="7668344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980728"/>
            <a:ext cx="651621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2642136"/>
            <a:ext cx="84702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БЛАГОДАРИМ </a:t>
            </a:r>
          </a:p>
          <a:p>
            <a:pPr algn="ctr"/>
            <a:r>
              <a:rPr lang="ru-RU" sz="4000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ЗА</a:t>
            </a:r>
          </a:p>
          <a:p>
            <a:pPr algn="ctr"/>
            <a:r>
              <a:rPr lang="ru-RU" sz="4000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ВНИМАНИЕ!</a:t>
            </a:r>
            <a:endParaRPr lang="ru-RU" sz="4000" b="1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27784" y="6093296"/>
            <a:ext cx="651621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42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217092"/>
            <a:ext cx="7920880" cy="477054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Цель и ресурсное обеспечение</a:t>
            </a:r>
            <a:endParaRPr lang="ru-RU" sz="25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052736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ahoma" pitchFamily="34" charset="0"/>
                <a:cs typeface="Tahoma" pitchFamily="34" charset="0"/>
              </a:rPr>
              <a:t>Цель -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Цель:  Обеспечение реализации государственной и муниципальной политики в сфере городского хозяйства, направленной на обеспечение надежного, эффективного его функционирования и развития на территории городского округа Тольятти.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520" y="6165304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2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23528" y="2276872"/>
            <a:ext cx="4139952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49263">
              <a:lnSpc>
                <a:spcPct val="100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Ресурсное обеспечение</a:t>
            </a:r>
          </a:p>
          <a:p>
            <a:pPr algn="ctr" defTabSz="449263">
              <a:spcBef>
                <a:spcPct val="50000"/>
              </a:spcBef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Бюджет городского округа Тольятти формируется с предельным дефицитом.</a:t>
            </a:r>
          </a:p>
          <a:p>
            <a:pPr algn="ctr" defTabSz="449263">
              <a:lnSpc>
                <a:spcPct val="100000"/>
              </a:lnSpc>
              <a:spcBef>
                <a:spcPct val="50000"/>
              </a:spcBef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Департаменту городского хозяйства администрации доведен предельный объем бюджетных средств в сумме </a:t>
            </a:r>
            <a:r>
              <a:rPr lang="ru-RU" b="1" dirty="0" smtClean="0">
                <a:latin typeface="Tahoma" pitchFamily="34" charset="0"/>
                <a:cs typeface="Tahoma" pitchFamily="34" charset="0"/>
              </a:rPr>
              <a:t>634 506 тыс. руб. (54,6% от потребности)</a:t>
            </a:r>
          </a:p>
          <a:p>
            <a:pPr algn="ctr" defTabSz="449263">
              <a:spcBef>
                <a:spcPct val="50000"/>
              </a:spcBef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Потребность в реализации поставленных перед Департаментом задач гораздо выше и на 2018 год составляет </a:t>
            </a:r>
            <a:r>
              <a:rPr lang="ru-RU" b="1" dirty="0" smtClean="0">
                <a:latin typeface="Tahoma" pitchFamily="34" charset="0"/>
                <a:cs typeface="Tahoma" pitchFamily="34" charset="0"/>
              </a:rPr>
              <a:t>1 162 863 тыс.руб.</a:t>
            </a:r>
            <a:endParaRPr lang="ru-RU" b="1" i="1" u="sng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4283968" y="2276872"/>
          <a:ext cx="486003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0412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6237312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3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32656"/>
            <a:ext cx="9144000" cy="46166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4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Разработаны следующие муниципальные программы: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928670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" y="0"/>
            <a:ext cx="914400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3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3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3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МП «Охрана, защита и воспроизводство лесов, расположенных в границах городского округа    Тольятти,  на 2019-2023 годы»;</a:t>
            </a:r>
          </a:p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МП «Капитальный ремонт многоквартирных домов городского округа Тольятти на 2019-2023 годы»;</a:t>
            </a: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МП «Ремонт помещений, находящихся в муниципальной собственности городского округа Тольятти, на 2018-2022 годы»;</a:t>
            </a: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МП «Содержание и ремонт объектов и сетей инженерной инфраструктуры городского округа Тольятти на 2018 -2022 годы»;</a:t>
            </a: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МП "Тольятти - чистый город на 2015-2019 годы";</a:t>
            </a: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МП «Охрана окружающей среды на территории городского округа Тольятти на 2017-2021 годы»;</a:t>
            </a: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МП "Благоустройство территории городского округа Тольятти на 2015-2024 годы";</a:t>
            </a: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МП "Формирование современной городской среды на 2018-2022 годы";</a:t>
            </a: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МП «Формирование беспрепятственного доступа инвалидов и других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маломобильных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групп населения к объектам социальной инфраструктуры на территории городского округа Тольятти на 2014-2020 годы».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192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556792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4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17092"/>
            <a:ext cx="8964488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«Охрана, защита и воспроизводство лесов, расположенных в границах городского округа Тольятти, на </a:t>
            </a: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2019-2023 </a:t>
            </a: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годы» 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323528" y="2204864"/>
          <a:ext cx="43204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4644008" y="2204864"/>
            <a:ext cx="4499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ahoma" pitchFamily="34" charset="0"/>
                <a:cs typeface="Tahoma" pitchFamily="34" charset="0"/>
              </a:rPr>
              <a:t>В рамках доведенных бюджетных средств возможно реализовать только часть поставленных задач.</a:t>
            </a:r>
          </a:p>
          <a:p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44008" y="3068960"/>
            <a:ext cx="449999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r>
              <a:rPr lang="ru-RU" dirty="0" smtClean="0">
                <a:latin typeface="Tahoma" pitchFamily="34" charset="0"/>
                <a:cs typeface="Tahoma" pitchFamily="34" charset="0"/>
              </a:rPr>
              <a:t>При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этом, некоторые виды работ, в виду отсутствия финансирования не предусмотрены, в том числе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endParaRPr lang="ru-RU" dirty="0" smtClean="0">
              <a:latin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установка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мусорных контейнеров, вывоз и утилизация мусора;</a:t>
            </a:r>
            <a:endParaRPr lang="ru-RU" sz="1600" b="1" i="1" dirty="0" smtClean="0">
              <a:latin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содержание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лесных культур в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дендропарке;</a:t>
            </a:r>
          </a:p>
          <a:p>
            <a:r>
              <a:rPr lang="ru-RU" sz="16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содержание 3 противопожарных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водоемов.</a:t>
            </a:r>
            <a:endParaRPr lang="ru-RU" sz="1600" dirty="0" smtClean="0">
              <a:latin typeface="Tahoma" pitchFamily="34" charset="0"/>
              <a:cs typeface="Tahoma" pitchFamily="34" charset="0"/>
            </a:endParaRPr>
          </a:p>
          <a:p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47664" y="4653136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600" b="1" i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19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556792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6396335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5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17092"/>
            <a:ext cx="8964488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«Капитальный ремонт многоквартирных домов городского округа Тольятти </a:t>
            </a:r>
          </a:p>
          <a:p>
            <a:pPr algn="r" defTabSz="449263"/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2019-2023 </a:t>
            </a: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годы» 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7158" y="2357430"/>
            <a:ext cx="8535322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b="1" u="sng" dirty="0" smtClean="0">
                <a:latin typeface="Tahoma" pitchFamily="34" charset="0"/>
                <a:cs typeface="Tahoma" pitchFamily="34" charset="0"/>
              </a:rPr>
              <a:t>Финансирование не выделено, потребность составляет 37 187 тыс.руб.:</a:t>
            </a:r>
            <a:endParaRPr lang="ru-RU" sz="1600" b="1" dirty="0" smtClean="0">
              <a:latin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ремонт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внутридомовых инженерных систем </a:t>
            </a:r>
            <a:r>
              <a:rPr lang="ru-RU" sz="1600" dirty="0" err="1" smtClean="0">
                <a:latin typeface="Tahoma" pitchFamily="34" charset="0"/>
                <a:cs typeface="Tahoma" pitchFamily="34" charset="0"/>
              </a:rPr>
              <a:t>электро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, тепло, </a:t>
            </a:r>
            <a:r>
              <a:rPr lang="ru-RU" sz="1600" dirty="0" err="1" smtClean="0">
                <a:latin typeface="Tahoma" pitchFamily="34" charset="0"/>
                <a:cs typeface="Tahoma" pitchFamily="34" charset="0"/>
              </a:rPr>
              <a:t>газо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водоснабжения, водоотведения, в том числе установка узлов управления и регулирования потребления ресурсов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 -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1318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тыс.руб.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;</a:t>
            </a:r>
            <a:endParaRPr lang="ru-RU" sz="1600" dirty="0" smtClean="0">
              <a:latin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восстановление поврежденных конструктивных элементов МКД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 -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1 842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тыс.руб.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;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 </a:t>
            </a:r>
            <a:endParaRPr lang="ru-RU" sz="1600" dirty="0" smtClean="0">
              <a:latin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комплекс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мероприятий по капитальному ремонту общего имущества многоквартирных домов (восстановление автоматизированных систем пожарной безопасности, средств пожаротушения, систем оповещения, </a:t>
            </a:r>
            <a:r>
              <a:rPr lang="ru-RU" sz="1600" dirty="0" err="1" smtClean="0">
                <a:latin typeface="Tahoma" pitchFamily="34" charset="0"/>
                <a:cs typeface="Tahoma" pitchFamily="34" charset="0"/>
              </a:rPr>
              <a:t>дымоудаления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, ограждающих конструктивных элементов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) –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1840 тыс. руб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.;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установка </a:t>
            </a:r>
            <a:r>
              <a:rPr lang="ru-RU" sz="1600" dirty="0" err="1" smtClean="0">
                <a:latin typeface="Tahoma" pitchFamily="34" charset="0"/>
                <a:cs typeface="Tahoma" pitchFamily="34" charset="0"/>
              </a:rPr>
              <a:t>общедомовых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 приборов учета, в т.ч, сопутствующих работ по замене оборудования внутридомовых инженерных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систем –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32 187 тыс. руб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. </a:t>
            </a:r>
            <a:endParaRPr lang="ru-RU" sz="1600" dirty="0" smtClean="0">
              <a:latin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192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556792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6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17092"/>
            <a:ext cx="8964488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«Ремонт помещений, находящихся в муниципальной собственности городского округа Тольятти, на 2018-2022 годы»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179512" y="2060848"/>
          <a:ext cx="421196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285720" y="4929198"/>
            <a:ext cx="871296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latin typeface="Tahoma" pitchFamily="34" charset="0"/>
                <a:cs typeface="Tahoma" pitchFamily="34" charset="0"/>
              </a:rPr>
              <a:t>Необходимо дополнительное финансирование:</a:t>
            </a:r>
            <a:endParaRPr lang="ru-RU" b="1" dirty="0" smtClean="0"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Tahoma" pitchFamily="34" charset="0"/>
                <a:cs typeface="Tahoma" pitchFamily="34" charset="0"/>
              </a:rPr>
              <a:t>на 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проведение ремонтных работ в жилых помещениях, и приведение их в нормативное состояние, отвечающего требованиям Правил и норм технической эксплуатации жилищного фонда, санитарно – гигиеническим и иным требованиям – </a:t>
            </a:r>
            <a:r>
              <a:rPr lang="ru-RU" sz="1400" b="1" i="1" dirty="0" smtClean="0">
                <a:latin typeface="Tahoma" pitchFamily="34" charset="0"/>
                <a:cs typeface="Tahoma" pitchFamily="34" charset="0"/>
              </a:rPr>
              <a:t>11 976 </a:t>
            </a:r>
            <a:r>
              <a:rPr lang="ru-RU" sz="1400" b="1" i="1" dirty="0" smtClean="0">
                <a:latin typeface="Tahoma" pitchFamily="34" charset="0"/>
                <a:cs typeface="Tahoma" pitchFamily="34" charset="0"/>
              </a:rPr>
              <a:t>тыс. руб. 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расположенных по 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адресу: ул. Ворошилова, 55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);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ahoma" pitchFamily="34" charset="0"/>
                <a:cs typeface="Tahoma" pitchFamily="34" charset="0"/>
              </a:rPr>
              <a:t>установку индивидуальных приборов учета в муниципальных жилых помещениях – </a:t>
            </a:r>
            <a:r>
              <a:rPr lang="ru-RU" sz="1400" b="1" i="1" dirty="0" smtClean="0">
                <a:latin typeface="Tahoma" pitchFamily="34" charset="0"/>
                <a:cs typeface="Tahoma" pitchFamily="34" charset="0"/>
              </a:rPr>
              <a:t>300 т.р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.</a:t>
            </a:r>
            <a:r>
              <a:rPr lang="ru-RU" sz="14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(80 шт. – ИПУ по ГВС и ХВС; 60 шт. ИПУ по электроэнергии)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47664" y="364502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6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91472" y="2276872"/>
            <a:ext cx="475252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ahoma" pitchFamily="34" charset="0"/>
                <a:cs typeface="Tahoma" pitchFamily="34" charset="0"/>
              </a:rPr>
              <a:t>В рамках доведенных бюджетных средств возможно реализовать только часть поставленных задач:</a:t>
            </a:r>
          </a:p>
          <a:p>
            <a:r>
              <a:rPr lang="ru-RU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- замену бытового газоиспользующего оборудования -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688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(43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газовые плиты и 5 газовых водонагревателей);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ремонт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жилых помещений, находящихся в муниципальной собственности – </a:t>
            </a:r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2 500 т.р.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9МКД).</a:t>
            </a:r>
            <a:endParaRPr lang="ru-RU" sz="16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192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/>
        </p:nvGraphicFramePr>
        <p:xfrm>
          <a:off x="0" y="2132856"/>
          <a:ext cx="464400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1556792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7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17092"/>
            <a:ext cx="8964488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«Содержание и ремонт объектов и сетей инженерной инфраструктуры городского округа Тольятти на 2018 -2022 годы»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59632" y="2996952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6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499992" y="2285992"/>
            <a:ext cx="464400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Отсутствует финансирование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: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lvl="0" indent="539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монтаж дополнительных 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дождеприемников</a:t>
            </a:r>
          </a:p>
          <a:p>
            <a:pPr lvl="0" indent="539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indent="539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плата за негативное воздействие на центральную систему водоотведения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indent="539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600" dirty="0" smtClean="0">
              <a:latin typeface="Tahoma" pitchFamily="34" charset="0"/>
              <a:cs typeface="Tahoma" pitchFamily="34" charset="0"/>
            </a:endParaRPr>
          </a:p>
          <a:p>
            <a:pPr indent="539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разработка концептуальных решений по системе ливневой канализации</a:t>
            </a:r>
            <a:r>
              <a:rPr lang="ru-RU" sz="16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pPr indent="539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600" dirty="0" smtClean="0">
              <a:latin typeface="Tahoma" pitchFamily="34" charset="0"/>
              <a:cs typeface="Tahoma" pitchFamily="34" charset="0"/>
            </a:endParaRPr>
          </a:p>
          <a:p>
            <a:pPr lvl="0" indent="539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ремонт сетей ливневой канализации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192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/>
        </p:nvGraphicFramePr>
        <p:xfrm>
          <a:off x="179512" y="1556792"/>
          <a:ext cx="471601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1196752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8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217092"/>
            <a:ext cx="8964488" cy="95410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"Тольятти - чистый город </a:t>
            </a:r>
          </a:p>
          <a:p>
            <a:pPr algn="r" defTabSz="449263"/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на 2015-2019 годы"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59632" y="2924944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6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211960" y="1484784"/>
            <a:ext cx="493204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u="sng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Предусмотрено в малом объеме либо не предусмотрено финансирование: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на сбор, транспортирование и размещение отходов; 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на удаление аварийно опасных, сухостойных и упавших деревьев; 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на ликвидацию несанкционированных свалок;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на уход за зелеными насаждениями;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на ремонт покрытий проездов на территории муниципальных кладбищ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.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выполнение 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работ в рамках муниципального задания МБУ "Зеленстрой" доведено 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113 097 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тыс. руб., потребность – 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150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 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997 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тыс.руб., 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на выполнение работ по содержанию территорий жилых кварталов Центрального района, озеленению и подготовке мест праздничных мероприятий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;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u="sng" dirty="0" smtClean="0">
                <a:latin typeface="Tahoma" pitchFamily="34" charset="0"/>
                <a:cs typeface="Tahoma" pitchFamily="34" charset="0"/>
              </a:rPr>
              <a:t>содержание территорий общего пользования,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 комплексное содержание территорий жилых кварталов и объектов озеленения, за исключением придомовых территорий городского округа Тольятти доведено в рамках заключенного муниципального контракта </a:t>
            </a:r>
            <a:r>
              <a:rPr lang="ru-RU" sz="1400" b="1" dirty="0" smtClean="0">
                <a:latin typeface="Tahoma" pitchFamily="34" charset="0"/>
                <a:cs typeface="Tahoma" pitchFamily="34" charset="0"/>
              </a:rPr>
              <a:t>144 511 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тыс. руб., дополнительная потребность </a:t>
            </a:r>
            <a:r>
              <a:rPr lang="ru-RU" sz="1400" b="1" dirty="0" smtClean="0">
                <a:latin typeface="Tahoma" pitchFamily="34" charset="0"/>
                <a:cs typeface="Tahoma" pitchFamily="34" charset="0"/>
              </a:rPr>
              <a:t>69142</a:t>
            </a:r>
            <a:r>
              <a:rPr lang="ru-RU" sz="1400" dirty="0" smtClean="0">
                <a:latin typeface="Tahoma" pitchFamily="34" charset="0"/>
                <a:cs typeface="Tahoma" pitchFamily="34" charset="0"/>
              </a:rPr>
              <a:t> т.р.;</a:t>
            </a:r>
            <a:endParaRPr lang="ru-RU" sz="1400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192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/>
          <p:nvPr/>
        </p:nvGraphicFramePr>
        <p:xfrm>
          <a:off x="179512" y="1628800"/>
          <a:ext cx="417646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1340768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6237312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9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0"/>
            <a:ext cx="9144000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 defTabSz="449263">
              <a:spcBef>
                <a:spcPct val="50000"/>
              </a:spcBef>
            </a:pPr>
            <a:r>
              <a:rPr lang="ru-RU" sz="2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«Охрана окружающей среды на территории городского округа Тольятти на 2017-2021 годы»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00166" y="357187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ahoma" pitchFamily="34" charset="0"/>
                <a:cs typeface="Tahoma" pitchFamily="34" charset="0"/>
              </a:rPr>
              <a:t>тыс. руб.</a:t>
            </a:r>
            <a:endParaRPr lang="ru-RU" sz="16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995936" y="1505689"/>
            <a:ext cx="5148064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u="sng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Не предусмотрено финансирование на:</a:t>
            </a: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ликвидацию несанкционированных свалок на территории городского 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округа;</a:t>
            </a:r>
            <a:r>
              <a:rPr lang="ru-RU" sz="1400" b="1" i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endParaRPr lang="ru-RU" sz="1400" b="1" i="1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организацию конференции с участием предприятий, учреждений, организаций городского округа Тольятти «Проблемы экологии городского округа Тольятти и пути их решения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»</a:t>
            </a:r>
            <a:endParaRPr lang="ru-RU" sz="1400" b="1" i="1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предоставление информации о влиянии внешних источников шума на селитебную 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территорию</a:t>
            </a:r>
            <a:endParaRPr lang="ru-RU" sz="1400" b="1" i="1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предоставление информации о воздействии электромагнитных полей в селитебной 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территории</a:t>
            </a:r>
            <a:endParaRPr lang="ru-RU" sz="1400" b="1" i="1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lvl="0" indent="5397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обследование водных объектов (цепь Васильевских озер), расположенных на территории городского округа Тольятти для определения их статуса (озеро. Пруд. Обводненный карьер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)</a:t>
            </a:r>
            <a:endParaRPr lang="ru-RU" sz="1400" b="1" i="1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072074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77800" algn="just" fontAlgn="base">
              <a:spcBef>
                <a:spcPct val="0"/>
              </a:spcBef>
              <a:tabLst>
                <a:tab pos="266700" algn="l"/>
              </a:tabLs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разработку генеральной схемы очистки территории городского округа Тольятти (мероприятие предусмотрено на 2-х летний период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)</a:t>
            </a:r>
            <a:endParaRPr lang="ru-RU" sz="1400" b="1" i="1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lvl="0" indent="177800" algn="just" fontAlgn="base">
              <a:spcBef>
                <a:spcPct val="0"/>
              </a:spcBef>
              <a:tabLst>
                <a:tab pos="266700" algn="l"/>
              </a:tabLs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организацию системы видеонаблюдения  в местах образования несанкционированных 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свалок</a:t>
            </a:r>
            <a:endParaRPr lang="ru-RU" sz="1400" b="1" i="1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lvl="0" indent="177800" algn="just" fontAlgn="base">
              <a:spcBef>
                <a:spcPct val="0"/>
              </a:spcBef>
              <a:tabLst>
                <a:tab pos="266700" algn="l"/>
              </a:tabLst>
            </a:pP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- обслуживание системы видеонаблюдения в местах образования несанкционированных </a:t>
            </a:r>
            <a:r>
              <a:rPr lang="ru-RU" sz="14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свалок</a:t>
            </a:r>
            <a:endParaRPr lang="ru-RU" sz="1400" b="1" i="1" dirty="0" smtClean="0">
              <a:latin typeface="Tahoma" pitchFamily="34" charset="0"/>
              <a:ea typeface="Calibri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1928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1090</Words>
  <Application>Microsoft Office PowerPoint</Application>
  <PresentationFormat>Экран (4:3)</PresentationFormat>
  <Paragraphs>140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</dc:creator>
  <cp:lastModifiedBy>user</cp:lastModifiedBy>
  <cp:revision>54</cp:revision>
  <dcterms:created xsi:type="dcterms:W3CDTF">2017-06-15T13:15:30Z</dcterms:created>
  <dcterms:modified xsi:type="dcterms:W3CDTF">2018-09-20T12:15:41Z</dcterms:modified>
</cp:coreProperties>
</file>