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98" r:id="rId3"/>
    <p:sldId id="399" r:id="rId4"/>
    <p:sldId id="376" r:id="rId5"/>
    <p:sldId id="400" r:id="rId6"/>
    <p:sldId id="401" r:id="rId7"/>
    <p:sldId id="408" r:id="rId8"/>
    <p:sldId id="384" r:id="rId9"/>
    <p:sldId id="395" r:id="rId10"/>
    <p:sldId id="378" r:id="rId11"/>
    <p:sldId id="362" r:id="rId12"/>
    <p:sldId id="396" r:id="rId13"/>
    <p:sldId id="391" r:id="rId14"/>
    <p:sldId id="407" r:id="rId15"/>
    <p:sldId id="397" r:id="rId16"/>
    <p:sldId id="393" r:id="rId17"/>
    <p:sldId id="355" r:id="rId18"/>
    <p:sldId id="389" r:id="rId19"/>
    <p:sldId id="406" r:id="rId20"/>
    <p:sldId id="260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94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гнатьева Вера Юрьевна" initials="ИВ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716"/>
    <a:srgbClr val="A2C2E8"/>
    <a:srgbClr val="538ED5"/>
    <a:srgbClr val="882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438" autoAdjust="0"/>
  </p:normalViewPr>
  <p:slideViewPr>
    <p:cSldViewPr showGuides="1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094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vetkova\Desktop\&#1044;&#1083;&#1103;%20&#1089;&#1083;&#1072;&#1081;&#1076;&#1072;%20&#1041;&#1083;&#1072;&#1075;&#1086;&#1091;&#1089;&#1090;&#1088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1.bin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../embeddings/oleObject2.bin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../embeddings/oleObject3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natasha\Desktop\&#1052;&#1086;&#1080;%20&#1076;&#1086;&#1082;&#1091;&#1084;&#1077;&#1085;&#1090;&#1099;\&#1055;&#1088;&#1086;&#1077;&#1082;&#1090;%202023-2025\&#1055;&#1088;&#1077;&#1079;&#1077;&#1085;&#1090;&#1072;&#1094;&#1080;&#1103;\&#1053;&#1072;%20&#1050;&#1086;&#1083;&#1083;&#1077;&#1075;&#1080;&#1102;\&#1044;&#1072;&#1085;&#1085;&#1099;&#1077;%20&#1087;&#1086;%20&#1076;&#1086;&#1093;&#1086;&#1076;&#1072;&#1084;%20(&#1073;&#1083;&#1080;&#1085;)%20-202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nik\Desktop\&#1055;&#1088;&#1077;&#1079;&#1077;&#1085;&#1090;&#1072;&#1094;&#1080;&#1103;%20&#1082;%20&#1087;&#1088;&#1086;&#1077;&#1082;&#1090;&#1091;%20&#1073;&#1102;&#1076;&#1078;&#1077;&#1090;&#1072;\&#1044;&#1072;&#1085;&#1085;&#1099;&#1077;%20&#1082;%20&#1089;&#1083;&#1072;&#1081;&#1076;&#1072;&#1084;.xlsx" TargetMode="External"/><Relationship Id="rId4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nik\Desktop\&#1055;&#1088;&#1077;&#1079;&#1077;&#1085;&#1090;&#1072;&#1094;&#1080;&#1103;%20&#1082;%20&#1087;&#1088;&#1086;&#1077;&#1082;&#1090;&#1091;%20&#1073;&#1102;&#1076;&#1078;&#1077;&#1090;&#1072;\&#1044;&#1072;&#1085;&#1085;&#1099;&#1077;%20&#1082;%20&#1089;&#1083;&#1072;&#1081;&#1076;&#1072;&#108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nik\Desktop\&#1055;&#1088;&#1077;&#1079;&#1077;&#1085;&#1090;&#1072;&#1094;&#1080;&#1103;%20&#1082;%20&#1087;&#1088;&#1086;&#1077;&#1082;&#1090;&#1091;%20&#1073;&#1102;&#1076;&#1078;&#1077;&#1090;&#1072;\&#1057;&#1074;&#1086;&#1076;%20&#1076;&#1083;&#1103;%20&#1076;&#1080;&#1072;&#1075;&#1088;&#1072;&#1084;&#1084;&#1099;%20&#1076;&#1086;&#1088;&#1086;&#1075;&#1080;%20&#8212;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60002494849508E-2"/>
          <c:y val="4.5457903758536741E-2"/>
          <c:w val="0.9138820324311957"/>
          <c:h val="0.64929173963218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 (млн. руб.)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941981105413198E-3"/>
                  <c:y val="2.3500579183607193E-2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5636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E8F-46CF-85B4-DC22508D41BD}"/>
                </c:ext>
              </c:extLst>
            </c:dLbl>
            <c:dLbl>
              <c:idx val="1"/>
              <c:layout>
                <c:manualLayout>
                  <c:x val="-3.0941981105413311E-3"/>
                  <c:y val="4.1254436502842521E-3"/>
                </c:manualLayout>
              </c:layout>
              <c:tx>
                <c:rich>
                  <a:bodyPr rot="-408000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5300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F4E-43EE-96D5-0FF4CBCF4B6E}"/>
                </c:ext>
              </c:extLst>
            </c:dLbl>
            <c:dLbl>
              <c:idx val="2"/>
              <c:layout>
                <c:manualLayout>
                  <c:x val="-1.5470990552706619E-3"/>
                  <c:y val="-5.12320864449241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4E-43EE-96D5-0FF4CBCF4B6E}"/>
                </c:ext>
              </c:extLst>
            </c:dLbl>
            <c:dLbl>
              <c:idx val="3"/>
              <c:layout>
                <c:manualLayout>
                  <c:x val="1.5470990552706619E-3"/>
                  <c:y val="-4.89580688503833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4E-43EE-96D5-0FF4CBCF4B6E}"/>
                </c:ext>
              </c:extLst>
            </c:dLbl>
            <c:dLbl>
              <c:idx val="4"/>
              <c:layout>
                <c:manualLayout>
                  <c:x val="3.0941981105413311E-3"/>
                  <c:y val="-6.27978872602491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4E-43EE-96D5-0FF4CBCF4B6E}"/>
                </c:ext>
              </c:extLst>
            </c:dLbl>
            <c:dLbl>
              <c:idx val="5"/>
              <c:layout>
                <c:manualLayout>
                  <c:x val="3.0941981105413311E-3"/>
                  <c:y val="-5.46171776159431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4E-43EE-96D5-0FF4CBCF4B6E}"/>
                </c:ext>
              </c:extLst>
            </c:dLbl>
            <c:dLbl>
              <c:idx val="6"/>
              <c:layout>
                <c:manualLayout>
                  <c:x val="3.7130377326496301E-2"/>
                  <c:y val="8.67389962135350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4E-43EE-96D5-0FF4CBCF4B6E}"/>
                </c:ext>
              </c:extLst>
            </c:dLbl>
            <c:spPr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txPr>
              <a:bodyPr rot="-408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    Факт на 01.01.2019</c:v>
                </c:pt>
                <c:pt idx="1">
                  <c:v>       Факт на 01.01.2022</c:v>
                </c:pt>
                <c:pt idx="2">
                  <c:v>       План на 01.01.2023                 </c:v>
                </c:pt>
                <c:pt idx="3">
                  <c:v>Проект на 01.01.2024                      </c:v>
                </c:pt>
                <c:pt idx="4">
                  <c:v>Проект на 01.01.2025                </c:v>
                </c:pt>
                <c:pt idx="5">
                  <c:v>Проект на 01.01.2026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5636</c:v>
                </c:pt>
                <c:pt idx="1">
                  <c:v>5300</c:v>
                </c:pt>
                <c:pt idx="2">
                  <c:v>4153</c:v>
                </c:pt>
                <c:pt idx="3">
                  <c:v>4153</c:v>
                </c:pt>
                <c:pt idx="4">
                  <c:v>3963</c:v>
                </c:pt>
                <c:pt idx="5">
                  <c:v>4102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F4E-43EE-96D5-0FF4CBCF4B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 (млн. руб.)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470990552706619E-3"/>
                  <c:y val="-2.89129987378451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4E-43EE-96D5-0FF4CBCF4B6E}"/>
                </c:ext>
              </c:extLst>
            </c:dLbl>
            <c:dLbl>
              <c:idx val="1"/>
              <c:layout>
                <c:manualLayout>
                  <c:x val="-1.5470990552706898E-3"/>
                  <c:y val="-1.15651994951382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4E-43EE-96D5-0FF4CBCF4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    Факт на 01.01.2019</c:v>
                </c:pt>
                <c:pt idx="1">
                  <c:v>       Факт на 01.01.2022</c:v>
                </c:pt>
                <c:pt idx="2">
                  <c:v>       План на 01.01.2023                 </c:v>
                </c:pt>
                <c:pt idx="3">
                  <c:v>Проект на 01.01.2024                      </c:v>
                </c:pt>
                <c:pt idx="4">
                  <c:v>Проект на 01.01.2025                </c:v>
                </c:pt>
                <c:pt idx="5">
                  <c:v>Проект на 01.01.2026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288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F4E-43EE-96D5-0FF4CBCF4B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Общий размер долга (млн. руб.)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       Факт на 01.01.2019</c:v>
                </c:pt>
                <c:pt idx="1">
                  <c:v>       Факт на 01.01.2022</c:v>
                </c:pt>
                <c:pt idx="2">
                  <c:v>       План на 01.01.2023                 </c:v>
                </c:pt>
                <c:pt idx="3">
                  <c:v>Проект на 01.01.2024                      </c:v>
                </c:pt>
                <c:pt idx="4">
                  <c:v>Проект на 01.01.2025                </c:v>
                </c:pt>
                <c:pt idx="5">
                  <c:v>Проект на 01.01.2026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F4E-43EE-96D5-0FF4CBCF4B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4415232"/>
        <c:axId val="44437504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Расходы на обслуживание мун. долга (млн. руб.)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lumMod val="95000"/>
                  <a:lumOff val="5000"/>
                </a:schemeClr>
              </a:solidFill>
              <a:ln w="9525">
                <a:solidFill>
                  <a:schemeClr val="accent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0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    Факт на 01.01.2019</c:v>
                </c:pt>
                <c:pt idx="1">
                  <c:v>       Факт на 01.01.2022</c:v>
                </c:pt>
                <c:pt idx="2">
                  <c:v>       План на 01.01.2023                 </c:v>
                </c:pt>
                <c:pt idx="3">
                  <c:v>Проект на 01.01.2024                      </c:v>
                </c:pt>
                <c:pt idx="4">
                  <c:v>Проект на 01.01.2025                </c:v>
                </c:pt>
                <c:pt idx="5">
                  <c:v>Проект на 01.01.2026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415</c:v>
                </c:pt>
                <c:pt idx="1">
                  <c:v>287</c:v>
                </c:pt>
                <c:pt idx="2">
                  <c:v>314</c:v>
                </c:pt>
                <c:pt idx="3">
                  <c:v>393</c:v>
                </c:pt>
                <c:pt idx="4">
                  <c:v>551</c:v>
                </c:pt>
                <c:pt idx="5">
                  <c:v>550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4F4E-43EE-96D5-0FF4CBCF4B6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Уровень долга (%)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>
              <a:glow rad="127000">
                <a:schemeClr val="tx1"/>
              </a:glow>
            </a:effectLst>
          </c:spPr>
          <c:marker>
            <c:symbol val="diamond"/>
            <c:size val="7"/>
            <c:spPr>
              <a:solidFill>
                <a:srgbClr val="882B9B"/>
              </a:solidFill>
              <a:ln w="9525">
                <a:solidFill>
                  <a:schemeClr val="accent5"/>
                </a:solidFill>
              </a:ln>
              <a:effectLst>
                <a:glow rad="127000">
                  <a:schemeClr val="tx1"/>
                </a:glo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     Факт на 01.01.2019</c:v>
                </c:pt>
                <c:pt idx="1">
                  <c:v>       Факт на 01.01.2022</c:v>
                </c:pt>
                <c:pt idx="2">
                  <c:v>       План на 01.01.2023                 </c:v>
                </c:pt>
                <c:pt idx="3">
                  <c:v>Проект на 01.01.2024                      </c:v>
                </c:pt>
                <c:pt idx="4">
                  <c:v>Проект на 01.01.2025                </c:v>
                </c:pt>
                <c:pt idx="5">
                  <c:v>Проект на 01.01.2026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4F4E-43EE-96D5-0FF4CBCF4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15232"/>
        <c:axId val="44437504"/>
      </c:lineChart>
      <c:catAx>
        <c:axId val="4441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7504"/>
        <c:crosses val="autoZero"/>
        <c:auto val="1"/>
        <c:lblAlgn val="ctr"/>
        <c:lblOffset val="500"/>
        <c:noMultiLvlLbl val="0"/>
      </c:catAx>
      <c:valAx>
        <c:axId val="44437504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1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48969510860051"/>
          <c:w val="1"/>
          <c:h val="0.14851030489140657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>
      <a:solidFill>
        <a:schemeClr val="bg1"/>
      </a:solidFill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207</c:v>
                </c:pt>
                <c:pt idx="1">
                  <c:v>135.6</c:v>
                </c:pt>
                <c:pt idx="2">
                  <c:v>81.599999999999994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12-4B79-8563-D3160469BF70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313.10000000000002</c:v>
                </c:pt>
                <c:pt idx="1">
                  <c:v>302</c:v>
                </c:pt>
                <c:pt idx="2">
                  <c:v>150.1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12-4B79-8563-D3160469BF70}"/>
            </c:ext>
          </c:extLst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Лист1!$B$5:$D$5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12-4B79-8563-D3160469BF70}"/>
            </c:ext>
          </c:extLst>
        </c:ser>
        <c:ser>
          <c:idx val="3"/>
          <c:order val="3"/>
          <c:tx>
            <c:strRef>
              <c:f>Лист1!$A$4</c:f>
              <c:strCache>
                <c:ptCount val="1"/>
                <c:pt idx="0">
                  <c:v>планируемое поступление средств областного бюджета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Лист1!$B$4:$D$4</c:f>
              <c:numCache>
                <c:formatCode>General</c:formatCode>
                <c:ptCount val="3"/>
                <c:pt idx="2">
                  <c:v>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12-4B79-8563-D3160469B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306944"/>
        <c:axId val="122308480"/>
      </c:barChart>
      <c:catAx>
        <c:axId val="12230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308480"/>
        <c:crosses val="autoZero"/>
        <c:auto val="1"/>
        <c:lblAlgn val="ctr"/>
        <c:lblOffset val="100"/>
        <c:noMultiLvlLbl val="0"/>
      </c:catAx>
      <c:valAx>
        <c:axId val="12230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30694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расходов 2021-2023 гг.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484784518891846E-2"/>
          <c:y val="0.112371068355689"/>
          <c:w val="0.87324135702093708"/>
          <c:h val="0.681387920807337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'[Благоустройство по избирательным округам 2017-2021гг для слайда.xlsx]лес'!$A$2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'[Благоустройство по избирательным округам 2017-2021гг для слайда.xlsx]лес'!$B$1:$D$1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'[Благоустройство по избирательным округам 2017-2021гг для слайда.xlsx]лес'!$B$2:$D$2</c:f>
              <c:numCache>
                <c:formatCode>General</c:formatCode>
                <c:ptCount val="3"/>
                <c:pt idx="0">
                  <c:v>14.3</c:v>
                </c:pt>
                <c:pt idx="1">
                  <c:v>52.2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29-44E5-8EE5-3C542F68FBD4}"/>
            </c:ext>
          </c:extLst>
        </c:ser>
        <c:ser>
          <c:idx val="1"/>
          <c:order val="1"/>
          <c:tx>
            <c:strRef>
              <c:f>'[Благоустройство по избирательным округам 2017-2021гг для слайда.xlsx]лес'!$A$3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'[Благоустройство по избирательным округам 2017-2021гг для слайда.xlsx]лес'!$B$1:$D$1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'[Благоустройство по избирательным округам 2017-2021гг для слайда.xlsx]лес'!$B$3:$D$3</c:f>
              <c:numCache>
                <c:formatCode>General</c:formatCode>
                <c:ptCount val="3"/>
                <c:pt idx="0">
                  <c:v>12.5</c:v>
                </c:pt>
                <c:pt idx="1">
                  <c:v>72</c:v>
                </c:pt>
                <c:pt idx="2">
                  <c:v>37.9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29-44E5-8EE5-3C542F68F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579648"/>
        <c:axId val="151913216"/>
      </c:barChart>
      <c:catAx>
        <c:axId val="15157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913216"/>
        <c:crosses val="autoZero"/>
        <c:auto val="1"/>
        <c:lblAlgn val="ctr"/>
        <c:lblOffset val="100"/>
        <c:noMultiLvlLbl val="0"/>
      </c:catAx>
      <c:valAx>
        <c:axId val="15191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7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60577524633752"/>
          <c:w val="1"/>
          <c:h val="0.483071303544128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22-4A60-BA03-333CED561B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22-4A60-BA03-333CED561B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22-4A60-BA03-333CED561B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22-4A60-BA03-333CED561B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22-4A60-BA03-333CED561B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822-4A60-BA03-333CED561B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'[Благоустройство по избирательным округам 2017-2021гг для слайда.xlsx]лес 2022 '!$I$3:$I$8</c:f>
              <c:strCache>
                <c:ptCount val="6"/>
                <c:pt idx="0">
                  <c:v>Пожарная безопасность</c:v>
                </c:pt>
                <c:pt idx="1">
                  <c:v>Содержание лесов</c:v>
                </c:pt>
                <c:pt idx="2">
                  <c:v>Воспроизводство лесов</c:v>
                </c:pt>
                <c:pt idx="3">
                  <c:v>Содержание МКУ "Тольяттинское лесничество"</c:v>
                </c:pt>
                <c:pt idx="4">
                  <c:v>Дендропарк</c:v>
                </c:pt>
                <c:pt idx="5">
                  <c:v>Приобретение техники</c:v>
                </c:pt>
              </c:strCache>
            </c:strRef>
          </c:cat>
          <c:val>
            <c:numRef>
              <c:f>'[Благоустройство по избирательным округам 2017-2021гг для слайда.xlsx]лес 2022 '!$J$3:$J$8</c:f>
              <c:numCache>
                <c:formatCode>General</c:formatCode>
                <c:ptCount val="6"/>
                <c:pt idx="0">
                  <c:v>6</c:v>
                </c:pt>
                <c:pt idx="1">
                  <c:v>26</c:v>
                </c:pt>
                <c:pt idx="2">
                  <c:v>5</c:v>
                </c:pt>
                <c:pt idx="3">
                  <c:v>10</c:v>
                </c:pt>
                <c:pt idx="4">
                  <c:v>1</c:v>
                </c:pt>
                <c:pt idx="5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822-4A60-BA03-333CED561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2023</a:t>
            </a:r>
            <a:r>
              <a:rPr lang="ru-RU" b="1" dirty="0">
                <a:solidFill>
                  <a:schemeClr val="tx1"/>
                </a:solidFill>
              </a:rPr>
              <a:t> год</a:t>
            </a:r>
            <a:endParaRPr 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5705681508697532"/>
          <c:y val="7.808921231350052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7171296296296296"/>
          <c:w val="0.96944444444444444"/>
          <c:h val="0.3711078302712160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D8-4B5C-9BD9-2488EA512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D8-4B5C-9BD9-2488EA5125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D8-4B5C-9BD9-2488EA5125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D8-4B5C-9BD9-2488EA5125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D8-4B5C-9BD9-2488EA5125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AD8-4B5C-9BD9-2488EA5125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'[Благоустройство по избирательным округам 2017-2021гг для слайда.xlsx]лес 2023'!$G$3:$G$8</c:f>
              <c:strCache>
                <c:ptCount val="6"/>
                <c:pt idx="0">
                  <c:v>Пожарная безопасность</c:v>
                </c:pt>
                <c:pt idx="1">
                  <c:v>Содержание лесов</c:v>
                </c:pt>
                <c:pt idx="2">
                  <c:v>Воспроизводство лесов</c:v>
                </c:pt>
                <c:pt idx="3">
                  <c:v>Содержание МКУ "Тольяттинское лесничество"</c:v>
                </c:pt>
                <c:pt idx="4">
                  <c:v>Дендропарк</c:v>
                </c:pt>
                <c:pt idx="5">
                  <c:v>Приобретение техники</c:v>
                </c:pt>
              </c:strCache>
            </c:strRef>
          </c:cat>
          <c:val>
            <c:numRef>
              <c:f>'[Благоустройство по избирательным округам 2017-2021гг для слайда.xlsx]лес 2023'!$H$3:$H$8</c:f>
              <c:numCache>
                <c:formatCode>General</c:formatCode>
                <c:ptCount val="6"/>
                <c:pt idx="0">
                  <c:v>4</c:v>
                </c:pt>
                <c:pt idx="1">
                  <c:v>20</c:v>
                </c:pt>
                <c:pt idx="2">
                  <c:v>7</c:v>
                </c:pt>
                <c:pt idx="3">
                  <c:v>11</c:v>
                </c:pt>
                <c:pt idx="4">
                  <c:v>2</c:v>
                </c:pt>
                <c:pt idx="5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AD8-4B5C-9BD9-2488EA5125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37809501372593E-2"/>
          <c:y val="0.53819115870248935"/>
          <c:w val="0.84014741780742941"/>
          <c:h val="0.46180883639545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996061926237166E-2"/>
          <c:y val="0.11914669413836174"/>
          <c:w val="0.66938409216668282"/>
          <c:h val="0.843490874751290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собственные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7539</c:v>
                </c:pt>
                <c:pt idx="1">
                  <c:v>7655</c:v>
                </c:pt>
                <c:pt idx="2">
                  <c:v>7758</c:v>
                </c:pt>
                <c:pt idx="3">
                  <c:v>8575</c:v>
                </c:pt>
                <c:pt idx="4">
                  <c:v>8827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6B-412B-B5CC-82A81D1F6E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8791</c:v>
                </c:pt>
                <c:pt idx="1">
                  <c:v>11232</c:v>
                </c:pt>
                <c:pt idx="2">
                  <c:v>1650</c:v>
                </c:pt>
                <c:pt idx="3">
                  <c:v>1703</c:v>
                </c:pt>
                <c:pt idx="4">
                  <c:v>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6B-412B-B5CC-82A81D1F6E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Профицит/Дефицит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536</c:v>
                </c:pt>
                <c:pt idx="1">
                  <c:v>-180</c:v>
                </c:pt>
                <c:pt idx="2">
                  <c:v>0</c:v>
                </c:pt>
                <c:pt idx="3">
                  <c:v>189</c:v>
                </c:pt>
                <c:pt idx="4">
                  <c:v>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6B-412B-B5CC-82A81D1F6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216384"/>
        <c:axId val="57226368"/>
      </c:barChart>
      <c:catAx>
        <c:axId val="5721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26368"/>
        <c:crosses val="autoZero"/>
        <c:auto val="1"/>
        <c:lblAlgn val="ctr"/>
        <c:lblOffset val="100"/>
        <c:noMultiLvlLbl val="0"/>
      </c:catAx>
      <c:valAx>
        <c:axId val="5722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16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0924773191434"/>
          <c:y val="0.35503294246767192"/>
          <c:w val="0.25163358332353575"/>
          <c:h val="0.2792446462177603"/>
        </c:manualLayout>
      </c:layout>
      <c:overlay val="0"/>
      <c:txPr>
        <a:bodyPr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3244571994597E-2"/>
          <c:y val="9.1141297475117039E-2"/>
          <c:w val="0.67185330913387886"/>
          <c:h val="0.8864752232950332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dLbls>
            <c:delete val="1"/>
          </c:dLbls>
          <c:val>
            <c:numRef>
              <c:f>Лист1!$A$2:$A$6</c:f>
              <c:numCache>
                <c:formatCode>General</c:formatCode>
                <c:ptCount val="5"/>
                <c:pt idx="0">
                  <c:v>15794</c:v>
                </c:pt>
                <c:pt idx="1">
                  <c:v>19067</c:v>
                </c:pt>
                <c:pt idx="2">
                  <c:v>9843</c:v>
                </c:pt>
                <c:pt idx="3">
                  <c:v>10089</c:v>
                </c:pt>
                <c:pt idx="4">
                  <c:v>9517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D1-4EDE-A24B-7456F332D8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0987136"/>
        <c:axId val="130988672"/>
      </c:lineChart>
      <c:catAx>
        <c:axId val="130987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30988672"/>
        <c:crosses val="autoZero"/>
        <c:auto val="1"/>
        <c:lblAlgn val="ctr"/>
        <c:lblOffset val="100"/>
        <c:noMultiLvlLbl val="0"/>
      </c:catAx>
      <c:valAx>
        <c:axId val="130988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0987136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6129074962595014"/>
          <c:y val="0.86062671098125554"/>
          <c:w val="0.2351152312256064"/>
          <c:h val="0.133777265489019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210388316845041"/>
          <c:y val="0.18920449326718974"/>
          <c:w val="0.78234056127599438"/>
          <c:h val="0.7809013135262129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7A-4380-B165-C6266E11A5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7A-4380-B165-C6266E11A5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7A-4380-B165-C6266E11A5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7A-4380-B165-C6266E11A5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A7A-4380-B165-C6266E11A5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A7A-4380-B165-C6266E11A5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A7A-4380-B165-C6266E11A54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A7A-4380-B165-C6266E11A54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A7A-4380-B165-C6266E11A54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A7A-4380-B165-C6266E11A54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A7A-4380-B165-C6266E11A546}"/>
              </c:ext>
            </c:extLst>
          </c:dPt>
          <c:dLbls>
            <c:dLbl>
              <c:idx val="0"/>
              <c:layout>
                <c:manualLayout>
                  <c:x val="-0.28360692616583089"/>
                  <c:y val="-0.11697392734855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7A-4380-B165-C6266E11A546}"/>
                </c:ext>
              </c:extLst>
            </c:dLbl>
            <c:dLbl>
              <c:idx val="1"/>
              <c:layout>
                <c:manualLayout>
                  <c:x val="-3.4768954368861543E-2"/>
                  <c:y val="-2.13935084489609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483081044990513"/>
                      <c:h val="0.185679782598569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7A-4380-B165-C6266E11A546}"/>
                </c:ext>
              </c:extLst>
            </c:dLbl>
            <c:dLbl>
              <c:idx val="2"/>
              <c:layout>
                <c:manualLayout>
                  <c:x val="0.22428543003199611"/>
                  <c:y val="-0.122763828110400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095882161719344"/>
                      <c:h val="4.9332482403519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7A-4380-B165-C6266E11A546}"/>
                </c:ext>
              </c:extLst>
            </c:dLbl>
            <c:dLbl>
              <c:idx val="3"/>
              <c:layout>
                <c:manualLayout>
                  <c:x val="0.22048103739059693"/>
                  <c:y val="4.49365067576909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062817667708845"/>
                      <c:h val="4.00084737018236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7A-4380-B165-C6266E11A546}"/>
                </c:ext>
              </c:extLst>
            </c:dLbl>
            <c:dLbl>
              <c:idx val="4"/>
              <c:layout>
                <c:manualLayout>
                  <c:x val="-0.13117311040541166"/>
                  <c:y val="6.85505904105497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7A-4380-B165-C6266E11A546}"/>
                </c:ext>
              </c:extLst>
            </c:dLbl>
            <c:dLbl>
              <c:idx val="5"/>
              <c:layout>
                <c:manualLayout>
                  <c:x val="-0.1503947630233689"/>
                  <c:y val="1.36212614019488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240866166919325"/>
                      <c:h val="8.36262953667133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A7A-4380-B165-C6266E11A546}"/>
                </c:ext>
              </c:extLst>
            </c:dLbl>
            <c:dLbl>
              <c:idx val="6"/>
              <c:layout>
                <c:manualLayout>
                  <c:x val="-0.28164376307056732"/>
                  <c:y val="-8.7148574168296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235113885384302"/>
                      <c:h val="0.12187582250887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A7A-4380-B165-C6266E11A546}"/>
                </c:ext>
              </c:extLst>
            </c:dLbl>
            <c:dLbl>
              <c:idx val="7"/>
              <c:layout>
                <c:manualLayout>
                  <c:x val="-3.8487875342995553E-2"/>
                  <c:y val="-0.1176208034626798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575784857401453"/>
                      <c:h val="8.69675720721845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A7A-4380-B165-C6266E11A546}"/>
                </c:ext>
              </c:extLst>
            </c:dLbl>
            <c:dLbl>
              <c:idx val="8"/>
              <c:layout>
                <c:manualLayout>
                  <c:x val="0.24811888413535324"/>
                  <c:y val="-0.114190000274988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739239295573331"/>
                      <c:h val="9.05276481219230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A7A-4380-B165-C6266E11A546}"/>
                </c:ext>
              </c:extLst>
            </c:dLbl>
            <c:dLbl>
              <c:idx val="9"/>
              <c:layout>
                <c:manualLayout>
                  <c:x val="0.42878299187192487"/>
                  <c:y val="-8.35935586950755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14132506467446"/>
                      <c:h val="3.76350896686646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BA7A-4380-B165-C6266E11A546}"/>
                </c:ext>
              </c:extLst>
            </c:dLbl>
            <c:dLbl>
              <c:idx val="10"/>
              <c:layout>
                <c:manualLayout>
                  <c:x val="0.28009689563181284"/>
                  <c:y val="-8.47645962062505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022125177020149"/>
                      <c:h val="3.93303639780639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BA7A-4380-B165-C6266E11A5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spc="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Налоги на совокупный доход (УСН, ЕСХН, ПСН)</c:v>
                </c:pt>
                <c:pt idx="2">
                  <c:v>НИФЛ</c:v>
                </c:pt>
                <c:pt idx="3">
                  <c:v>Земельный налог</c:v>
                </c:pt>
                <c:pt idx="4">
                  <c:v>Аренда земли</c:v>
                </c:pt>
                <c:pt idx="5">
                  <c:v>Аренда имущества</c:v>
                </c:pt>
                <c:pt idx="6">
                  <c:v>Доходы от размещения рекламы</c:v>
                </c:pt>
                <c:pt idx="7">
                  <c:v>Доходы от реализации имущества</c:v>
                </c:pt>
                <c:pt idx="8">
                  <c:v>Доходы от продажи земельных участков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#\ ##0.0</c:formatCode>
                <c:ptCount val="11"/>
                <c:pt idx="0">
                  <c:v>60.8</c:v>
                </c:pt>
                <c:pt idx="1">
                  <c:v>8.6</c:v>
                </c:pt>
                <c:pt idx="2">
                  <c:v>10.1</c:v>
                </c:pt>
                <c:pt idx="3">
                  <c:v>7.8</c:v>
                </c:pt>
                <c:pt idx="4">
                  <c:v>4.7</c:v>
                </c:pt>
                <c:pt idx="5">
                  <c:v>1.1000000000000001</c:v>
                </c:pt>
                <c:pt idx="6">
                  <c:v>0.70000000000000062</c:v>
                </c:pt>
                <c:pt idx="7">
                  <c:v>0.4</c:v>
                </c:pt>
                <c:pt idx="8">
                  <c:v>0.30000000000000032</c:v>
                </c:pt>
                <c:pt idx="9">
                  <c:v>0.8</c:v>
                </c:pt>
                <c:pt idx="10">
                  <c:v>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A7A-4380-B165-C6266E11A54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609416047756232"/>
          <c:y val="1.6002587014141301E-2"/>
          <c:w val="0.39233203411818068"/>
          <c:h val="0.873713810641642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(проект)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Прочие ГРБС (менее 35 млн.руб)</c:v>
                </c:pt>
                <c:pt idx="1">
                  <c:v>Организационное управление</c:v>
                </c:pt>
                <c:pt idx="2">
                  <c:v>Департамент информационных 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физической 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Департамент по управлению муниципальным имуществом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113</c:v>
                </c:pt>
                <c:pt idx="1">
                  <c:v>226</c:v>
                </c:pt>
                <c:pt idx="2">
                  <c:v>313</c:v>
                </c:pt>
                <c:pt idx="3">
                  <c:v>1218</c:v>
                </c:pt>
                <c:pt idx="4">
                  <c:v>711</c:v>
                </c:pt>
                <c:pt idx="5">
                  <c:v>59</c:v>
                </c:pt>
                <c:pt idx="6">
                  <c:v>2644</c:v>
                </c:pt>
                <c:pt idx="7">
                  <c:v>1062</c:v>
                </c:pt>
                <c:pt idx="8">
                  <c:v>1691</c:v>
                </c:pt>
                <c:pt idx="9">
                  <c:v>173</c:v>
                </c:pt>
                <c:pt idx="10">
                  <c:v>185</c:v>
                </c:pt>
                <c:pt idx="11">
                  <c:v>644</c:v>
                </c:pt>
                <c:pt idx="12">
                  <c:v>692</c:v>
                </c:pt>
                <c:pt idx="13">
                  <c:v>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2B-4161-9898-696078625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470848"/>
        <c:axId val="151472384"/>
      </c:barChart>
      <c:catAx>
        <c:axId val="151470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10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472384"/>
        <c:crosses val="autoZero"/>
        <c:auto val="1"/>
        <c:lblAlgn val="l"/>
        <c:lblOffset val="100"/>
        <c:noMultiLvlLbl val="0"/>
      </c:catAx>
      <c:valAx>
        <c:axId val="151472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47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120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717469249142633E-2"/>
          <c:y val="0.14202624209845641"/>
          <c:w val="0.37600359696945329"/>
          <c:h val="0.60494613846324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571-4269-A161-6FDF3D308D5B}"/>
              </c:ext>
            </c:extLst>
          </c:dPt>
          <c:dPt>
            <c:idx val="1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571-4269-A161-6FDF3D308D5B}"/>
              </c:ext>
            </c:extLst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571-4269-A161-6FDF3D308D5B}"/>
              </c:ext>
            </c:extLst>
          </c:dPt>
          <c:dPt>
            <c:idx val="3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571-4269-A161-6FDF3D308D5B}"/>
              </c:ext>
            </c:extLst>
          </c:dPt>
          <c:dPt>
            <c:idx val="4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571-4269-A161-6FDF3D308D5B}"/>
              </c:ext>
            </c:extLst>
          </c:dPt>
          <c:dPt>
            <c:idx val="5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571-4269-A161-6FDF3D308D5B}"/>
              </c:ext>
            </c:extLst>
          </c:dPt>
          <c:cat>
            <c:strRef>
              <c:f>Лист1!$A$2:$A$6</c:f>
              <c:strCache>
                <c:ptCount val="5"/>
                <c:pt idx="0">
                  <c:v>БЕЗОПАСНЫЕ И КАЧЕСТВЕННЫЕ АВТОМОБИЛЬНЫЕ ДОРОГИ:</c:v>
                </c:pt>
                <c:pt idx="1">
                  <c:v>ЭКОЛОГИЯ:</c:v>
                </c:pt>
                <c:pt idx="2">
                  <c:v>ЖИЛЬЕ И ГОРОДСКАЯ СРЕДА:</c:v>
                </c:pt>
                <c:pt idx="3">
                  <c:v>КУЛЬТУРА:</c:v>
                </c:pt>
                <c:pt idx="4">
                  <c:v>ДЕМОГРАФИЯ: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743.1</c:v>
                </c:pt>
                <c:pt idx="1">
                  <c:v>678.6</c:v>
                </c:pt>
                <c:pt idx="2">
                  <c:v>158</c:v>
                </c:pt>
                <c:pt idx="3">
                  <c:v>30.7</c:v>
                </c:pt>
                <c:pt idx="4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571-4269-A161-6FDF3D308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5"/>
        <c:holeSize val="50"/>
      </c:doughnutChart>
      <c:spPr>
        <a:noFill/>
        <a:ln w="25376">
          <a:noFill/>
        </a:ln>
      </c:spPr>
    </c:plotArea>
    <c:plotVisOnly val="1"/>
    <c:dispBlanksAs val="zero"/>
    <c:showDLblsOverMax val="0"/>
  </c:chart>
  <c:txPr>
    <a:bodyPr/>
    <a:lstStyle/>
    <a:p>
      <a:pPr>
        <a:defRPr sz="1789" b="1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Типология инициативных проектов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58082435284969"/>
          <c:y val="9.2604984252042374E-2"/>
          <c:w val="0.68064541292102299"/>
          <c:h val="0.39292028454636246"/>
        </c:manualLayout>
      </c:layout>
      <c:doughnutChart>
        <c:varyColors val="1"/>
        <c:ser>
          <c:idx val="0"/>
          <c:order val="0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Типология'!$B$3:$B$9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7F-46DA-BCC6-D85B0EBAACFA}"/>
            </c:ext>
          </c:extLst>
        </c:ser>
        <c:ser>
          <c:idx val="1"/>
          <c:order val="1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Типология'!$C$3:$C$9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7F-46DA-BCC6-D85B0EBAACFA}"/>
            </c:ext>
          </c:extLst>
        </c:ser>
        <c:ser>
          <c:idx val="2"/>
          <c:order val="2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Типология'!$D$3:$D$9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7F-46DA-BCC6-D85B0EBAACFA}"/>
            </c:ext>
          </c:extLst>
        </c:ser>
        <c:ser>
          <c:idx val="3"/>
          <c:order val="3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Типология'!$E$3:$E$9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7F-46DA-BCC6-D85B0EBAACFA}"/>
            </c:ext>
          </c:extLst>
        </c:ser>
        <c:ser>
          <c:idx val="4"/>
          <c:order val="4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Типология'!$F$3:$F$9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7F-46DA-BCC6-D85B0EBAACFA}"/>
            </c:ext>
          </c:extLst>
        </c:ser>
        <c:ser>
          <c:idx val="5"/>
          <c:order val="5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Типология'!$G$3:$G$9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57F-46DA-BCC6-D85B0EBAACFA}"/>
            </c:ext>
          </c:extLst>
        </c:ser>
        <c:ser>
          <c:idx val="6"/>
          <c:order val="6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Типология'!$H$3:$H$9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57F-46DA-BCC6-D85B0EBAACFA}"/>
            </c:ext>
          </c:extLst>
        </c:ser>
        <c:ser>
          <c:idx val="7"/>
          <c:order val="7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Типология'!$I$3:$I$9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57F-46DA-BCC6-D85B0EBAACFA}"/>
            </c:ext>
          </c:extLst>
        </c:ser>
        <c:ser>
          <c:idx val="8"/>
          <c:order val="8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Типология'!$J$3:$J$9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57F-46DA-BCC6-D85B0EBAACFA}"/>
            </c:ext>
          </c:extLst>
        </c:ser>
        <c:ser>
          <c:idx val="9"/>
          <c:order val="9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Типология'!$K$3:$K$9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57F-46DA-BCC6-D85B0EBAACFA}"/>
            </c:ext>
          </c:extLst>
        </c:ser>
        <c:ser>
          <c:idx val="10"/>
          <c:order val="10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Типология'!$L$3:$L$9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57F-46DA-BCC6-D85B0EBAACFA}"/>
            </c:ext>
          </c:extLst>
        </c:ser>
        <c:ser>
          <c:idx val="11"/>
          <c:order val="11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Типология'!$M$3:$M$9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57F-46DA-BCC6-D85B0EBAACFA}"/>
            </c:ext>
          </c:extLst>
        </c:ser>
        <c:ser>
          <c:idx val="12"/>
          <c:order val="12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Типология'!$N$3:$N$9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57F-46DA-BCC6-D85B0EBAACFA}"/>
            </c:ext>
          </c:extLst>
        </c:ser>
        <c:ser>
          <c:idx val="13"/>
          <c:order val="13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Типология'!$O$3:$O$9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57F-46DA-BCC6-D85B0EBAACFA}"/>
            </c:ext>
          </c:extLst>
        </c:ser>
        <c:ser>
          <c:idx val="14"/>
          <c:order val="14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Типология'!$P$3:$P$9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57F-46DA-BCC6-D85B0EBAACFA}"/>
            </c:ext>
          </c:extLst>
        </c:ser>
        <c:ser>
          <c:idx val="15"/>
          <c:order val="15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Типология'!$Q$3:$Q$9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57F-46DA-BCC6-D85B0EBAACFA}"/>
            </c:ext>
          </c:extLst>
        </c:ser>
        <c:ser>
          <c:idx val="16"/>
          <c:order val="16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Типология'!$R$3:$R$9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57F-46DA-BCC6-D85B0EBAACFA}"/>
            </c:ext>
          </c:extLst>
        </c:ser>
        <c:ser>
          <c:idx val="17"/>
          <c:order val="17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Типология'!$S$3:$S$9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57F-46DA-BCC6-D85B0EBAACFA}"/>
            </c:ext>
          </c:extLst>
        </c:ser>
        <c:ser>
          <c:idx val="18"/>
          <c:order val="18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Типология'!$T$3:$T$9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57F-46DA-BCC6-D85B0EBAACFA}"/>
            </c:ext>
          </c:extLst>
        </c:ser>
        <c:ser>
          <c:idx val="19"/>
          <c:order val="19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Типология'!$U$3:$U$9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657F-46DA-BCC6-D85B0EBAACFA}"/>
            </c:ext>
          </c:extLst>
        </c:ser>
        <c:ser>
          <c:idx val="20"/>
          <c:order val="20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Типология'!$V$3:$V$9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657F-46DA-BCC6-D85B0EBAACFA}"/>
            </c:ext>
          </c:extLst>
        </c:ser>
        <c:ser>
          <c:idx val="21"/>
          <c:order val="21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Типология'!$W$3:$W$9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657F-46DA-BCC6-D85B0EBAACFA}"/>
            </c:ext>
          </c:extLst>
        </c:ser>
        <c:ser>
          <c:idx val="22"/>
          <c:order val="22"/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Типология'!$X$3:$X$9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7F-46DA-BCC6-D85B0EBAACFA}"/>
            </c:ext>
          </c:extLst>
        </c:ser>
        <c:ser>
          <c:idx val="23"/>
          <c:order val="2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657F-46DA-BCC6-D85B0EBAAC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657F-46DA-BCC6-D85B0EBAAC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657F-46DA-BCC6-D85B0EBAAC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657F-46DA-BCC6-D85B0EBAAC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657F-46DA-BCC6-D85B0EBAAC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657F-46DA-BCC6-D85B0EBAAC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657F-46DA-BCC6-D85B0EBAACFA}"/>
              </c:ext>
            </c:extLst>
          </c:dPt>
          <c:dLbls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57F-46DA-BCC6-D85B0EBAACFA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57F-46DA-BCC6-D85B0EBAAC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'ИП Типология'!$A$3:$A$9</c:f>
              <c:strCache>
                <c:ptCount val="6"/>
                <c:pt idx="0">
                  <c:v>Детские  площадки- 11 проектов</c:v>
                </c:pt>
                <c:pt idx="1">
                  <c:v>Благоустройство территорий учреждений культуры-6 проектов</c:v>
                </c:pt>
                <c:pt idx="2">
                  <c:v>Дороги- 1 проект</c:v>
                </c:pt>
                <c:pt idx="3">
                  <c:v>Досуг и культура- 7 проектов</c:v>
                </c:pt>
                <c:pt idx="4">
                  <c:v>Инженерные сети-1 проект</c:v>
                </c:pt>
                <c:pt idx="5">
                  <c:v>Озеленение территорий- 1 проект</c:v>
                </c:pt>
              </c:strCache>
            </c:strRef>
          </c:cat>
          <c:val>
            <c:numRef>
              <c:f>'ИП Типология'!$Y$3:$Y$9</c:f>
              <c:numCache>
                <c:formatCode>#,##0</c:formatCode>
                <c:ptCount val="6"/>
                <c:pt idx="0">
                  <c:v>49732</c:v>
                </c:pt>
                <c:pt idx="1">
                  <c:v>22288</c:v>
                </c:pt>
                <c:pt idx="2">
                  <c:v>1983</c:v>
                </c:pt>
                <c:pt idx="3">
                  <c:v>14734</c:v>
                </c:pt>
                <c:pt idx="4">
                  <c:v>2600</c:v>
                </c:pt>
                <c:pt idx="5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657F-46DA-BCC6-D85B0EBAA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8.8673156062220843E-2"/>
          <c:y val="0.50701140181129234"/>
          <c:w val="0.86402546567492211"/>
          <c:h val="0.450964194611153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финансирования инициативных проектов 2021-2023</a:t>
            </a:r>
          </a:p>
        </c:rich>
      </c:tx>
      <c:layout>
        <c:manualLayout>
          <c:xMode val="edge"/>
          <c:yMode val="edge"/>
          <c:x val="9.0017130587485297E-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212067286444549"/>
          <c:y val="0.16719624745347428"/>
          <c:w val="0.84651560721674868"/>
          <c:h val="0.591649278997775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'структура ИП'!$A$5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88-499E-8E78-582E2825A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'структура ИП'!$B$3:$G$4</c:f>
              <c:multiLvlStrCache>
                <c:ptCount val="6"/>
                <c:lvl>
                  <c:pt idx="0">
                    <c:v>Содействие</c:v>
                  </c:pt>
                  <c:pt idx="1">
                    <c:v>Местные инициативы</c:v>
                  </c:pt>
                  <c:pt idx="2">
                    <c:v>Содействие</c:v>
                  </c:pt>
                  <c:pt idx="3">
                    <c:v>Местные инициативы</c:v>
                  </c:pt>
                  <c:pt idx="4">
                    <c:v>Содействие</c:v>
                  </c:pt>
                  <c:pt idx="5">
                    <c:v>Местные инициативы</c:v>
                  </c:pt>
                </c:lvl>
                <c:lvl>
                  <c:pt idx="0">
                    <c:v>2021</c:v>
                  </c:pt>
                  <c:pt idx="2">
                    <c:v>2022</c:v>
                  </c:pt>
                  <c:pt idx="4">
                    <c:v>2023</c:v>
                  </c:pt>
                </c:lvl>
              </c:multiLvlStrCache>
            </c:multiLvlStrRef>
          </c:cat>
          <c:val>
            <c:numRef>
              <c:f>'структура ИП'!$B$5:$G$5</c:f>
              <c:numCache>
                <c:formatCode>General</c:formatCode>
                <c:ptCount val="6"/>
                <c:pt idx="0" formatCode="#\ ##0\ _₽">
                  <c:v>32372</c:v>
                </c:pt>
                <c:pt idx="2" formatCode="#\ ##0\ _₽">
                  <c:v>35150</c:v>
                </c:pt>
                <c:pt idx="4" formatCode="#\ ##0\ _₽">
                  <c:v>36000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88-499E-8E78-582E2825A406}"/>
            </c:ext>
          </c:extLst>
        </c:ser>
        <c:ser>
          <c:idx val="1"/>
          <c:order val="1"/>
          <c:tx>
            <c:strRef>
              <c:f>'структура ИП'!$A$6</c:f>
              <c:strCache>
                <c:ptCount val="1"/>
                <c:pt idx="0">
                  <c:v>Городской бюджет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'структура ИП'!$B$3:$G$4</c:f>
              <c:multiLvlStrCache>
                <c:ptCount val="6"/>
                <c:lvl>
                  <c:pt idx="0">
                    <c:v>Содействие</c:v>
                  </c:pt>
                  <c:pt idx="1">
                    <c:v>Местные инициативы</c:v>
                  </c:pt>
                  <c:pt idx="2">
                    <c:v>Содействие</c:v>
                  </c:pt>
                  <c:pt idx="3">
                    <c:v>Местные инициативы</c:v>
                  </c:pt>
                  <c:pt idx="4">
                    <c:v>Содействие</c:v>
                  </c:pt>
                  <c:pt idx="5">
                    <c:v>Местные инициативы</c:v>
                  </c:pt>
                </c:lvl>
                <c:lvl>
                  <c:pt idx="0">
                    <c:v>2021</c:v>
                  </c:pt>
                  <c:pt idx="2">
                    <c:v>2022</c:v>
                  </c:pt>
                  <c:pt idx="4">
                    <c:v>2023</c:v>
                  </c:pt>
                </c:lvl>
              </c:multiLvlStrCache>
            </c:multiLvlStrRef>
          </c:cat>
          <c:val>
            <c:numRef>
              <c:f>'структура ИП'!$B$6:$G$6</c:f>
              <c:numCache>
                <c:formatCode>#\ ##0\ _₽</c:formatCode>
                <c:ptCount val="6"/>
                <c:pt idx="0">
                  <c:v>7924</c:v>
                </c:pt>
                <c:pt idx="1">
                  <c:v>3775</c:v>
                </c:pt>
                <c:pt idx="2">
                  <c:v>7533</c:v>
                </c:pt>
                <c:pt idx="3">
                  <c:v>9456</c:v>
                </c:pt>
                <c:pt idx="4">
                  <c:v>10154</c:v>
                </c:pt>
                <c:pt idx="5">
                  <c:v>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88-499E-8E78-582E2825A406}"/>
            </c:ext>
          </c:extLst>
        </c:ser>
        <c:ser>
          <c:idx val="2"/>
          <c:order val="2"/>
          <c:tx>
            <c:strRef>
              <c:f>'структура ИП'!$A$7</c:f>
              <c:strCache>
                <c:ptCount val="1"/>
                <c:pt idx="0">
                  <c:v>Население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6412971658119856E-3"/>
                  <c:y val="-3.82072060020541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88-499E-8E78-582E2825A406}"/>
                </c:ext>
              </c:extLst>
            </c:dLbl>
            <c:dLbl>
              <c:idx val="3"/>
              <c:layout>
                <c:manualLayout>
                  <c:x val="-2.0035056616388197E-3"/>
                  <c:y val="-2.38895082029658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88-499E-8E78-582E2825A406}"/>
                </c:ext>
              </c:extLst>
            </c:dLbl>
            <c:dLbl>
              <c:idx val="5"/>
              <c:layout>
                <c:manualLayout>
                  <c:x val="0"/>
                  <c:y val="-3.88204508298195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88-499E-8E78-582E2825A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'структура ИП'!$B$3:$G$4</c:f>
              <c:multiLvlStrCache>
                <c:ptCount val="6"/>
                <c:lvl>
                  <c:pt idx="0">
                    <c:v>Содействие</c:v>
                  </c:pt>
                  <c:pt idx="1">
                    <c:v>Местные инициативы</c:v>
                  </c:pt>
                  <c:pt idx="2">
                    <c:v>Содействие</c:v>
                  </c:pt>
                  <c:pt idx="3">
                    <c:v>Местные инициативы</c:v>
                  </c:pt>
                  <c:pt idx="4">
                    <c:v>Содействие</c:v>
                  </c:pt>
                  <c:pt idx="5">
                    <c:v>Местные инициативы</c:v>
                  </c:pt>
                </c:lvl>
                <c:lvl>
                  <c:pt idx="0">
                    <c:v>2021</c:v>
                  </c:pt>
                  <c:pt idx="2">
                    <c:v>2022</c:v>
                  </c:pt>
                  <c:pt idx="4">
                    <c:v>2023</c:v>
                  </c:pt>
                </c:lvl>
              </c:multiLvlStrCache>
            </c:multiLvlStrRef>
          </c:cat>
          <c:val>
            <c:numRef>
              <c:f>'структура ИП'!$B$7:$G$7</c:f>
              <c:numCache>
                <c:formatCode>#\ ##0\ _₽</c:formatCode>
                <c:ptCount val="6"/>
                <c:pt idx="0">
                  <c:v>4501</c:v>
                </c:pt>
                <c:pt idx="1">
                  <c:v>206</c:v>
                </c:pt>
                <c:pt idx="2" formatCode="General">
                  <c:v>3955</c:v>
                </c:pt>
                <c:pt idx="3">
                  <c:v>1181</c:v>
                </c:pt>
                <c:pt idx="4" formatCode="General">
                  <c:v>4739</c:v>
                </c:pt>
                <c:pt idx="5">
                  <c:v>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088-499E-8E78-582E2825A4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696448"/>
        <c:axId val="122697984"/>
      </c:barChart>
      <c:catAx>
        <c:axId val="1226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697984"/>
        <c:crosses val="autoZero"/>
        <c:auto val="1"/>
        <c:lblAlgn val="ctr"/>
        <c:lblOffset val="100"/>
        <c:noMultiLvlLbl val="0"/>
      </c:catAx>
      <c:valAx>
        <c:axId val="12269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69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212139452629126"/>
          <c:y val="1.3609551516266909E-2"/>
          <c:w val="0.632859327105733"/>
          <c:h val="0.52291429347090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Строительство дорог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Лист1!$C$3:$C$6</c:f>
              <c:numCache>
                <c:formatCode>0.0</c:formatCode>
                <c:ptCount val="4"/>
                <c:pt idx="0">
                  <c:v>238.9</c:v>
                </c:pt>
                <c:pt idx="1">
                  <c:v>163.9</c:v>
                </c:pt>
                <c:pt idx="2">
                  <c:v>18.183</c:v>
                </c:pt>
                <c:pt idx="3">
                  <c:v>302.09599999999921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7C-4B4E-A49B-1C2ACB241CE8}"/>
            </c:ext>
          </c:extLst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Реконструкция дорог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Лист1!$D$3:$D$6</c:f>
              <c:numCache>
                <c:formatCode>0.0</c:formatCode>
                <c:ptCount val="4"/>
                <c:pt idx="0">
                  <c:v>0.70000000000000062</c:v>
                </c:pt>
                <c:pt idx="1">
                  <c:v>66.5</c:v>
                </c:pt>
                <c:pt idx="2">
                  <c:v>8.6560000000000006</c:v>
                </c:pt>
                <c:pt idx="3">
                  <c:v>198.67099999999999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7C-4B4E-A49B-1C2ACB241CE8}"/>
            </c:ext>
          </c:extLst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Содержание улично-дорожной сети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Лист1!$E$3:$E$6</c:f>
              <c:numCache>
                <c:formatCode>0.0</c:formatCode>
                <c:ptCount val="4"/>
                <c:pt idx="0">
                  <c:v>396.92699999999877</c:v>
                </c:pt>
                <c:pt idx="1">
                  <c:v>433.62099999999964</c:v>
                </c:pt>
                <c:pt idx="2">
                  <c:v>429.6</c:v>
                </c:pt>
                <c:pt idx="3">
                  <c:v>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7C-4B4E-A49B-1C2ACB241CE8}"/>
            </c:ext>
          </c:extLst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Проектно-изыскательские работы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Лист1!$F$3:$F$6</c:f>
              <c:numCache>
                <c:formatCode>0.0</c:formatCode>
                <c:ptCount val="4"/>
                <c:pt idx="0">
                  <c:v>14.975000000000021</c:v>
                </c:pt>
                <c:pt idx="1">
                  <c:v>29.059000000000001</c:v>
                </c:pt>
                <c:pt idx="2">
                  <c:v>12.838000000000001</c:v>
                </c:pt>
                <c:pt idx="3">
                  <c:v>22.184999999999999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7C-4B4E-A49B-1C2ACB241CE8}"/>
            </c:ext>
          </c:extLst>
        </c:ser>
        <c:ser>
          <c:idx val="4"/>
          <c:order val="4"/>
          <c:tx>
            <c:strRef>
              <c:f>Лист1!$G$2</c:f>
              <c:strCache>
                <c:ptCount val="1"/>
                <c:pt idx="0">
                  <c:v>Ремонт и капитальный ремонт автомобильных дорог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Лист1!$G$3:$G$6</c:f>
              <c:numCache>
                <c:formatCode>0.0</c:formatCode>
                <c:ptCount val="4"/>
                <c:pt idx="0">
                  <c:v>770.19200000000001</c:v>
                </c:pt>
                <c:pt idx="1">
                  <c:v>1146.4470000000001</c:v>
                </c:pt>
                <c:pt idx="2">
                  <c:v>747.6</c:v>
                </c:pt>
                <c:pt idx="3">
                  <c:v>66.537000000000006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7C-4B4E-A49B-1C2ACB241CE8}"/>
            </c:ext>
          </c:extLst>
        </c:ser>
        <c:ser>
          <c:idx val="5"/>
          <c:order val="5"/>
          <c:tx>
            <c:strRef>
              <c:f>Лист1!$H$2</c:f>
              <c:strCache>
                <c:ptCount val="1"/>
                <c:pt idx="0">
                  <c:v>Повышение безопасности дорожного движения</c:v>
                </c:pt>
              </c:strCache>
            </c:strRef>
          </c:tx>
          <c:invertIfNegative val="0"/>
          <c:cat>
            <c:strRef>
              <c:f>Лист1!$B$3:$B$6</c:f>
              <c:strCache>
                <c:ptCount val="4"/>
                <c:pt idx="0">
                  <c:v>2021 год (факт), млн.руб.</c:v>
                </c:pt>
                <c:pt idx="1">
                  <c:v>2022 год (план), млн.руб.</c:v>
                </c:pt>
                <c:pt idx="2">
                  <c:v>2023 год (проект), млн.руб.</c:v>
                </c:pt>
                <c:pt idx="3">
                  <c:v>Направлена заявка на привлечение средств из областного бюджета, млн.руб.</c:v>
                </c:pt>
              </c:strCache>
            </c:strRef>
          </c:cat>
          <c:val>
            <c:numRef>
              <c:f>Лист1!$H$3:$H$6</c:f>
              <c:numCache>
                <c:formatCode>0.0</c:formatCode>
                <c:ptCount val="4"/>
                <c:pt idx="0">
                  <c:v>158.57900000000001</c:v>
                </c:pt>
                <c:pt idx="1">
                  <c:v>90.167999999999992</c:v>
                </c:pt>
                <c:pt idx="2">
                  <c:v>83.066000000000003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7C-4B4E-A49B-1C2ACB241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091264"/>
        <c:axId val="128092800"/>
      </c:barChart>
      <c:catAx>
        <c:axId val="12809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092800"/>
        <c:crosses val="autoZero"/>
        <c:auto val="1"/>
        <c:lblAlgn val="ctr"/>
        <c:lblOffset val="100"/>
        <c:noMultiLvlLbl val="0"/>
      </c:catAx>
      <c:valAx>
        <c:axId val="128092800"/>
        <c:scaling>
          <c:orientation val="minMax"/>
          <c:max val="12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8091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B7F16-D10A-4CC8-B0E7-ECD8EDB92AA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F32235-829C-4077-BD70-D39F2296A3C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>
              <a:solidFill>
                <a:schemeClr val="bg1"/>
              </a:solidFill>
            </a:rPr>
            <a:t>Ожидаемое поступление из вышестоящего бюджета -3 451,7</a:t>
          </a:r>
          <a:r>
            <a:rPr lang="ru-RU" b="1" dirty="0">
              <a:solidFill>
                <a:srgbClr val="FF0000"/>
              </a:solidFill>
            </a:rPr>
            <a:t> </a:t>
          </a:r>
          <a:r>
            <a:rPr lang="ru-RU" b="1" dirty="0">
              <a:solidFill>
                <a:schemeClr val="bg1"/>
              </a:solidFill>
            </a:rPr>
            <a:t>млн.руб.</a:t>
          </a:r>
          <a:endParaRPr lang="ru-RU" dirty="0">
            <a:solidFill>
              <a:schemeClr val="bg1"/>
            </a:solidFill>
          </a:endParaRPr>
        </a:p>
      </dgm:t>
    </dgm:pt>
    <dgm:pt modelId="{2F1619AD-CA41-45DD-A7D8-15969A27085D}" type="parTrans" cxnId="{87C9E157-A075-4E41-B9D3-56C41DFC7E55}">
      <dgm:prSet/>
      <dgm:spPr/>
      <dgm:t>
        <a:bodyPr/>
        <a:lstStyle/>
        <a:p>
          <a:endParaRPr lang="ru-RU"/>
        </a:p>
      </dgm:t>
    </dgm:pt>
    <dgm:pt modelId="{27C04228-84BA-44FB-95CD-DCFD1A68D8D1}" type="sibTrans" cxnId="{87C9E157-A075-4E41-B9D3-56C41DFC7E55}">
      <dgm:prSet/>
      <dgm:spPr>
        <a:solidFill>
          <a:srgbClr val="A2C2E8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C0F306F-C65E-498C-A3D8-FBA5551BB7D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>
              <a:solidFill>
                <a:schemeClr val="bg1"/>
              </a:solidFill>
            </a:rPr>
            <a:t>Софинансирование из бюджета городского округа – 344,1 млн.руб.</a:t>
          </a:r>
          <a:endParaRPr lang="ru-RU" dirty="0">
            <a:solidFill>
              <a:schemeClr val="bg1"/>
            </a:solidFill>
          </a:endParaRPr>
        </a:p>
      </dgm:t>
    </dgm:pt>
    <dgm:pt modelId="{266D81CC-A1D5-4D57-8BB2-581801F764AE}" type="parTrans" cxnId="{7DBB5039-3371-451E-A653-4C0A88BC908B}">
      <dgm:prSet/>
      <dgm:spPr/>
      <dgm:t>
        <a:bodyPr/>
        <a:lstStyle/>
        <a:p>
          <a:endParaRPr lang="ru-RU"/>
        </a:p>
      </dgm:t>
    </dgm:pt>
    <dgm:pt modelId="{2605FC6D-ADA9-496D-9F68-677F3161FD62}" type="sibTrans" cxnId="{7DBB5039-3371-451E-A653-4C0A88BC908B}">
      <dgm:prSet/>
      <dgm:spPr/>
      <dgm:t>
        <a:bodyPr/>
        <a:lstStyle/>
        <a:p>
          <a:endParaRPr lang="ru-RU"/>
        </a:p>
      </dgm:t>
    </dgm:pt>
    <dgm:pt modelId="{672F3C4E-3B5A-42EC-AFDB-43EEB18798A0}" type="pres">
      <dgm:prSet presAssocID="{9BAB7F16-D10A-4CC8-B0E7-ECD8EDB92A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4B75D-B6D3-4088-A8E4-2C86E78523C3}" type="pres">
      <dgm:prSet presAssocID="{A4F32235-829C-4077-BD70-D39F2296A3C1}" presName="node" presStyleLbl="node1" presStyleIdx="0" presStyleCnt="2" custLinFactNeighborX="-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3B0FB-9216-4199-8684-C7F2CC6F6D6B}" type="pres">
      <dgm:prSet presAssocID="{27C04228-84BA-44FB-95CD-DCFD1A68D8D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77124E3-ABC3-402F-A890-C930669EB1C2}" type="pres">
      <dgm:prSet presAssocID="{27C04228-84BA-44FB-95CD-DCFD1A68D8D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8DD2841-4B98-4300-A37B-EEAFCE9ED6F0}" type="pres">
      <dgm:prSet presAssocID="{EC0F306F-C65E-498C-A3D8-FBA5551BB7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B58AFA-019A-4D87-808A-1A2DF9503BBB}" type="presOf" srcId="{27C04228-84BA-44FB-95CD-DCFD1A68D8D1}" destId="{4BF3B0FB-9216-4199-8684-C7F2CC6F6D6B}" srcOrd="0" destOrd="0" presId="urn:microsoft.com/office/officeart/2005/8/layout/process1"/>
    <dgm:cxn modelId="{0DCF9085-F334-4101-82B9-9B0DD4C02363}" type="presOf" srcId="{A4F32235-829C-4077-BD70-D39F2296A3C1}" destId="{1F94B75D-B6D3-4088-A8E4-2C86E78523C3}" srcOrd="0" destOrd="0" presId="urn:microsoft.com/office/officeart/2005/8/layout/process1"/>
    <dgm:cxn modelId="{512C7299-F194-42EA-BC3D-8716D3AA4F38}" type="presOf" srcId="{9BAB7F16-D10A-4CC8-B0E7-ECD8EDB92AAF}" destId="{672F3C4E-3B5A-42EC-AFDB-43EEB18798A0}" srcOrd="0" destOrd="0" presId="urn:microsoft.com/office/officeart/2005/8/layout/process1"/>
    <dgm:cxn modelId="{7DBB5039-3371-451E-A653-4C0A88BC908B}" srcId="{9BAB7F16-D10A-4CC8-B0E7-ECD8EDB92AAF}" destId="{EC0F306F-C65E-498C-A3D8-FBA5551BB7D8}" srcOrd="1" destOrd="0" parTransId="{266D81CC-A1D5-4D57-8BB2-581801F764AE}" sibTransId="{2605FC6D-ADA9-496D-9F68-677F3161FD62}"/>
    <dgm:cxn modelId="{87C9E157-A075-4E41-B9D3-56C41DFC7E55}" srcId="{9BAB7F16-D10A-4CC8-B0E7-ECD8EDB92AAF}" destId="{A4F32235-829C-4077-BD70-D39F2296A3C1}" srcOrd="0" destOrd="0" parTransId="{2F1619AD-CA41-45DD-A7D8-15969A27085D}" sibTransId="{27C04228-84BA-44FB-95CD-DCFD1A68D8D1}"/>
    <dgm:cxn modelId="{0D2A0F60-61C8-4F36-94B8-934101316565}" type="presOf" srcId="{EC0F306F-C65E-498C-A3D8-FBA5551BB7D8}" destId="{48DD2841-4B98-4300-A37B-EEAFCE9ED6F0}" srcOrd="0" destOrd="0" presId="urn:microsoft.com/office/officeart/2005/8/layout/process1"/>
    <dgm:cxn modelId="{4CDCBFC6-0225-4682-A4BF-1092ACAF2338}" type="presOf" srcId="{27C04228-84BA-44FB-95CD-DCFD1A68D8D1}" destId="{E77124E3-ABC3-402F-A890-C930669EB1C2}" srcOrd="1" destOrd="0" presId="urn:microsoft.com/office/officeart/2005/8/layout/process1"/>
    <dgm:cxn modelId="{F88102C7-EDD7-47B5-9E51-25CB889A145C}" type="presParOf" srcId="{672F3C4E-3B5A-42EC-AFDB-43EEB18798A0}" destId="{1F94B75D-B6D3-4088-A8E4-2C86E78523C3}" srcOrd="0" destOrd="0" presId="urn:microsoft.com/office/officeart/2005/8/layout/process1"/>
    <dgm:cxn modelId="{CA653D07-02CC-49F7-88DD-8E0D6EB9C4E9}" type="presParOf" srcId="{672F3C4E-3B5A-42EC-AFDB-43EEB18798A0}" destId="{4BF3B0FB-9216-4199-8684-C7F2CC6F6D6B}" srcOrd="1" destOrd="0" presId="urn:microsoft.com/office/officeart/2005/8/layout/process1"/>
    <dgm:cxn modelId="{EC40D876-4BF3-4A18-A0DA-6C28476C0F6C}" type="presParOf" srcId="{4BF3B0FB-9216-4199-8684-C7F2CC6F6D6B}" destId="{E77124E3-ABC3-402F-A890-C930669EB1C2}" srcOrd="0" destOrd="0" presId="urn:microsoft.com/office/officeart/2005/8/layout/process1"/>
    <dgm:cxn modelId="{22552EE2-C9BC-4F5D-9441-E3DEC5043984}" type="presParOf" srcId="{672F3C4E-3B5A-42EC-AFDB-43EEB18798A0}" destId="{48DD2841-4B98-4300-A37B-EEAFCE9ED6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4B75D-B6D3-4088-A8E4-2C86E78523C3}">
      <dsp:nvSpPr>
        <dsp:cNvPr id="0" name=""/>
        <dsp:cNvSpPr/>
      </dsp:nvSpPr>
      <dsp:spPr>
        <a:xfrm>
          <a:off x="3" y="0"/>
          <a:ext cx="3628985" cy="584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Ожидаемое поступление из вышестоящего бюджета -3 451,7</a:t>
          </a:r>
          <a:r>
            <a:rPr lang="ru-RU" sz="1400" b="1" kern="1200" dirty="0">
              <a:solidFill>
                <a:srgbClr val="FF0000"/>
              </a:solidFill>
            </a:rPr>
            <a:t> </a:t>
          </a:r>
          <a:r>
            <a:rPr lang="ru-RU" sz="1400" b="1" kern="1200" dirty="0">
              <a:solidFill>
                <a:schemeClr val="bg1"/>
              </a:solidFill>
            </a:rPr>
            <a:t>млн.руб.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17130" y="17127"/>
        <a:ext cx="3594731" cy="550520"/>
      </dsp:txXfrm>
    </dsp:sp>
    <dsp:sp modelId="{4BF3B0FB-9216-4199-8684-C7F2CC6F6D6B}">
      <dsp:nvSpPr>
        <dsp:cNvPr id="0" name=""/>
        <dsp:cNvSpPr/>
      </dsp:nvSpPr>
      <dsp:spPr>
        <a:xfrm>
          <a:off x="3992311" y="0"/>
          <a:ext cx="770244" cy="584774"/>
        </a:xfrm>
        <a:prstGeom prst="rightArrow">
          <a:avLst>
            <a:gd name="adj1" fmla="val 60000"/>
            <a:gd name="adj2" fmla="val 50000"/>
          </a:avLst>
        </a:prstGeom>
        <a:solidFill>
          <a:srgbClr val="A2C2E8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992311" y="116955"/>
        <a:ext cx="594812" cy="350864"/>
      </dsp:txXfrm>
    </dsp:sp>
    <dsp:sp modelId="{48DD2841-4B98-4300-A37B-EEAFCE9ED6F0}">
      <dsp:nvSpPr>
        <dsp:cNvPr id="0" name=""/>
        <dsp:cNvSpPr/>
      </dsp:nvSpPr>
      <dsp:spPr>
        <a:xfrm>
          <a:off x="5082281" y="0"/>
          <a:ext cx="3628985" cy="584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/>
              </a:solidFill>
            </a:rPr>
            <a:t>Софинансирование из бюджета городского округа – 344,1 млн.руб.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5099408" y="17127"/>
        <a:ext cx="3594731" cy="55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0.09709</cdr:x>
      <cdr:y>0.36364</cdr:y>
    </cdr:from>
    <cdr:to>
      <cdr:x>0.16505</cdr:x>
      <cdr:y>0.45739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864096"/>
          <a:ext cx="504047" cy="22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8 791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0.1068</cdr:x>
      <cdr:y>0.63636</cdr:y>
    </cdr:from>
    <cdr:to>
      <cdr:x>0.18447</cdr:x>
      <cdr:y>0.74905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1512168"/>
          <a:ext cx="576065" cy="267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7 539</a:t>
          </a:r>
        </a:p>
      </cdr:txBody>
    </cdr:sp>
  </cdr:relSizeAnchor>
  <cdr:relSizeAnchor xmlns:cdr="http://schemas.openxmlformats.org/drawingml/2006/chartDrawing">
    <cdr:from>
      <cdr:x>0.13592</cdr:x>
      <cdr:y>0.15625</cdr:y>
    </cdr:from>
    <cdr:to>
      <cdr:x>0.2233</cdr:x>
      <cdr:y>0.28125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3600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0.09709</cdr:x>
      <cdr:y>0.12121</cdr:y>
    </cdr:from>
    <cdr:to>
      <cdr:x>0.15535</cdr:x>
      <cdr:y>0.21496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0080" y="288032"/>
          <a:ext cx="432104" cy="222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+536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0.24272</cdr:x>
      <cdr:y>0.81818</cdr:y>
    </cdr:from>
    <cdr:to>
      <cdr:x>0.30097</cdr:x>
      <cdr:y>0.94318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00" y="1944216"/>
          <a:ext cx="432048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-</a:t>
          </a:r>
        </a:p>
      </cdr:txBody>
    </cdr:sp>
  </cdr:relSizeAnchor>
  <cdr:relSizeAnchor xmlns:cdr="http://schemas.openxmlformats.org/drawingml/2006/chartDrawing">
    <cdr:from>
      <cdr:x>0.2233</cdr:x>
      <cdr:y>0.36364</cdr:y>
    </cdr:from>
    <cdr:to>
      <cdr:x>0.30097</cdr:x>
      <cdr:y>0.48864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656184" y="864105"/>
          <a:ext cx="576065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 1</a:t>
          </a:r>
          <a:r>
            <a:rPr lang="ru-RU" dirty="0"/>
            <a:t>1 232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0.23301</cdr:x>
      <cdr:y>0.60606</cdr:y>
    </cdr:from>
    <cdr:to>
      <cdr:x>0.31068</cdr:x>
      <cdr:y>0.72164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28192" y="1440160"/>
          <a:ext cx="576065" cy="27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 7 655</a:t>
          </a:r>
        </a:p>
      </cdr:txBody>
    </cdr:sp>
  </cdr:relSizeAnchor>
  <cdr:relSizeAnchor xmlns:cdr="http://schemas.openxmlformats.org/drawingml/2006/chartDrawing">
    <cdr:from>
      <cdr:x>0.35922</cdr:x>
      <cdr:y>0.57145</cdr:y>
    </cdr:from>
    <cdr:to>
      <cdr:x>0.45631</cdr:x>
      <cdr:y>0.75895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6" y="1316777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0.63636</cdr:y>
    </cdr:from>
    <cdr:to>
      <cdr:x>0.45631</cdr:x>
      <cdr:y>0.79261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36304" y="1512168"/>
          <a:ext cx="648082" cy="371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8 193</a:t>
          </a:r>
        </a:p>
      </cdr:txBody>
    </cdr:sp>
  </cdr:relSizeAnchor>
  <cdr:relSizeAnchor xmlns:cdr="http://schemas.openxmlformats.org/drawingml/2006/chartDrawing">
    <cdr:from>
      <cdr:x>0.50485</cdr:x>
      <cdr:y>0.63636</cdr:y>
    </cdr:from>
    <cdr:to>
      <cdr:x>0.59222</cdr:x>
      <cdr:y>0.75706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44416" y="1512168"/>
          <a:ext cx="648008" cy="286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8 575</a:t>
          </a:r>
        </a:p>
      </cdr:txBody>
    </cdr:sp>
  </cdr:relSizeAnchor>
  <cdr:relSizeAnchor xmlns:cdr="http://schemas.openxmlformats.org/drawingml/2006/chartDrawing">
    <cdr:from>
      <cdr:x>0.64078</cdr:x>
      <cdr:y>0.63636</cdr:y>
    </cdr:from>
    <cdr:to>
      <cdr:x>0.68932</cdr:x>
      <cdr:y>0.72727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52528" y="1512168"/>
          <a:ext cx="360013" cy="216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8 827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0.45455</cdr:y>
    </cdr:from>
    <cdr:to>
      <cdr:x>0.43689</cdr:x>
      <cdr:y>0.57576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736304" y="1080120"/>
          <a:ext cx="504047" cy="288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1650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0.50485</cdr:x>
      <cdr:y>0.45455</cdr:y>
    </cdr:from>
    <cdr:to>
      <cdr:x>0.5631</cdr:x>
      <cdr:y>0.57955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44416" y="1080120"/>
          <a:ext cx="432030" cy="29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1703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0.84848</cdr:y>
    </cdr:from>
    <cdr:to>
      <cdr:x>0.42718</cdr:x>
      <cdr:y>0.90909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736304" y="2016224"/>
          <a:ext cx="432048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0.81818</cdr:y>
    </cdr:from>
    <cdr:to>
      <cdr:x>0.43689</cdr:x>
      <cdr:y>0.93026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736304" y="1944216"/>
          <a:ext cx="504056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-</a:t>
          </a:r>
        </a:p>
      </cdr:txBody>
    </cdr:sp>
  </cdr:relSizeAnchor>
  <cdr:relSizeAnchor xmlns:cdr="http://schemas.openxmlformats.org/drawingml/2006/chartDrawing">
    <cdr:from>
      <cdr:x>0.50485</cdr:x>
      <cdr:y>0.87879</cdr:y>
    </cdr:from>
    <cdr:to>
      <cdr:x>0.57282</cdr:x>
      <cdr:y>0.93939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744384" y="2088232"/>
          <a:ext cx="504121" cy="144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0.81818</cdr:y>
    </cdr:from>
    <cdr:to>
      <cdr:x>0.69903</cdr:x>
      <cdr:y>0.90909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752528" y="1944216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0.62136</cdr:x>
      <cdr:y>0.33333</cdr:y>
    </cdr:from>
    <cdr:to>
      <cdr:x>0.70874</cdr:x>
      <cdr:y>0.42424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08512" y="79208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0.64078</cdr:x>
      <cdr:y>0.45455</cdr:y>
    </cdr:from>
    <cdr:to>
      <cdr:x>0.69903</cdr:x>
      <cdr:y>0.57576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752528" y="108012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884</a:t>
          </a:r>
        </a:p>
      </cdr:txBody>
    </cdr:sp>
  </cdr:relSizeAnchor>
  <cdr:relSizeAnchor xmlns:cdr="http://schemas.openxmlformats.org/drawingml/2006/chartDrawing">
    <cdr:from>
      <cdr:x>0.50485</cdr:x>
      <cdr:y>0.36364</cdr:y>
    </cdr:from>
    <cdr:to>
      <cdr:x>0.5534</cdr:x>
      <cdr:y>0.45454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744416" y="864096"/>
          <a:ext cx="360087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+190</a:t>
          </a:r>
        </a:p>
      </cdr:txBody>
    </cdr:sp>
  </cdr:relSizeAnchor>
  <cdr:relSizeAnchor xmlns:cdr="http://schemas.openxmlformats.org/drawingml/2006/chartDrawing">
    <cdr:from>
      <cdr:x>0.64078</cdr:x>
      <cdr:y>0.36364</cdr:y>
    </cdr:from>
    <cdr:to>
      <cdr:x>0.69903</cdr:x>
      <cdr:y>0.45455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752528" y="864096"/>
          <a:ext cx="432030" cy="216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+195</a:t>
          </a:r>
        </a:p>
      </cdr:txBody>
    </cdr:sp>
  </cdr:relSizeAnchor>
  <cdr:relSizeAnchor xmlns:cdr="http://schemas.openxmlformats.org/drawingml/2006/chartDrawing">
    <cdr:from>
      <cdr:x>0.24272</cdr:x>
      <cdr:y>0.75758</cdr:y>
    </cdr:from>
    <cdr:to>
      <cdr:x>0.31068</cdr:x>
      <cdr:y>0.84848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800200" y="180020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-180</a:t>
          </a:r>
        </a:p>
      </cdr:txBody>
    </cdr:sp>
  </cdr:relSizeAnchor>
  <cdr:relSizeAnchor xmlns:cdr="http://schemas.openxmlformats.org/drawingml/2006/chartDrawing">
    <cdr:from>
      <cdr:x>0.72816</cdr:x>
      <cdr:y>0.66667</cdr:y>
    </cdr:from>
    <cdr:to>
      <cdr:x>0.8932</cdr:x>
      <cdr:y>0.81818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5400600" y="1584177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solidFill>
                <a:schemeClr val="tx2">
                  <a:lumMod val="60000"/>
                  <a:lumOff val="40000"/>
                </a:schemeClr>
              </a:solidFill>
            </a:rPr>
            <a:t> ____</a:t>
          </a:r>
          <a:r>
            <a:rPr lang="ru-RU" sz="1100" dirty="0"/>
            <a:t>Расходы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0.12931</cdr:x>
      <cdr:y>0.56667</cdr:y>
    </cdr:from>
    <cdr:to>
      <cdr:x>0.23878</cdr:x>
      <cdr:y>0.98995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120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</cdr:x>
      <cdr:y>0.74194</cdr:y>
    </cdr:from>
    <cdr:to>
      <cdr:x>0.46983</cdr:x>
      <cdr:y>0.86523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0360" y="1656184"/>
          <a:ext cx="819422" cy="275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0.13793</cdr:x>
      <cdr:y>0.4</cdr:y>
    </cdr:from>
    <cdr:to>
      <cdr:x>0.2474</cdr:x>
      <cdr:y>0.53333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52128" y="86409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8" name="TextBox 1"/>
        <cdr:cNvSpPr txBox="1"/>
      </cdr:nvSpPr>
      <cdr:spPr>
        <a:xfrm xmlns:a="http://schemas.openxmlformats.org/drawingml/2006/main" flipV="1">
          <a:off x="-251520" y="-2204864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6 599</a:t>
          </a:r>
        </a:p>
      </cdr:txBody>
    </cdr:sp>
  </cdr:relSizeAnchor>
  <cdr:relSizeAnchor xmlns:cdr="http://schemas.openxmlformats.org/drawingml/2006/chartDrawing">
    <cdr:from>
      <cdr:x>0.1215</cdr:x>
      <cdr:y>0.34901</cdr:y>
    </cdr:from>
    <cdr:to>
      <cdr:x>0.20562</cdr:x>
      <cdr:y>0.47593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792088"/>
          <a:ext cx="648132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15 794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0.24299</cdr:x>
      <cdr:y>0.31728</cdr:y>
    </cdr:from>
    <cdr:to>
      <cdr:x>0.3271</cdr:x>
      <cdr:y>0.41246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208" y="720080"/>
          <a:ext cx="648056" cy="216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19 067</a:t>
          </a:r>
        </a:p>
      </cdr:txBody>
    </cdr:sp>
  </cdr:relSizeAnchor>
  <cdr:relSizeAnchor xmlns:cdr="http://schemas.openxmlformats.org/drawingml/2006/chartDrawing">
    <cdr:from>
      <cdr:x>0.37383</cdr:x>
      <cdr:y>0.50765</cdr:y>
    </cdr:from>
    <cdr:to>
      <cdr:x>0.43925</cdr:x>
      <cdr:y>0.63456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80320" y="1152128"/>
          <a:ext cx="504052" cy="288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9 843</a:t>
          </a:r>
        </a:p>
      </cdr:txBody>
    </cdr:sp>
  </cdr:relSizeAnchor>
  <cdr:relSizeAnchor xmlns:cdr="http://schemas.openxmlformats.org/drawingml/2006/chartDrawing">
    <cdr:from>
      <cdr:x>0.50467</cdr:x>
      <cdr:y>0.53938</cdr:y>
    </cdr:from>
    <cdr:to>
      <cdr:x>0.58879</cdr:x>
      <cdr:y>0.6663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1224136"/>
          <a:ext cx="648133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10 088</a:t>
          </a:r>
        </a:p>
      </cdr:txBody>
    </cdr:sp>
  </cdr:relSizeAnchor>
  <cdr:relSizeAnchor xmlns:cdr="http://schemas.openxmlformats.org/drawingml/2006/chartDrawing">
    <cdr:from>
      <cdr:x>0.63551</cdr:x>
      <cdr:y>0.57111</cdr:y>
    </cdr:from>
    <cdr:to>
      <cdr:x>0.71962</cdr:x>
      <cdr:y>0.72975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96544" y="1296144"/>
          <a:ext cx="648055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9 517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0.41525</cdr:x>
      <cdr:y>0.05405</cdr:y>
    </cdr:from>
    <cdr:to>
      <cdr:x>0.52287</cdr:x>
      <cdr:y>0.09459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88032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0.44859</cdr:x>
      <cdr:y>0.01429</cdr:y>
    </cdr:from>
    <cdr:to>
      <cdr:x>0.49944</cdr:x>
      <cdr:y>0.06679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1522" y="72008"/>
          <a:ext cx="489869" cy="264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112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0.52334</cdr:x>
      <cdr:y>0.08571</cdr:y>
    </cdr:from>
    <cdr:to>
      <cdr:x>0.56071</cdr:x>
      <cdr:y>0.12677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1602" y="432048"/>
          <a:ext cx="360040" cy="206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692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0.45606</cdr:x>
      <cdr:y>0.21429</cdr:y>
    </cdr:from>
    <cdr:to>
      <cdr:x>0.50091</cdr:x>
      <cdr:y>0.26014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3530" y="1080142"/>
          <a:ext cx="432048" cy="231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185</a:t>
          </a:r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0.44191</cdr:x>
      <cdr:y>0.26764</cdr:y>
    </cdr:from>
    <cdr:to>
      <cdr:x>0.48429</cdr:x>
      <cdr:y>0.30818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04456" y="1368152"/>
          <a:ext cx="393626" cy="20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173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0.64293</cdr:x>
      <cdr:y>0.32857</cdr:y>
    </cdr:from>
    <cdr:to>
      <cdr:x>0.69278</cdr:x>
      <cdr:y>0.37803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93730" y="1656184"/>
          <a:ext cx="480280" cy="24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1 691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0.58313</cdr:x>
      <cdr:y>0.4</cdr:y>
    </cdr:from>
    <cdr:to>
      <cdr:x>0.63397</cdr:x>
      <cdr:y>0.45405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7666" y="2016224"/>
          <a:ext cx="489772" cy="272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1062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</cdr:x>
      <cdr:y>0.45714</cdr:y>
    </cdr:from>
    <cdr:to>
      <cdr:x>0.83423</cdr:x>
      <cdr:y>0.51119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17866" y="2304256"/>
          <a:ext cx="618766" cy="27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2 644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0.44111</cdr:x>
      <cdr:y>0.52857</cdr:y>
    </cdr:from>
    <cdr:to>
      <cdr:x>0.50091</cdr:x>
      <cdr:y>0.57143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49514" y="2664296"/>
          <a:ext cx="576065" cy="21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59</a:t>
          </a:r>
        </a:p>
      </cdr:txBody>
    </cdr:sp>
  </cdr:relSizeAnchor>
  <cdr:relSizeAnchor xmlns:cdr="http://schemas.openxmlformats.org/drawingml/2006/chartDrawing">
    <cdr:from>
      <cdr:x>0.58313</cdr:x>
      <cdr:y>0.65714</cdr:y>
    </cdr:from>
    <cdr:to>
      <cdr:x>0.62965</cdr:x>
      <cdr:y>0.6994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617666" y="3312368"/>
          <a:ext cx="448155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1 218</a:t>
          </a:r>
        </a:p>
      </cdr:txBody>
    </cdr:sp>
  </cdr:relSizeAnchor>
  <cdr:relSizeAnchor xmlns:cdr="http://schemas.openxmlformats.org/drawingml/2006/chartDrawing">
    <cdr:from>
      <cdr:x>0.46354</cdr:x>
      <cdr:y>0.71429</cdr:y>
    </cdr:from>
    <cdr:to>
      <cdr:x>0.51338</cdr:x>
      <cdr:y>0.77143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65538" y="3600400"/>
          <a:ext cx="48018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313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0.45606</cdr:x>
      <cdr:y>0.78571</cdr:y>
    </cdr:from>
    <cdr:to>
      <cdr:x>0.49844</cdr:x>
      <cdr:y>0.84205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93530" y="3960440"/>
          <a:ext cx="408272" cy="283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226</a:t>
          </a:r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0.44859</cdr:x>
      <cdr:y>0.84516</cdr:y>
    </cdr:from>
    <cdr:to>
      <cdr:x>0.48596</cdr:x>
      <cdr:y>0.88742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321523" y="4260080"/>
          <a:ext cx="360039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113</a:t>
          </a:r>
        </a:p>
      </cdr:txBody>
    </cdr:sp>
  </cdr:relSizeAnchor>
  <cdr:relSizeAnchor xmlns:cdr="http://schemas.openxmlformats.org/drawingml/2006/chartDrawing">
    <cdr:from>
      <cdr:x>0.51944</cdr:x>
      <cdr:y>0.14286</cdr:y>
    </cdr:from>
    <cdr:to>
      <cdr:x>0.56372</cdr:x>
      <cdr:y>0.19549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004075" y="720080"/>
          <a:ext cx="426576" cy="265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644</a:t>
          </a:r>
        </a:p>
      </cdr:txBody>
    </cdr:sp>
  </cdr:relSizeAnchor>
  <cdr:relSizeAnchor xmlns:cdr="http://schemas.openxmlformats.org/drawingml/2006/chartDrawing">
    <cdr:from>
      <cdr:x>0.51944</cdr:x>
      <cdr:y>0.6057</cdr:y>
    </cdr:from>
    <cdr:to>
      <cdr:x>0.56595</cdr:x>
      <cdr:y>0.69022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824536" y="3096344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0.52334</cdr:x>
      <cdr:y>0.58571</cdr:y>
    </cdr:from>
    <cdr:to>
      <cdr:x>0.56818</cdr:x>
      <cdr:y>0.62797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041602" y="2952328"/>
          <a:ext cx="431970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711</a:t>
          </a:r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0.43091</cdr:x>
      <cdr:y>0.29993</cdr:y>
    </cdr:from>
    <cdr:to>
      <cdr:x>0.47075</cdr:x>
      <cdr:y>0.37135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816424" y="1728192"/>
          <a:ext cx="352849" cy="411517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E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0.41465</cdr:x>
      <cdr:y>0.09998</cdr:y>
    </cdr:from>
    <cdr:to>
      <cdr:x>0.45667</cdr:x>
      <cdr:y>0.17691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72408" y="576064"/>
          <a:ext cx="372157" cy="443265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R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0.43091</cdr:x>
      <cdr:y>0.49989</cdr:y>
    </cdr:from>
    <cdr:to>
      <cdr:x>0.47293</cdr:x>
      <cdr:y>0.57564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16424" y="3024336"/>
          <a:ext cx="372157" cy="45828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F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0.43091</cdr:x>
      <cdr:y>0.66652</cdr:y>
    </cdr:from>
    <cdr:to>
      <cdr:x>0.47293</cdr:x>
      <cdr:y>0.74344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816424" y="4032448"/>
          <a:ext cx="372157" cy="465363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/>
            <a:t>Р</a:t>
          </a:r>
        </a:p>
      </cdr:txBody>
    </cdr:sp>
  </cdr:relSizeAnchor>
  <cdr:relSizeAnchor xmlns:cdr="http://schemas.openxmlformats.org/drawingml/2006/chartDrawing">
    <cdr:from>
      <cdr:x>0.43904</cdr:x>
      <cdr:y>0.82125</cdr:y>
    </cdr:from>
    <cdr:to>
      <cdr:x>0.48106</cdr:x>
      <cdr:y>0.91649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888432" y="4968552"/>
          <a:ext cx="372157" cy="57615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dirty="0"/>
            <a:t>А</a:t>
          </a:r>
        </a:p>
      </cdr:txBody>
    </cdr:sp>
  </cdr:relSizeAnchor>
  <cdr:relSizeAnchor xmlns:cdr="http://schemas.openxmlformats.org/drawingml/2006/chartDrawing">
    <cdr:from>
      <cdr:x>0.53782</cdr:x>
      <cdr:y>0.04545</cdr:y>
    </cdr:from>
    <cdr:to>
      <cdr:x>0.94958</cdr:x>
      <cdr:y>0.16667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08512" y="216024"/>
          <a:ext cx="352839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0.50198</cdr:x>
      <cdr:y>0.0255</cdr:y>
    </cdr:from>
    <cdr:to>
      <cdr:x>0.98097</cdr:x>
      <cdr:y>0.18264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535934" y="143222"/>
          <a:ext cx="4328178" cy="882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0.5396</cdr:x>
      <cdr:y>0.03749</cdr:y>
    </cdr:from>
    <cdr:to>
      <cdr:x>0.98604</cdr:x>
      <cdr:y>0.14996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79060" y="216024"/>
          <a:ext cx="3953969" cy="64804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БЕЗОПАСНЫЕ И КАЧЕСТВЕННЫЕ ДОРОГИ:</a:t>
          </a:r>
          <a:b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капитальный ремонт и </a:t>
          </a:r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автомобильных дорог общего пользования местного значения </a:t>
          </a:r>
        </a:p>
        <a:p xmlns:a="http://schemas.openxmlformats.org/drawingml/2006/main">
          <a:pPr algn="just"/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just"/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0.4553</cdr:x>
      <cdr:y>0.09998</cdr:y>
    </cdr:from>
    <cdr:to>
      <cdr:x>0.53432</cdr:x>
      <cdr:y>0.17933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032448" y="576064"/>
          <a:ext cx="699853" cy="457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743,1</a:t>
          </a:r>
        </a:p>
        <a:p xmlns:a="http://schemas.openxmlformats.org/drawingml/2006/main"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0.48782</cdr:x>
      <cdr:y>0.83316</cdr:y>
    </cdr:from>
    <cdr:to>
      <cdr:x>0.53564</cdr:x>
      <cdr:y>0.89267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320480" y="5040560"/>
          <a:ext cx="42352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9,6</a:t>
          </a:r>
        </a:p>
      </cdr:txBody>
    </cdr:sp>
  </cdr:relSizeAnchor>
  <cdr:relSizeAnchor xmlns:cdr="http://schemas.openxmlformats.org/drawingml/2006/chartDrawing">
    <cdr:from>
      <cdr:x>0.54152</cdr:x>
      <cdr:y>0.18746</cdr:y>
    </cdr:from>
    <cdr:to>
      <cdr:x>0.98778</cdr:x>
      <cdr:y>0.4374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796090" y="1080120"/>
          <a:ext cx="3952374" cy="144016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ЭКОЛОГИЯ: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-Ликвидация свалки промышленных и бытовых отходов Комсомольского района (южнее завода ОАО «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АвтоВАЗАгрегат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») – 374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.; </a:t>
          </a:r>
        </a:p>
        <a:p xmlns:a="http://schemas.openxmlformats.org/drawingml/2006/main"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-Ликвидация свалки инертных отходов, расположенная напротив 1-3 вставок ПАО «АвтоВАЗ»-303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очистных сооружений в Автозаводском районе-1,6 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</a:p>
        <a:p xmlns:a="http://schemas.openxmlformats.org/drawingml/2006/main"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cdr:txBody>
    </cdr:sp>
  </cdr:relSizeAnchor>
  <cdr:relSizeAnchor xmlns:cdr="http://schemas.openxmlformats.org/drawingml/2006/chartDrawing">
    <cdr:from>
      <cdr:x>0.47969</cdr:x>
      <cdr:y>0.49989</cdr:y>
    </cdr:from>
    <cdr:to>
      <cdr:x>0.53547</cdr:x>
      <cdr:y>0.57682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48472" y="2880320"/>
          <a:ext cx="494025" cy="443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158,0</a:t>
          </a:r>
        </a:p>
      </cdr:txBody>
    </cdr:sp>
  </cdr:relSizeAnchor>
  <cdr:relSizeAnchor xmlns:cdr="http://schemas.openxmlformats.org/drawingml/2006/chartDrawing">
    <cdr:from>
      <cdr:x>0.54474</cdr:x>
      <cdr:y>0.80935</cdr:y>
    </cdr:from>
    <cdr:to>
      <cdr:x>0.99098</cdr:x>
      <cdr:y>0.91649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4824536" y="4896544"/>
          <a:ext cx="3952197" cy="64819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ДЕМОГРАФИЯ:</a:t>
          </a:r>
          <a:endParaRPr lang="ru-RU" sz="105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/>
          <a:endParaRPr lang="ru-RU" sz="105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l"/>
          <a:r>
            <a: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детского сада в </a:t>
          </a:r>
          <a:r>
            <a:rPr lang="ru-RU" sz="105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мкр</a:t>
          </a:r>
          <a:r>
            <a: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«Калина» </a:t>
          </a:r>
        </a:p>
        <a:p xmlns:a="http://schemas.openxmlformats.org/drawingml/2006/main">
          <a:pPr algn="just"/>
          <a:endParaRPr lang="ru-RU" sz="1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0.47969</cdr:x>
      <cdr:y>0.66652</cdr:y>
    </cdr:from>
    <cdr:to>
      <cdr:x>0.53852</cdr:x>
      <cdr:y>0.73274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248472" y="4032448"/>
          <a:ext cx="521037" cy="40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30,7</a:t>
          </a:r>
        </a:p>
      </cdr:txBody>
    </cdr:sp>
  </cdr:relSizeAnchor>
  <cdr:relSizeAnchor xmlns:cdr="http://schemas.openxmlformats.org/drawingml/2006/chartDrawing">
    <cdr:from>
      <cdr:x>0.35774</cdr:x>
      <cdr:y>0.26185</cdr:y>
    </cdr:from>
    <cdr:to>
      <cdr:x>0.42278</cdr:x>
      <cdr:y>0.33742</cdr:y>
    </cdr:to>
    <cdr:cxnSp macro="">
      <cdr:nvCxnSpPr>
        <cdr:cNvPr id="32" name="Прямая со стрелкой 31">
          <a:extLst xmlns:a="http://schemas.openxmlformats.org/drawingml/2006/main">
            <a:ext uri="{FF2B5EF4-FFF2-40B4-BE49-F238E27FC236}">
              <a16:creationId xmlns="" xmlns:a16="http://schemas.microsoft.com/office/drawing/2014/main" id="{8C96B797-73E7-5E69-BD45-745A4C85A9C5}"/>
            </a:ext>
          </a:extLst>
        </cdr:cNvPr>
        <cdr:cNvCxnSpPr/>
      </cdr:nvCxnSpPr>
      <cdr:spPr>
        <a:xfrm xmlns:a="http://schemas.openxmlformats.org/drawingml/2006/main" flipH="1" flipV="1">
          <a:off x="3168382" y="1508762"/>
          <a:ext cx="576034" cy="43545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0.11383</cdr:x>
      <cdr:y>0.33742</cdr:y>
    </cdr:from>
    <cdr:to>
      <cdr:x>0.31789</cdr:x>
      <cdr:y>0.65482</cdr:y>
    </cdr:to>
    <cdr:sp macro="" textlink="">
      <cdr:nvSpPr>
        <cdr:cNvPr id="101" name="TextBox 100"/>
        <cdr:cNvSpPr txBox="1"/>
      </cdr:nvSpPr>
      <cdr:spPr>
        <a:xfrm xmlns:a="http://schemas.openxmlformats.org/drawingml/2006/main">
          <a:off x="1008112" y="1944216"/>
          <a:ext cx="1807291" cy="1828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 -1 620</a:t>
          </a:r>
        </a:p>
        <a:p xmlns:a="http://schemas.openxmlformats.org/drawingml/2006/main">
          <a:pPr algn="ctr"/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(млн. руб.)</a:t>
          </a:r>
        </a:p>
        <a:p xmlns:a="http://schemas.openxmlformats.org/drawingml/2006/main">
          <a:pPr algn="ctr"/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0.47156</cdr:x>
      <cdr:y>0.29993</cdr:y>
    </cdr:from>
    <cdr:to>
      <cdr:x>0.51937</cdr:x>
      <cdr:y>0.36403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4176464" y="1728192"/>
          <a:ext cx="423437" cy="369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678,6</a:t>
          </a:r>
        </a:p>
      </cdr:txBody>
    </cdr:sp>
  </cdr:relSizeAnchor>
  <cdr:relSizeAnchor xmlns:cdr="http://schemas.openxmlformats.org/drawingml/2006/chartDrawing">
    <cdr:from>
      <cdr:x>0.54474</cdr:x>
      <cdr:y>0.47609</cdr:y>
    </cdr:from>
    <cdr:to>
      <cdr:x>0.99098</cdr:x>
      <cdr:y>0.58321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4824536" y="2880320"/>
          <a:ext cx="3952197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200"/>
            </a:lnSpc>
          </a:pP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ЖИЛЬЕ И ГОРОДСКАЯ СРЕДА</a:t>
          </a:r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 xmlns:a="http://schemas.openxmlformats.org/drawingml/2006/main">
          <a:pPr>
            <a:lnSpc>
              <a:spcPts val="1200"/>
            </a:lnSpc>
          </a:pP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ts val="1200"/>
            </a:lnSpc>
          </a:pPr>
          <a:r>
            <a: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Благоустройство 19 дворовых и 2 общественных территорий</a:t>
          </a:r>
        </a:p>
      </cdr:txBody>
    </cdr:sp>
  </cdr:relSizeAnchor>
  <cdr:relSizeAnchor xmlns:cdr="http://schemas.openxmlformats.org/drawingml/2006/chartDrawing">
    <cdr:from>
      <cdr:x>0.54474</cdr:x>
      <cdr:y>0.61892</cdr:y>
    </cdr:from>
    <cdr:to>
      <cdr:x>0.99028</cdr:x>
      <cdr:y>0.77364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4824536" y="3744416"/>
          <a:ext cx="3945997" cy="93610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  <a:r>
            <a: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br>
            <a:rPr lang="ru-RU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-Создание модельных библиотек -10 </a:t>
          </a:r>
          <a:r>
            <a:rPr lang="ru-RU" sz="105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05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</a:p>
        <a:p xmlns:a="http://schemas.openxmlformats.org/drawingml/2006/main">
          <a:r>
            <a:rPr lang="ru-RU" sz="105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-Капитальный ремонт МБУ ДО Школа искусств №1-17,6 </a:t>
          </a:r>
          <a:r>
            <a:rPr lang="ru-RU" sz="105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05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</a:p>
        <a:p xmlns:a="http://schemas.openxmlformats.org/drawingml/2006/main">
          <a:r>
            <a:rPr lang="ru-RU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-Техническое оснащение муниципальных музеев-3,1 </a:t>
          </a:r>
          <a:r>
            <a:rPr lang="ru-RU" sz="105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5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5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0.04065</cdr:x>
      <cdr:y>0.12497</cdr:y>
    </cdr:from>
    <cdr:to>
      <cdr:x>0.40321</cdr:x>
      <cdr:y>0.34267</cdr:y>
    </cdr:to>
    <cdr:cxnSp macro="">
      <cdr:nvCxnSpPr>
        <cdr:cNvPr id="41" name="Соединительная линия уступом 40">
          <a:extLst xmlns:a="http://schemas.openxmlformats.org/drawingml/2006/main">
            <a:ext uri="{FF2B5EF4-FFF2-40B4-BE49-F238E27FC236}">
              <a16:creationId xmlns="" xmlns:a16="http://schemas.microsoft.com/office/drawing/2014/main" id="{1AC02EED-5C95-E3E2-B466-F0FB94BA10D9}"/>
            </a:ext>
          </a:extLst>
        </cdr:cNvPr>
        <cdr:cNvCxnSpPr/>
      </cdr:nvCxnSpPr>
      <cdr:spPr>
        <a:xfrm xmlns:a="http://schemas.openxmlformats.org/drawingml/2006/main" rot="10800000" flipV="1">
          <a:off x="360040" y="720080"/>
          <a:ext cx="3211071" cy="1254372"/>
        </a:xfrm>
        <a:prstGeom xmlns:a="http://schemas.openxmlformats.org/drawingml/2006/main" prst="bentConnector3">
          <a:avLst>
            <a:gd name="adj1" fmla="val 109604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0.21602</cdr:x>
      <cdr:y>0.72604</cdr:y>
    </cdr:from>
    <cdr:to>
      <cdr:x>0.42741</cdr:x>
      <cdr:y>0.72604</cdr:y>
    </cdr:to>
    <cdr:cxnSp macro="">
      <cdr:nvCxnSpPr>
        <cdr:cNvPr id="72" name="Прямая со стрелкой 71">
          <a:extLst xmlns:a="http://schemas.openxmlformats.org/drawingml/2006/main">
            <a:ext uri="{FF2B5EF4-FFF2-40B4-BE49-F238E27FC236}">
              <a16:creationId xmlns="" xmlns:a16="http://schemas.microsoft.com/office/drawing/2014/main" id="{C8F2D009-A4B3-52B1-F788-1AF8F0F4AD08}"/>
            </a:ext>
          </a:extLst>
        </cdr:cNvPr>
        <cdr:cNvCxnSpPr/>
      </cdr:nvCxnSpPr>
      <cdr:spPr>
        <a:xfrm xmlns:a="http://schemas.openxmlformats.org/drawingml/2006/main" flipH="1">
          <a:off x="1913213" y="4392488"/>
          <a:ext cx="1872208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0.31058</cdr:x>
      <cdr:y>0.53709</cdr:y>
    </cdr:from>
    <cdr:to>
      <cdr:x>0.42832</cdr:x>
      <cdr:y>0.68883</cdr:y>
    </cdr:to>
    <cdr:sp macro="" textlink="">
      <cdr:nvSpPr>
        <cdr:cNvPr id="67" name="Соединительная линия уступом 66"/>
        <cdr:cNvSpPr/>
      </cdr:nvSpPr>
      <cdr:spPr>
        <a:xfrm xmlns:a="http://schemas.openxmlformats.org/drawingml/2006/main" rot="10740000" flipV="1">
          <a:off x="2750659" y="3249390"/>
          <a:ext cx="1042851" cy="918019"/>
        </a:xfrm>
        <a:prstGeom xmlns:a="http://schemas.openxmlformats.org/drawingml/2006/main" prst="bentConnector3">
          <a:avLst>
            <a:gd name="adj1" fmla="val 24451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0.20086</cdr:x>
      <cdr:y>0.73443</cdr:y>
    </cdr:from>
    <cdr:to>
      <cdr:x>0.43665</cdr:x>
      <cdr:y>0.90106</cdr:y>
    </cdr:to>
    <cdr:cxnSp macro="">
      <cdr:nvCxnSpPr>
        <cdr:cNvPr id="42" name="Прямая со стрелкой 41">
          <a:extLst xmlns:a="http://schemas.openxmlformats.org/drawingml/2006/main">
            <a:ext uri="{FF2B5EF4-FFF2-40B4-BE49-F238E27FC236}">
              <a16:creationId xmlns="" xmlns:a16="http://schemas.microsoft.com/office/drawing/2014/main" id="{347EBC30-3833-E2E0-C2A2-09A875C909ED}"/>
            </a:ext>
          </a:extLst>
        </cdr:cNvPr>
        <cdr:cNvCxnSpPr/>
      </cdr:nvCxnSpPr>
      <cdr:spPr>
        <a:xfrm xmlns:a="http://schemas.openxmlformats.org/drawingml/2006/main" flipH="1" flipV="1">
          <a:off x="1778992" y="4443288"/>
          <a:ext cx="2088232" cy="10081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0.34305</cdr:x>
      <cdr:y>0.24412</cdr:y>
    </cdr:from>
    <cdr:to>
      <cdr:x>0.61702</cdr:x>
      <cdr:y>0.34377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="" xmlns:a16="http://schemas.microsoft.com/office/drawing/2014/main" id="{00000000-0008-0000-0500-000006000000}"/>
            </a:ext>
          </a:extLst>
        </cdr:cNvPr>
        <cdr:cNvSpPr/>
      </cdr:nvSpPr>
      <cdr:spPr>
        <a:xfrm xmlns:a="http://schemas.openxmlformats.org/drawingml/2006/main">
          <a:off x="1160995" y="1431197"/>
          <a:ext cx="927237" cy="5841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</a:rPr>
            <a:t>91,4 </a:t>
          </a:r>
          <a:r>
            <a:rPr lang="ru-RU" sz="1400" b="1" dirty="0" err="1">
              <a:solidFill>
                <a:sysClr val="windowText" lastClr="000000"/>
              </a:solidFill>
            </a:rPr>
            <a:t>млн.руб</a:t>
          </a:r>
          <a:r>
            <a:rPr lang="ru-RU" sz="1400" b="1" dirty="0">
              <a:solidFill>
                <a:sysClr val="windowText" lastClr="000000"/>
              </a:solidFill>
            </a:rPr>
            <a:t>.</a:t>
          </a:r>
        </a:p>
        <a:p xmlns:a="http://schemas.openxmlformats.org/drawingml/2006/main">
          <a:pPr algn="ctr"/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0.02161</cdr:x>
      <cdr:y>0.17296</cdr:y>
    </cdr:from>
    <cdr:to>
      <cdr:x>0.29969</cdr:x>
      <cdr:y>0.6536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="" xmlns:a16="http://schemas.microsoft.com/office/drawing/2014/main" id="{BECFE25A-4D0E-227E-E2BF-89CCA9F773A1}"/>
            </a:ext>
          </a:extLst>
        </cdr:cNvPr>
        <cdr:cNvSpPr txBox="1"/>
      </cdr:nvSpPr>
      <cdr:spPr>
        <a:xfrm xmlns:a="http://schemas.openxmlformats.org/drawingml/2006/main">
          <a:off x="193738" y="1000345"/>
          <a:ext cx="2492844" cy="2779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7150">
          <a:noFill/>
        </a:ln>
      </cdr:spPr>
      <cdr:txBody>
        <a:bodyPr xmlns:a="http://schemas.openxmlformats.org/drawingml/2006/main" wrap="square" lIns="69650" tIns="34825" rIns="69650" bIns="34825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202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год- 1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580,3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млн.руб.;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202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год- 1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929,7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млн.руб.;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5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b="1" u="sng" dirty="0">
              <a:latin typeface="Times New Roman" pitchFamily="18" charset="0"/>
              <a:cs typeface="Times New Roman" pitchFamily="18" charset="0"/>
            </a:rPr>
            <a:t>Проект 202</a:t>
          </a:r>
          <a:r>
            <a:rPr lang="en-US" sz="1400" b="1" u="sng" dirty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1400" b="1" u="sng" dirty="0">
              <a:latin typeface="Times New Roman" pitchFamily="18" charset="0"/>
              <a:cs typeface="Times New Roman" pitchFamily="18" charset="0"/>
            </a:rPr>
            <a:t> года: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400" b="1" u="sng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Предусмотрено в бюджете – 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1300</a:t>
          </a:r>
          <a:r>
            <a:rPr lang="en-US" sz="1400" b="1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0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млн.руб., в т.ч. 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софинансирование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расходов- 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75,8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млн.руб.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ru-RU" sz="1400" dirty="0">
              <a:latin typeface="Times New Roman" pitchFamily="18" charset="0"/>
              <a:cs typeface="Times New Roman" pitchFamily="18" charset="0"/>
            </a:rPr>
            <a:t>Планируется привлечь из областного бюджета- </a:t>
          </a:r>
        </a:p>
        <a:p xmlns:a="http://schemas.openxmlformats.org/drawingml/2006/main">
          <a:pPr>
            <a:buClr>
              <a:srgbClr val="00B050"/>
            </a:buClr>
            <a:buSzPct val="120000"/>
          </a:pPr>
          <a:r>
            <a:rPr lang="en-US" sz="1400" b="1" dirty="0">
              <a:latin typeface="Times New Roman" pitchFamily="18" charset="0"/>
              <a:cs typeface="Times New Roman" pitchFamily="18" charset="0"/>
            </a:rPr>
            <a:t>1189,5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713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23"/>
            <a:ext cx="2945659" cy="493713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7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483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6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183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12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50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6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0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346" y="1074053"/>
            <a:ext cx="771593" cy="466989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0" i="0">
                <a:solidFill>
                  <a:srgbClr val="0B689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1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577341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проект бюджета городского округа Тольятти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2023 год и  плановый период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и 2025 годов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5013176"/>
            <a:ext cx="4788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Руководитель департамента финансов  Миронова Лариса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2205" y="1032593"/>
            <a:ext cx="188018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574" y="4857762"/>
            <a:ext cx="185448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60" y="3377928"/>
            <a:ext cx="188018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2941" y="5848120"/>
            <a:ext cx="2169595" cy="549069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16057" y="5856112"/>
            <a:ext cx="2007921" cy="53606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8 193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2305" y="1516452"/>
            <a:ext cx="187374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6637" y="5327564"/>
            <a:ext cx="1837709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03783" y="1042751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4 981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02709" y="4867920"/>
            <a:ext cx="18241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13137" y="1526610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829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97497" y="5337722"/>
            <a:ext cx="18076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24438" y="3388086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92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29411" y="5848119"/>
            <a:ext cx="1518417" cy="52973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+ 538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02941" y="429534"/>
            <a:ext cx="2169595" cy="47619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 собственных доходов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61231" y="5863724"/>
            <a:ext cx="2066131" cy="528450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7 655 млн. руб.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12674" y="429534"/>
            <a:ext cx="1493296" cy="472435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Отклонение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-118628" y="-55203"/>
            <a:ext cx="93965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формирования доходной части бюджета на 2023 год</a:t>
            </a:r>
            <a:endParaRPr lang="ru-RU" sz="17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46484" y="1554337"/>
            <a:ext cx="1496423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+ 120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531987" y="1070478"/>
            <a:ext cx="1484828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+ 385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530956" y="4895647"/>
            <a:ext cx="1474885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522585" y="5365449"/>
            <a:ext cx="146154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- 2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2123" y="3884493"/>
            <a:ext cx="18470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313137" y="3894651"/>
            <a:ext cx="1816864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66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539986" y="3922378"/>
            <a:ext cx="1468985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- 4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557785" y="3415813"/>
            <a:ext cx="1496423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/>
              <a:t>Тольятти, 2021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2133" y="4349779"/>
            <a:ext cx="184466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23157" y="4359937"/>
            <a:ext cx="181583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61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49809" y="4387664"/>
            <a:ext cx="1468154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91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02205" y="2932021"/>
            <a:ext cx="186478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03508" y="2942179"/>
            <a:ext cx="1834297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389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33696" y="2969906"/>
            <a:ext cx="1483080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+ 45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02306" y="2013617"/>
            <a:ext cx="185375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303603" y="2023775"/>
            <a:ext cx="1834005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693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533735" y="2051502"/>
            <a:ext cx="1482844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+ 97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00410" y="2451516"/>
            <a:ext cx="18943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302196" y="2461674"/>
            <a:ext cx="186339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638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537955" y="2489401"/>
            <a:ext cx="1506602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+ 9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4704" y="634738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27784" y="6534489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861231" y="429535"/>
            <a:ext cx="2066131" cy="47619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Утвержденный план 2022г.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220072" y="429534"/>
            <a:ext cx="2003907" cy="472435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Прогноз 2023г.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956464" y="1032593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4 596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955390" y="4857762"/>
            <a:ext cx="182416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31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65818" y="1516452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950178" y="5327564"/>
            <a:ext cx="1807663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23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946183" y="3394780"/>
            <a:ext cx="18508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89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965818" y="3884493"/>
            <a:ext cx="1816864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975838" y="4349779"/>
            <a:ext cx="1815836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152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56189" y="2932021"/>
            <a:ext cx="1834297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344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956284" y="2013617"/>
            <a:ext cx="1834005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596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954877" y="2451516"/>
            <a:ext cx="186339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629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7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334" y="620688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381328"/>
            <a:ext cx="558011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864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 структура расходов в  2023 г. 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66262289"/>
              </p:ext>
            </p:extLst>
          </p:nvPr>
        </p:nvGraphicFramePr>
        <p:xfrm>
          <a:off x="34454" y="1052736"/>
          <a:ext cx="96335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3716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765175"/>
            <a:ext cx="8675687" cy="28733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838" y="6453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Финансовое обеспечение реализации национальных проектов в 202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3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 на территории городского округа Тольятти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96" y="6370935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</a:p>
        </p:txBody>
      </p:sp>
      <p:graphicFrame>
        <p:nvGraphicFramePr>
          <p:cNvPr id="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965761"/>
              </p:ext>
            </p:extLst>
          </p:nvPr>
        </p:nvGraphicFramePr>
        <p:xfrm>
          <a:off x="287338" y="980728"/>
          <a:ext cx="8856662" cy="576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76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5308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Поддержка инициативных проектов в 2021-2023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гг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Заголовок 8"/>
          <p:cNvSpPr>
            <a:spLocks noGrp="1"/>
          </p:cNvSpPr>
          <p:nvPr>
            <p:ph type="ctrTitle"/>
          </p:nvPr>
        </p:nvSpPr>
        <p:spPr>
          <a:xfrm>
            <a:off x="1578733" y="900071"/>
            <a:ext cx="4390036" cy="2217877"/>
          </a:xfrm>
        </p:spPr>
        <p:txBody>
          <a:bodyPr>
            <a:normAutofit fontScale="90000"/>
          </a:bodyPr>
          <a:lstStyle/>
          <a:p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Губернаторский проект «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2021-2022г.г.: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реализовано 27 проектов – 91,4 млн. руб.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2023 г.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- 51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(планируется  привлечь из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36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инициативы </a:t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гг. 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заявок – 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победителя – 15 млн. руб.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2023г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.- 5 млн. руб.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8" y="852458"/>
            <a:ext cx="1691680" cy="12125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309320"/>
            <a:ext cx="53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2B5E01C-9146-A44F-EAA9-EB77E14F497A}"/>
              </a:ext>
            </a:extLst>
          </p:cNvPr>
          <p:cNvSpPr/>
          <p:nvPr/>
        </p:nvSpPr>
        <p:spPr>
          <a:xfrm>
            <a:off x="6876256" y="2213293"/>
            <a:ext cx="864096" cy="814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92,5</a:t>
            </a:r>
            <a:r>
              <a:rPr lang="ru-RU" sz="1400" dirty="0">
                <a:solidFill>
                  <a:schemeClr val="tx1"/>
                </a:solidFill>
              </a:rPr>
              <a:t> млн.руб.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30797"/>
              </p:ext>
            </p:extLst>
          </p:nvPr>
        </p:nvGraphicFramePr>
        <p:xfrm>
          <a:off x="5652120" y="862153"/>
          <a:ext cx="3384376" cy="586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6DB9DA86-A85C-76D3-3411-A41C2B0B76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220680"/>
              </p:ext>
            </p:extLst>
          </p:nvPr>
        </p:nvGraphicFramePr>
        <p:xfrm>
          <a:off x="323528" y="3212976"/>
          <a:ext cx="547260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0105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9120" y="2398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городского округа на капитальный ремонт, разработку ПСД учреждений социально-культурной сферы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2023 году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5604" y="3650100"/>
            <a:ext cx="4184902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систем автоматической пожарной сигнализации, оповещения и управления эвакуацией людей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19,0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700808"/>
            <a:ext cx="4184902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проектно-сметной документации для проведения капитального ремонта летних лагерей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13,2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402" y="4370277"/>
            <a:ext cx="4126012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13,4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5604" y="1728950"/>
            <a:ext cx="4184902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доступности зданий для маломобильных групп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населения,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стройство инклюзивной спортивной площадки для детей с ограниченными возможностями здоровья 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г. - 8,2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9802" y="5325946"/>
            <a:ext cx="4184902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зданий и помещений и разработка ПСД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11,0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6273" y="3183947"/>
            <a:ext cx="409196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Восстановление целостности ограждений территорий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5,5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5604" y="5218224"/>
            <a:ext cx="4184902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учреждений, ремонт санузлов школ, ремонт и оснащение классов ПАО «Татнефть» – 32,4 </a:t>
            </a:r>
            <a:r>
              <a:rPr lang="ru-RU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4388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6597352"/>
            <a:ext cx="52920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692696"/>
            <a:ext cx="5799088" cy="209979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11663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ru-RU" sz="1800" b="1" i="0" u="none" strike="noStrike" kern="1200" baseline="0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n-ea"/>
                <a:cs typeface="+mn-cs"/>
              </a:defRPr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мероприятия по развитию дорожного хозяйства в 2023 году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323528" y="332656"/>
            <a:ext cx="1296144" cy="1224136"/>
          </a:xfrm>
          <a:prstGeom prst="ellipse">
            <a:avLst/>
          </a:prstGeom>
          <a:solidFill>
            <a:srgbClr val="0B6893"/>
          </a:solidFill>
          <a:ln w="381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69650" tIns="34825" rIns="69650" bIns="34825" numCol="1" rtlCol="0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6498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ysClr val="windowText" lastClr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reeform 1319">
            <a:extLst>
              <a:ext uri="{FF2B5EF4-FFF2-40B4-BE49-F238E27FC236}">
                <a16:creationId xmlns="" xmlns:a16="http://schemas.microsoft.com/office/drawing/2014/main" id="{8E116BDC-D450-4A2F-A8CC-3178C96B81E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3283" y="620691"/>
            <a:ext cx="656173" cy="648065"/>
          </a:xfrm>
          <a:custGeom>
            <a:avLst/>
            <a:gdLst>
              <a:gd name="T0" fmla="*/ 502 w 502"/>
              <a:gd name="T1" fmla="*/ 104 h 585"/>
              <a:gd name="T2" fmla="*/ 502 w 502"/>
              <a:gd name="T3" fmla="*/ 397 h 585"/>
              <a:gd name="T4" fmla="*/ 361 w 502"/>
              <a:gd name="T5" fmla="*/ 501 h 585"/>
              <a:gd name="T6" fmla="*/ 431 w 502"/>
              <a:gd name="T7" fmla="*/ 567 h 585"/>
              <a:gd name="T8" fmla="*/ 424 w 502"/>
              <a:gd name="T9" fmla="*/ 585 h 585"/>
              <a:gd name="T10" fmla="*/ 79 w 502"/>
              <a:gd name="T11" fmla="*/ 585 h 585"/>
              <a:gd name="T12" fmla="*/ 71 w 502"/>
              <a:gd name="T13" fmla="*/ 567 h 585"/>
              <a:gd name="T14" fmla="*/ 141 w 502"/>
              <a:gd name="T15" fmla="*/ 501 h 585"/>
              <a:gd name="T16" fmla="*/ 0 w 502"/>
              <a:gd name="T17" fmla="*/ 397 h 585"/>
              <a:gd name="T18" fmla="*/ 0 w 502"/>
              <a:gd name="T19" fmla="*/ 104 h 585"/>
              <a:gd name="T20" fmla="*/ 147 w 502"/>
              <a:gd name="T21" fmla="*/ 0 h 585"/>
              <a:gd name="T22" fmla="*/ 356 w 502"/>
              <a:gd name="T23" fmla="*/ 0 h 585"/>
              <a:gd name="T24" fmla="*/ 502 w 502"/>
              <a:gd name="T25" fmla="*/ 104 h 585"/>
              <a:gd name="T26" fmla="*/ 147 w 502"/>
              <a:gd name="T27" fmla="*/ 376 h 585"/>
              <a:gd name="T28" fmla="*/ 94 w 502"/>
              <a:gd name="T29" fmla="*/ 324 h 585"/>
              <a:gd name="T30" fmla="*/ 42 w 502"/>
              <a:gd name="T31" fmla="*/ 376 h 585"/>
              <a:gd name="T32" fmla="*/ 94 w 502"/>
              <a:gd name="T33" fmla="*/ 428 h 585"/>
              <a:gd name="T34" fmla="*/ 147 w 502"/>
              <a:gd name="T35" fmla="*/ 376 h 585"/>
              <a:gd name="T36" fmla="*/ 230 w 502"/>
              <a:gd name="T37" fmla="*/ 83 h 585"/>
              <a:gd name="T38" fmla="*/ 52 w 502"/>
              <a:gd name="T39" fmla="*/ 83 h 585"/>
              <a:gd name="T40" fmla="*/ 52 w 502"/>
              <a:gd name="T41" fmla="*/ 251 h 585"/>
              <a:gd name="T42" fmla="*/ 230 w 502"/>
              <a:gd name="T43" fmla="*/ 251 h 585"/>
              <a:gd name="T44" fmla="*/ 230 w 502"/>
              <a:gd name="T45" fmla="*/ 83 h 585"/>
              <a:gd name="T46" fmla="*/ 460 w 502"/>
              <a:gd name="T47" fmla="*/ 83 h 585"/>
              <a:gd name="T48" fmla="*/ 272 w 502"/>
              <a:gd name="T49" fmla="*/ 83 h 585"/>
              <a:gd name="T50" fmla="*/ 272 w 502"/>
              <a:gd name="T51" fmla="*/ 251 h 585"/>
              <a:gd name="T52" fmla="*/ 460 w 502"/>
              <a:gd name="T53" fmla="*/ 251 h 585"/>
              <a:gd name="T54" fmla="*/ 460 w 502"/>
              <a:gd name="T55" fmla="*/ 83 h 585"/>
              <a:gd name="T56" fmla="*/ 460 w 502"/>
              <a:gd name="T57" fmla="*/ 376 h 585"/>
              <a:gd name="T58" fmla="*/ 408 w 502"/>
              <a:gd name="T59" fmla="*/ 324 h 585"/>
              <a:gd name="T60" fmla="*/ 356 w 502"/>
              <a:gd name="T61" fmla="*/ 376 h 585"/>
              <a:gd name="T62" fmla="*/ 408 w 502"/>
              <a:gd name="T63" fmla="*/ 428 h 585"/>
              <a:gd name="T64" fmla="*/ 460 w 502"/>
              <a:gd name="T65" fmla="*/ 376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2" h="585">
                <a:moveTo>
                  <a:pt x="502" y="104"/>
                </a:moveTo>
                <a:cubicBezTo>
                  <a:pt x="502" y="397"/>
                  <a:pt x="502" y="397"/>
                  <a:pt x="502" y="397"/>
                </a:cubicBezTo>
                <a:cubicBezTo>
                  <a:pt x="502" y="454"/>
                  <a:pt x="440" y="499"/>
                  <a:pt x="361" y="501"/>
                </a:cubicBezTo>
                <a:cubicBezTo>
                  <a:pt x="431" y="567"/>
                  <a:pt x="431" y="567"/>
                  <a:pt x="431" y="567"/>
                </a:cubicBezTo>
                <a:cubicBezTo>
                  <a:pt x="438" y="574"/>
                  <a:pt x="433" y="585"/>
                  <a:pt x="424" y="585"/>
                </a:cubicBezTo>
                <a:cubicBezTo>
                  <a:pt x="79" y="585"/>
                  <a:pt x="79" y="585"/>
                  <a:pt x="79" y="585"/>
                </a:cubicBezTo>
                <a:cubicBezTo>
                  <a:pt x="69" y="585"/>
                  <a:pt x="65" y="574"/>
                  <a:pt x="71" y="567"/>
                </a:cubicBezTo>
                <a:cubicBezTo>
                  <a:pt x="141" y="501"/>
                  <a:pt x="141" y="501"/>
                  <a:pt x="141" y="501"/>
                </a:cubicBezTo>
                <a:cubicBezTo>
                  <a:pt x="63" y="499"/>
                  <a:pt x="0" y="454"/>
                  <a:pt x="0" y="397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47"/>
                  <a:pt x="66" y="0"/>
                  <a:pt x="147" y="0"/>
                </a:cubicBezTo>
                <a:cubicBezTo>
                  <a:pt x="356" y="0"/>
                  <a:pt x="356" y="0"/>
                  <a:pt x="356" y="0"/>
                </a:cubicBezTo>
                <a:cubicBezTo>
                  <a:pt x="436" y="0"/>
                  <a:pt x="502" y="47"/>
                  <a:pt x="502" y="104"/>
                </a:cubicBezTo>
                <a:close/>
                <a:moveTo>
                  <a:pt x="147" y="376"/>
                </a:moveTo>
                <a:cubicBezTo>
                  <a:pt x="147" y="347"/>
                  <a:pt x="123" y="324"/>
                  <a:pt x="94" y="324"/>
                </a:cubicBezTo>
                <a:cubicBezTo>
                  <a:pt x="66" y="324"/>
                  <a:pt x="42" y="347"/>
                  <a:pt x="42" y="376"/>
                </a:cubicBezTo>
                <a:cubicBezTo>
                  <a:pt x="42" y="405"/>
                  <a:pt x="66" y="428"/>
                  <a:pt x="94" y="428"/>
                </a:cubicBezTo>
                <a:cubicBezTo>
                  <a:pt x="123" y="428"/>
                  <a:pt x="147" y="405"/>
                  <a:pt x="147" y="376"/>
                </a:cubicBezTo>
                <a:close/>
                <a:moveTo>
                  <a:pt x="230" y="83"/>
                </a:moveTo>
                <a:cubicBezTo>
                  <a:pt x="52" y="83"/>
                  <a:pt x="52" y="83"/>
                  <a:pt x="52" y="83"/>
                </a:cubicBezTo>
                <a:cubicBezTo>
                  <a:pt x="52" y="251"/>
                  <a:pt x="52" y="251"/>
                  <a:pt x="52" y="251"/>
                </a:cubicBezTo>
                <a:cubicBezTo>
                  <a:pt x="230" y="251"/>
                  <a:pt x="230" y="251"/>
                  <a:pt x="230" y="251"/>
                </a:cubicBezTo>
                <a:lnTo>
                  <a:pt x="230" y="83"/>
                </a:lnTo>
                <a:close/>
                <a:moveTo>
                  <a:pt x="460" y="83"/>
                </a:moveTo>
                <a:cubicBezTo>
                  <a:pt x="272" y="83"/>
                  <a:pt x="272" y="83"/>
                  <a:pt x="272" y="83"/>
                </a:cubicBezTo>
                <a:cubicBezTo>
                  <a:pt x="272" y="251"/>
                  <a:pt x="272" y="251"/>
                  <a:pt x="272" y="251"/>
                </a:cubicBezTo>
                <a:cubicBezTo>
                  <a:pt x="460" y="251"/>
                  <a:pt x="460" y="251"/>
                  <a:pt x="460" y="251"/>
                </a:cubicBezTo>
                <a:lnTo>
                  <a:pt x="460" y="83"/>
                </a:lnTo>
                <a:close/>
                <a:moveTo>
                  <a:pt x="460" y="376"/>
                </a:moveTo>
                <a:cubicBezTo>
                  <a:pt x="460" y="347"/>
                  <a:pt x="437" y="324"/>
                  <a:pt x="408" y="324"/>
                </a:cubicBezTo>
                <a:cubicBezTo>
                  <a:pt x="379" y="324"/>
                  <a:pt x="356" y="347"/>
                  <a:pt x="356" y="376"/>
                </a:cubicBezTo>
                <a:cubicBezTo>
                  <a:pt x="356" y="405"/>
                  <a:pt x="379" y="428"/>
                  <a:pt x="408" y="428"/>
                </a:cubicBezTo>
                <a:cubicBezTo>
                  <a:pt x="437" y="428"/>
                  <a:pt x="460" y="405"/>
                  <a:pt x="460" y="376"/>
                </a:cubicBezTo>
                <a:close/>
              </a:path>
            </a:pathLst>
          </a:custGeom>
          <a:solidFill>
            <a:srgbClr val="DEB82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76808" tIns="38404" rIns="76808" bIns="38404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de-DE" sz="1500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="" xmlns:a16="http://schemas.microsoft.com/office/drawing/2014/main" id="{E4D358E4-C130-9249-833F-E5A79DB0B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92293"/>
              </p:ext>
            </p:extLst>
          </p:nvPr>
        </p:nvGraphicFramePr>
        <p:xfrm>
          <a:off x="251520" y="1052736"/>
          <a:ext cx="8784976" cy="554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06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выполнение работ по благоустройству территорий городского округа Тольятти  в 202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г. 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89451"/>
              </p:ext>
            </p:extLst>
          </p:nvPr>
        </p:nvGraphicFramePr>
        <p:xfrm>
          <a:off x="626908" y="3721959"/>
          <a:ext cx="8193563" cy="2664030"/>
        </p:xfrm>
        <a:graphic>
          <a:graphicData uri="http://schemas.openxmlformats.org/drawingml/2006/table">
            <a:tbl>
              <a:tblPr/>
              <a:tblGrid>
                <a:gridCol w="3644847">
                  <a:extLst>
                    <a:ext uri="{9D8B030D-6E8A-4147-A177-3AD203B41FA5}">
                      <a16:colId xmlns="" xmlns:a16="http://schemas.microsoft.com/office/drawing/2014/main" val="4252800162"/>
                    </a:ext>
                  </a:extLst>
                </a:gridCol>
                <a:gridCol w="766675">
                  <a:extLst>
                    <a:ext uri="{9D8B030D-6E8A-4147-A177-3AD203B41FA5}">
                      <a16:colId xmlns="" xmlns:a16="http://schemas.microsoft.com/office/drawing/2014/main" val="2563484437"/>
                    </a:ext>
                  </a:extLst>
                </a:gridCol>
                <a:gridCol w="766675">
                  <a:extLst>
                    <a:ext uri="{9D8B030D-6E8A-4147-A177-3AD203B41FA5}">
                      <a16:colId xmlns="" xmlns:a16="http://schemas.microsoft.com/office/drawing/2014/main" val="813393470"/>
                    </a:ext>
                  </a:extLst>
                </a:gridCol>
                <a:gridCol w="851861">
                  <a:extLst>
                    <a:ext uri="{9D8B030D-6E8A-4147-A177-3AD203B41FA5}">
                      <a16:colId xmlns="" xmlns:a16="http://schemas.microsoft.com/office/drawing/2014/main" val="2990178000"/>
                    </a:ext>
                  </a:extLst>
                </a:gridCol>
                <a:gridCol w="681489">
                  <a:extLst>
                    <a:ext uri="{9D8B030D-6E8A-4147-A177-3AD203B41FA5}">
                      <a16:colId xmlns="" xmlns:a16="http://schemas.microsoft.com/office/drawing/2014/main" val="4033814355"/>
                    </a:ext>
                  </a:extLst>
                </a:gridCol>
                <a:gridCol w="791162">
                  <a:extLst>
                    <a:ext uri="{9D8B030D-6E8A-4147-A177-3AD203B41FA5}">
                      <a16:colId xmlns="" xmlns:a16="http://schemas.microsoft.com/office/drawing/2014/main" val="2923973423"/>
                    </a:ext>
                  </a:extLst>
                </a:gridCol>
                <a:gridCol w="690854">
                  <a:extLst>
                    <a:ext uri="{9D8B030D-6E8A-4147-A177-3AD203B41FA5}">
                      <a16:colId xmlns="" xmlns:a16="http://schemas.microsoft.com/office/drawing/2014/main" val="1252244779"/>
                    </a:ext>
                  </a:extLst>
                </a:gridCol>
              </a:tblGrid>
              <a:tr h="2081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Мероприятие/Год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957875"/>
                  </a:ext>
                </a:extLst>
              </a:tr>
              <a:tr h="350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объектов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объектов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План,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млн.руб.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объектов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496" marR="9496" marT="9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988958736"/>
                  </a:ext>
                </a:extLst>
              </a:tr>
              <a:tr h="412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внутриквартальных территорий 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185,0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0026049"/>
                  </a:ext>
                </a:extLst>
              </a:tr>
              <a:tr h="3362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Губернаторский проект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СОдействие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(в 2023 году планируется привлечь 36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4517547"/>
                  </a:ext>
                </a:extLst>
              </a:tr>
              <a:tr h="350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дворовых территорий (НП "Жилье и городская среда")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,9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3274680"/>
                  </a:ext>
                </a:extLst>
              </a:tr>
              <a:tr h="350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общественных территорий (НП "Жилье и городская среда")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9001389"/>
                  </a:ext>
                </a:extLst>
              </a:tr>
              <a:tr h="507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дворовых территорий многоквартирных домов и проездов к дворовым территориям</a:t>
                      </a:r>
                    </a:p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(в 2023 году планируется привлечь 125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130,8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132,5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496" marR="9496" marT="94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2025869"/>
                  </a:ext>
                </a:extLst>
              </a:tr>
            </a:tbl>
          </a:graphicData>
        </a:graphic>
      </p:graphicFrame>
      <p:pic>
        <p:nvPicPr>
          <p:cNvPr id="1027" name="Picture 3" descr="D:\Презентация по благоустройству\1564741087_1112.jpg.cr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" y="323165"/>
            <a:ext cx="1097992" cy="116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7217" y="1241249"/>
            <a:ext cx="3222735" cy="1969859"/>
          </a:xfrm>
        </p:spPr>
        <p:txBody>
          <a:bodyPr>
            <a:normAutofit fontScale="90000"/>
          </a:bodyPr>
          <a:lstStyle/>
          <a:p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2023 года - 23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– 25,8 млн. руб.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привлечь из областного бюджета –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16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139952" y="908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1893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/>
        </p:nvGraphicFramePr>
        <p:xfrm>
          <a:off x="347571" y="1944343"/>
          <a:ext cx="3960440" cy="419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выполнение работ по охране, защите и воспроизводству лесов городского округа Тольятти  в 2023г. 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http://storage.inovaco.ru/media/cache/dd/80/3f/b8/44/b7/dd803fb844b74d43ee9c7f581ca4b8d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936104" cy="84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8"/>
          <p:cNvSpPr txBox="1">
            <a:spLocks/>
          </p:cNvSpPr>
          <p:nvPr/>
        </p:nvSpPr>
        <p:spPr>
          <a:xfrm>
            <a:off x="1043608" y="548680"/>
            <a:ext cx="7056784" cy="13236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2023 года -  62 млн. руб.,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– 5 млн. руб.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привлечь из областного бюджета – 38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827584" y="4399396"/>
            <a:ext cx="936085" cy="2115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/>
              <a:t>27 </a:t>
            </a:r>
            <a:r>
              <a:rPr lang="ru-RU" sz="1200" b="1" dirty="0" err="1"/>
              <a:t>млн.руб</a:t>
            </a:r>
            <a:endParaRPr lang="ru-RU" sz="1200" b="1" dirty="0"/>
          </a:p>
        </p:txBody>
      </p:sp>
      <p:sp>
        <p:nvSpPr>
          <p:cNvPr id="19" name="TextBox 1"/>
          <p:cNvSpPr txBox="1"/>
          <p:nvPr/>
        </p:nvSpPr>
        <p:spPr>
          <a:xfrm>
            <a:off x="1979712" y="2493023"/>
            <a:ext cx="1080120" cy="2115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/>
              <a:t>124 </a:t>
            </a:r>
            <a:r>
              <a:rPr lang="ru-RU" sz="1200" b="1" dirty="0" err="1"/>
              <a:t>млн.руб</a:t>
            </a:r>
            <a:endParaRPr lang="ru-RU" sz="1200" b="1" dirty="0"/>
          </a:p>
        </p:txBody>
      </p:sp>
      <p:sp>
        <p:nvSpPr>
          <p:cNvPr id="20" name="TextBox 1"/>
          <p:cNvSpPr txBox="1"/>
          <p:nvPr/>
        </p:nvSpPr>
        <p:spPr>
          <a:xfrm>
            <a:off x="3131840" y="3717032"/>
            <a:ext cx="936085" cy="2115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/>
              <a:t>62 </a:t>
            </a:r>
            <a:r>
              <a:rPr lang="ru-RU" sz="1200" b="1" dirty="0" err="1"/>
              <a:t>млн.руб</a:t>
            </a:r>
            <a:endParaRPr lang="ru-RU" sz="1200" b="1" dirty="0"/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/>
        </p:nvGraphicFramePr>
        <p:xfrm>
          <a:off x="4067925" y="2049980"/>
          <a:ext cx="2784269" cy="166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/>
        </p:nvGraphicFramePr>
        <p:xfrm>
          <a:off x="4746252" y="2789980"/>
          <a:ext cx="4788024" cy="36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9"/>
          <p:cNvSpPr txBox="1"/>
          <p:nvPr/>
        </p:nvSpPr>
        <p:spPr>
          <a:xfrm>
            <a:off x="179512" y="6165304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20033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36611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охрану окружающей среды городского округа Тольятти  в 2023г.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051"/>
            <a:ext cx="1187624" cy="100985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71600" y="1508859"/>
            <a:ext cx="2844062" cy="2862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Экологические платежи , поступающие в местный бюджет</a:t>
            </a:r>
          </a:p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 58 </a:t>
            </a:r>
            <a:r>
              <a:rPr lang="ru-RU" sz="1400" b="1" u="sng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негативное воздействие на окружающую среду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  за административные правонарушения в области охраны окружающей среды и природопользования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по искам о возмещении вреда, причиненного окружающей среде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1628800"/>
            <a:ext cx="4212469" cy="227754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Природоохранные мероприятия</a:t>
            </a:r>
          </a:p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 за счет местного бюджета</a:t>
            </a:r>
          </a:p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 69 </a:t>
            </a:r>
            <a:r>
              <a:rPr lang="ru-RU" sz="1400" b="1" u="sng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НП Экология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69 млн. руб., 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(средства вышестоящих бюджетов 608 млн. руб.) </a:t>
            </a:r>
          </a:p>
          <a:p>
            <a:pPr marL="171450" indent="-171450" algn="ctr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Ликвидация свалки  промышленных и бытовых отходов Комсомольского района  (южнее завода ОАО "АвтоВАЗАгрегат») –38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71450" indent="-171450" algn="ctr">
              <a:buFontTx/>
              <a:buChar char="-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Ликвидация свалки инертных отходов, расположенной напротив 1-3 вставок ПАО «АвтоВАЗ» - 31 млн. руб.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829441" y="3029885"/>
            <a:ext cx="637024" cy="7486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4575679"/>
            <a:ext cx="7935039" cy="18158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Прочие мероприятия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7,6 млн.руб. </a:t>
            </a:r>
            <a:endParaRPr lang="en-US" sz="1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СМР по объекту: «Строительство очистных сооружений Автозаводского района» –  1,6 млн. руб. (средства вышестоящих бюджетов  – 232 млн. руб.)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Мониторинг  за состоянием окружающей среды – 7 млн.руб.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Выявление и оценка объектов накопленного экологического вреда – 4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Ликвидация несанкционированных свалок – 3 млн.руб.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Подбор трупов животных – 1 млн. руб.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Прочие – 1 млн. руб. 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3829441" y="1508860"/>
            <a:ext cx="637024" cy="7486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 rot="16200000">
            <a:off x="3398478" y="2352003"/>
            <a:ext cx="2231346" cy="360039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Окрашивание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оловок 8"/>
          <p:cNvSpPr txBox="1">
            <a:spLocks/>
          </p:cNvSpPr>
          <p:nvPr/>
        </p:nvSpPr>
        <p:spPr>
          <a:xfrm>
            <a:off x="1630341" y="962311"/>
            <a:ext cx="6350862" cy="356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2023 года – 86,6 млн. руб.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софинансирование расходов – 70,6 млн. руб.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привлечь из областного бюджета – 839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272" y="6237312"/>
            <a:ext cx="611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599295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6525344"/>
            <a:ext cx="601216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9512" y="1988840"/>
            <a:ext cx="2782808" cy="11079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608 млн.руб.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Ликвидация  двух свалок в рамках НП «Экология»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(69 млн.руб.-с/ф)</a:t>
            </a:r>
          </a:p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231млн.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очистных сооружений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1,6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-с/ф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9832" y="2636912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196,7 млн.руб.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(131,8 млн. руб. - с/ф)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Предполагаемые поступления из вышестоящего бюджета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2023 г. на решение вопросов местного значения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2160" y="5301208"/>
            <a:ext cx="3024336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10,3 млн.руб.</a:t>
            </a: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учреждений отдыха и оздоровления (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0,6 млн.руб. – с/ф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9528" y="800998"/>
            <a:ext cx="2792800" cy="11079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150,1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1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и дворовых территорий 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(7,9 м. р. - с/ф)</a:t>
            </a:r>
          </a:p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инициатив населения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(10,2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с/ф)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610" y="6396335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9832" y="836712"/>
            <a:ext cx="2880320" cy="8925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 по 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лесовосстановлению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городских лесов, приобретению специализированной техники и </a:t>
            </a:r>
            <a:r>
              <a:rPr lang="ru-RU"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ru-RU"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(4,7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4178" y="3933056"/>
            <a:ext cx="2885974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32,2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и оснащение здания МФЦ по адресу б-р 50 лет Октября,22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(1,4млн.руб. – с/ф)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9832" y="1772816"/>
            <a:ext cx="288032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млн.руб.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обеспечению доступности учреждений для маломобильных граждан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(0,7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836712"/>
            <a:ext cx="3024336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6,0 млн. 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творческой деятельности и техническое оснащение детских и кукольных театров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(0,3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08647098"/>
              </p:ext>
            </p:extLst>
          </p:nvPr>
        </p:nvGraphicFramePr>
        <p:xfrm>
          <a:off x="323528" y="5949280"/>
          <a:ext cx="8712968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993567" y="1679547"/>
            <a:ext cx="3024336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8,8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временного трудоустройства несовершеннолетних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(2,4млн.руб. – с/ф)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12160" y="2384603"/>
            <a:ext cx="3024336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Техническое оснащение муниципальных музеев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(0,2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2160" y="4365104"/>
            <a:ext cx="3024336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73,9 млн.руб.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и благоустройство прилегающей территории зданий учреждений образования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(13,0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2160" y="3020906"/>
            <a:ext cx="3024336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16,1 млн. руб.</a:t>
            </a: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МБУ ДО Школа искусств №1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(1,5 млн.руб. – с/ф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59832" y="4725144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359,7 млн.руб.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горячего питания 1-4 классов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(0,4 млн.руб.- с/ф)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3212976"/>
            <a:ext cx="2802658" cy="19697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500,8 млн.руб.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автомобильных дорог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(26,8 млн.руб.- с/ф)</a:t>
            </a:r>
          </a:p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766,5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и капитальный ремонт дорог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(47,6 млн. руб.- с/ф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/>
            <a:r>
              <a:rPr lang="en-US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</a:t>
            </a:r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 по строительству и ремонту автомобильных дорог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,4 млн. руб. -с/ф)</a:t>
            </a:r>
          </a:p>
          <a:p>
            <a:pPr algn="ctr"/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ru-RU" sz="10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внутриквартальных территорий</a:t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(7,7млн. руб. - с/ф)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3645024"/>
            <a:ext cx="3024336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13,2 млн. руб.</a:t>
            </a: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модельных библиотек, пополнение  книжных фондов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(0,03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с/ф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59832" y="5373216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ремонт пищеблоков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образоват.учреждений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4,5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с/ф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79512" y="5301208"/>
            <a:ext cx="2802658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 млн.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детских садов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9,6 млн.руб. -с/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59832" y="3284984"/>
            <a:ext cx="2880320" cy="600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75,3 </a:t>
            </a:r>
            <a:r>
              <a:rPr lang="ru-RU" sz="11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Лизинговые платежи за автобусы на газомоторном топливе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(0,8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с/ф)</a:t>
            </a:r>
          </a:p>
        </p:txBody>
      </p:sp>
    </p:spTree>
    <p:extLst>
      <p:ext uri="{BB962C8B-B14F-4D97-AF65-F5344CB8AC3E}">
        <p14:creationId xmlns:p14="http://schemas.microsoft.com/office/powerpoint/2010/main" val="413741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-7059" y="5953396"/>
            <a:ext cx="504056" cy="15121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налоговой политики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 – 20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 годах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620688"/>
            <a:ext cx="8568952" cy="576064"/>
          </a:xfrm>
          <a:prstGeom prst="roundRect">
            <a:avLst>
              <a:gd name="adj" fmla="val 0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Влияние изменения федерального и областного законодательства на местный бюджет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постпандемийный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2021 год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5085184"/>
            <a:ext cx="6984776" cy="57606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Продление  на 6 месяцев сроков уплаты УСН за 2021 год и авансового платежа за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квартал 2022 года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ОКВЭД в Перечне)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24328" y="5085184"/>
            <a:ext cx="1296144" cy="57606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4581128"/>
            <a:ext cx="8568952" cy="432047"/>
          </a:xfrm>
          <a:prstGeom prst="roundRect">
            <a:avLst>
              <a:gd name="adj" fmla="val 7728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Меры финансовой поддержки в условиях санкций в 2022 году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09980" y="7972591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5733256"/>
            <a:ext cx="6984776" cy="57606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Снижение ставок  налога УСН для аккредитованных ИТ – компаний </a:t>
            </a:r>
          </a:p>
          <a:p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(с 6% до 1 % для объекта «доходы»;  с 15% до 5 % для объекта «доходы минус расходы»)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24328" y="5733256"/>
            <a:ext cx="1296144" cy="57606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621669" y="661074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23528" y="1253751"/>
          <a:ext cx="8496945" cy="3264462"/>
        </p:xfrm>
        <a:graphic>
          <a:graphicData uri="http://schemas.openxmlformats.org/drawingml/2006/table">
            <a:tbl>
              <a:tblPr>
                <a:effectLst/>
                <a:tableStyleId>{3C2FFA5D-87B4-456A-9821-1D502468CF0F}</a:tableStyleId>
              </a:tblPr>
              <a:tblGrid>
                <a:gridCol w="13798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4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36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88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896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ЕНВД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Отмена  с 01.01.2021 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11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Увеличение норматива отчислений УСН с 4% до 23% и количества плательщиков,</a:t>
                      </a:r>
                    </a:p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 связи с отменой ЕНВД  (+3 039 плательщиков)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+ 460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Увеличение «предельных лимитов» с применением повышенных </a:t>
                      </a:r>
                      <a:b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ставок налога (8% «доходы», 20% «доходы минус расходы»)                  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Снижение ставки налога , из числа пострадавших отраслей</a:t>
                      </a:r>
                      <a:b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(с 6% до 2% «доходы»,  с 15% до 5 % «доходы минус расходы»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55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УСН и ПСН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Применение ставки 0% для  впервые зарегистрированных ИП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- 0,5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29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ПСН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Расширение перечня видов предпринимательской деятельности   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+ 37,5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8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Право применения налоговых вычетов</a:t>
                      </a:r>
                      <a:r>
                        <a:rPr lang="ru-RU" sz="1200" u="none" strike="noStrike" baseline="0" dirty="0">
                          <a:latin typeface="Times New Roman" pitchFamily="18" charset="0"/>
                          <a:cs typeface="Times New Roman" pitchFamily="18" charset="0"/>
                        </a:rPr>
                        <a:t> на сумму уплаченных страховых взносов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Увеличение количества плательщиков (+5 863 плательщиков)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770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– Снижение кадастровой стоимости в результате проведенной в 2020 году государственной кадастровой оценки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- 182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53" marR="8253" marT="8253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44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97971" y="6263575"/>
            <a:ext cx="576064" cy="54868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0"/>
            <a:ext cx="8229600" cy="7647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направления налоговой политики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2023 – 2025 годы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692697"/>
            <a:ext cx="8675648" cy="43204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Влияние изменения законодательства на местный бюджет: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381328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80112" y="1196752"/>
            <a:ext cx="1053552" cy="504056"/>
          </a:xfrm>
          <a:prstGeom prst="roundRect">
            <a:avLst>
              <a:gd name="adj" fmla="val 7241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2023 год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32240" y="1196752"/>
            <a:ext cx="1053552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2024 год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884368" y="1196752"/>
            <a:ext cx="1080120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2025 год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23528" y="1772816"/>
            <a:ext cx="5184576" cy="648072"/>
          </a:xfrm>
          <a:prstGeom prst="roundRect">
            <a:avLst>
              <a:gd name="adj" fmla="val 8734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Земельный налог – проведение государственной кадастровой оценки всех учтенных в ЕГРН в 2022 году земельных участков (в сравнении с налоговой базой 2021 года ) - результаты с 2023 года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580112" y="1772816"/>
            <a:ext cx="1008112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- 37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80112" y="2492896"/>
            <a:ext cx="1008112" cy="648072"/>
          </a:xfrm>
          <a:prstGeom prst="roundRect">
            <a:avLst>
              <a:gd name="adj" fmla="val 299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+ 34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3528" y="1196752"/>
            <a:ext cx="5184576" cy="471457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Наименование источников дохода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732240" y="1772816"/>
            <a:ext cx="1008112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- 37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884368" y="1772816"/>
            <a:ext cx="1080120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- 37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732240" y="2492896"/>
            <a:ext cx="1008112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+ 46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528" y="3429000"/>
            <a:ext cx="1656184" cy="2664296"/>
          </a:xfrm>
          <a:prstGeom prst="roundRect">
            <a:avLst>
              <a:gd name="adj" fmla="val 4741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Введение механизма «единого налогового платежа»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 «ЕНП»)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 2023 года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2492896"/>
            <a:ext cx="5184576" cy="648072"/>
          </a:xfrm>
          <a:prstGeom prst="roundRect">
            <a:avLst>
              <a:gd name="adj" fmla="val 18432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– утвержденная государственная кадастровая оценка в 2021 году  – результаты с 2023 года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84368" y="2492896"/>
            <a:ext cx="1080120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новая кадастровая оценка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563888" y="3933056"/>
            <a:ext cx="288032" cy="216024"/>
          </a:xfrm>
          <a:prstGeom prst="rightArrow">
            <a:avLst>
              <a:gd name="adj1" fmla="val 5000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51920" y="3429000"/>
            <a:ext cx="1296144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Единые сроки сдачи отчетности и уплаты налогов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5148064" y="3789040"/>
            <a:ext cx="576064" cy="216024"/>
          </a:xfrm>
          <a:prstGeom prst="rightArrow">
            <a:avLst>
              <a:gd name="adj1" fmla="val 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724128" y="3501008"/>
            <a:ext cx="3168352" cy="864096"/>
          </a:xfrm>
          <a:prstGeom prst="roundRect">
            <a:avLst>
              <a:gd name="adj" fmla="val 5000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Сдача отчетности — до 25 числа, Перечисление налогов — до 28 числа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851920" y="4797152"/>
            <a:ext cx="1296144" cy="12241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Новые правила взыскания налоговой задолженности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508104" y="5445224"/>
            <a:ext cx="3528392" cy="792088"/>
          </a:xfrm>
          <a:prstGeom prst="roundRect">
            <a:avLst>
              <a:gd name="adj" fmla="val 47919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Последовательность погашения задолженности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(недоимки - налоги- пени -проценты – штрафы)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24128" y="4509120"/>
            <a:ext cx="3240360" cy="792088"/>
          </a:xfrm>
          <a:prstGeom prst="roundRect">
            <a:avLst>
              <a:gd name="adj" fmla="val 5000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Создание «Реестра решений взыскания задолженности»</a:t>
            </a:r>
          </a:p>
        </p:txBody>
      </p:sp>
      <p:sp>
        <p:nvSpPr>
          <p:cNvPr id="49" name="Стрелка вправо 48"/>
          <p:cNvSpPr/>
          <p:nvPr/>
        </p:nvSpPr>
        <p:spPr>
          <a:xfrm>
            <a:off x="1979712" y="4581128"/>
            <a:ext cx="288032" cy="216024"/>
          </a:xfrm>
          <a:prstGeom prst="rightArrow">
            <a:avLst>
              <a:gd name="adj1" fmla="val 5000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5148064" y="4797152"/>
            <a:ext cx="576064" cy="216024"/>
          </a:xfrm>
          <a:prstGeom prst="rightArrow">
            <a:avLst>
              <a:gd name="adj1" fmla="val 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5148064" y="5733256"/>
            <a:ext cx="360040" cy="216024"/>
          </a:xfrm>
          <a:prstGeom prst="rightArrow">
            <a:avLst>
              <a:gd name="adj1" fmla="val 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339752" y="3789040"/>
            <a:ext cx="1224136" cy="1872208"/>
          </a:xfrm>
          <a:prstGeom prst="roundRect">
            <a:avLst>
              <a:gd name="adj" fmla="val 10702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4F81BD">
                <a:alpha val="94902"/>
              </a:srgb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Уплата любого налога 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Единый налоговый счет 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(«ЕНС»)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3563888" y="5157192"/>
            <a:ext cx="288032" cy="216024"/>
          </a:xfrm>
          <a:prstGeom prst="rightArrow">
            <a:avLst>
              <a:gd name="adj1" fmla="val 50000"/>
              <a:gd name="adj2" fmla="val 340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8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52534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744" y="2992560"/>
            <a:ext cx="3276364" cy="1821739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 объектов социальной сферы: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сады: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2020-2021 г-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Жигулевское море – 120 мест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2021г и  2022г-   14 </a:t>
            </a: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квартал Автозаводский р-н ЛДС-2 -150 мест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2023 -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Калина (с/ф)-350 мест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2021 -2022 </a:t>
            </a:r>
            <a:r>
              <a:rPr lang="ru-RU" sz="1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-20 квартал Автозаводский р-н -1600 мест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4173550"/>
            <a:ext cx="4824536" cy="75900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Благоустройство территорий: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 – 163 объекта, 2022 – 106 объектов, 2023 – 59 объектов. </a:t>
            </a:r>
            <a:endParaRPr lang="ru-RU" sz="11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Ремонт внутриквартальных территорий: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 – 52 объекта, 2022 – 62 объекта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908720"/>
            <a:ext cx="331236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3968" y="908720"/>
            <a:ext cx="439248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и дорожное хозяйство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1700808"/>
            <a:ext cx="3276364" cy="119688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и содержание действующей сети муниципальных учреждений, сохранение контингента занимающихся в учреждениях дополнительного образования (ликвидация консерватории с сентября 2022 г)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2744" y="4930565"/>
            <a:ext cx="3276364" cy="1198493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отдельным категориям граждан: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2021г.- 582 получателя,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2022г. – 505 получателей,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2023г. – 523 получателя 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95936" y="2996051"/>
            <a:ext cx="4824536" cy="111277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Поддержание объектов городской и инженерной инфраструктуры в надлежащем состоянии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Комплексное содержание территорий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2021-2023 гг..– 11 707 тыс.м2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Содержание улично-дорожной сети: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 – 6198,38тыс.м2, 2022 –6198,38тыс.м2., 2023 – 6296,92тыс.м2.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95936" y="1646268"/>
            <a:ext cx="4824536" cy="37459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доступности транспортных услуг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0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2021-2023-2025 годы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6237312"/>
            <a:ext cx="8347982" cy="25667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национальных проектах и государственных программах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80147" y="5477292"/>
            <a:ext cx="4835379" cy="6952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Охрана и защита лесов: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Воспроизводство городских лесов: 2021 – 176 га; 2022 – 103 га; 2023 – 147 га.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Содержание территории городских лесов:2021–431 га; 2022–594 га; 2023–456 га.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Приобретение техники:  2021 - 4 ед.; 2022 -  19 ед.; 2023 – 1 ед.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90988" y="2092247"/>
            <a:ext cx="4824537" cy="83242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Строительство и реконструкция дорог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2021г. –  1 объект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мкр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Калина  введен в эксплуатацию  + 2 объекта СМР  2022г. – 1 объект ул. Офицерская введен в эксплуатацию +1 объект СМР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2023г. – 6 объектов СМР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95935" y="4996738"/>
            <a:ext cx="4824535" cy="41583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Ремонт и капитальный ремонт дорог: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2021г. – 11 дорог , 2022г. – 15 дорог, 2023 – 8 дорог.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0" y="6165304"/>
            <a:ext cx="504056" cy="5040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67669" y="0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долговой политики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2021-2022 годов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2200" y="5572417"/>
            <a:ext cx="4168080" cy="43088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Городской округ Тольятти отнесен к группе заемщиков со средним уровнем долговой устойчивости  на 2022 и 2023 годы  </a:t>
            </a:r>
          </a:p>
        </p:txBody>
      </p:sp>
      <p:sp>
        <p:nvSpPr>
          <p:cNvPr id="20" name="Стрелка вправо 19"/>
          <p:cNvSpPr/>
          <p:nvPr/>
        </p:nvSpPr>
        <p:spPr>
          <a:xfrm flipV="1">
            <a:off x="4459832" y="1276152"/>
            <a:ext cx="221892" cy="4044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82470" y="5487779"/>
            <a:ext cx="3981854" cy="60016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Законопроект № 201622-8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(находится на рассмотрении в Государственной Думе) – применение ограничений приостановлено до 01.01.2024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222200" y="2954351"/>
            <a:ext cx="4168080" cy="834690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Соглашение о реализации мер по сокращению муниципального долга городского округа Тольятти в 2022 году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6" name="Управляющая кнопка: настраиваемая 35">
            <a:hlinkClick r:id="" action="ppaction://noaction" highlightClick="1"/>
          </p:cNvPr>
          <p:cNvSpPr/>
          <p:nvPr/>
        </p:nvSpPr>
        <p:spPr>
          <a:xfrm>
            <a:off x="4772234" y="2954350"/>
            <a:ext cx="3992088" cy="834691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Сокращение объема муниципального долга  на 147 млн. руб.     (с 5 300 млн. руб. до 5 153 млн. </a:t>
            </a:r>
            <a:r>
              <a:rPr lang="ru-RU" sz="1100" dirty="0" err="1">
                <a:solidFill>
                  <a:schemeClr val="tx1"/>
                </a:solidFill>
              </a:rPr>
              <a:t>руб</a:t>
            </a:r>
            <a:r>
              <a:rPr lang="ru-RU" sz="11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8" name="Управляющая кнопка: настраиваемая 37">
            <a:hlinkClick r:id="" action="ppaction://noaction" highlightClick="1"/>
          </p:cNvPr>
          <p:cNvSpPr/>
          <p:nvPr/>
        </p:nvSpPr>
        <p:spPr>
          <a:xfrm>
            <a:off x="4772233" y="4268474"/>
            <a:ext cx="3992089" cy="834691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Экономия расходов по обслуживанию муниципального долга в 2022 году - 37,5 млн. руб. </a:t>
            </a:r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230094" y="4268475"/>
            <a:ext cx="4168080" cy="834690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Получен бюджетный кредит - 1 млрд.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5702" y="629467"/>
            <a:ext cx="8508620" cy="323574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Мероприятия по снижению долговой нагрузки на бюджет городского округа Тольятти  в 2021 году</a:t>
            </a: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46901" y="1098719"/>
            <a:ext cx="4143379" cy="842199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100" dirty="0">
                <a:solidFill>
                  <a:schemeClr val="tx1"/>
                </a:solidFill>
              </a:rPr>
              <a:t>Привлечение бюджетного кредита УФК </a:t>
            </a:r>
          </a:p>
          <a:p>
            <a:pPr marL="171450" indent="-171450" algn="ctr">
              <a:buFontTx/>
              <a:buChar char="-"/>
            </a:pPr>
            <a:r>
              <a:rPr lang="ru-RU" sz="1100" dirty="0">
                <a:solidFill>
                  <a:schemeClr val="tx1"/>
                </a:solidFill>
              </a:rPr>
              <a:t>Временное заимствование остатков средств бюджетных и автономных учреждений</a:t>
            </a:r>
          </a:p>
          <a:p>
            <a:pPr marL="171450" indent="-171450" algn="ctr">
              <a:buFontTx/>
              <a:buChar char="-"/>
            </a:pPr>
            <a:r>
              <a:rPr lang="ru-RU" sz="1100" dirty="0">
                <a:solidFill>
                  <a:schemeClr val="tx1"/>
                </a:solidFill>
              </a:rPr>
              <a:t>Направление  экономии расходов на обслуживание муниципального долга на снижение его уровня</a:t>
            </a:r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4782470" y="1156740"/>
            <a:ext cx="3981852" cy="720530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Снижение размера муниципального долга на 400 млн. руб.            (с 5 700 млн. руб. до 5 300 млн. руб.)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9387" y="2345814"/>
            <a:ext cx="8554935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Условия, повлиявшие на долговую политику в 2022 году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4486854" y="4495768"/>
            <a:ext cx="232700" cy="3871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flipV="1">
            <a:off x="4486854" y="3230069"/>
            <a:ext cx="232700" cy="3871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2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799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2018-2025 годов</a:t>
            </a:r>
            <a:endParaRPr lang="ru-RU" sz="1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580855" y="1629955"/>
          <a:ext cx="8208912" cy="458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38487" y="129573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70,3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67864" y="1495081"/>
            <a:ext cx="485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62,9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3014" y="177799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54,0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43210" y="137001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67,3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391" y="1604675"/>
            <a:ext cx="514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57,9</a:t>
            </a:r>
          </a:p>
        </p:txBody>
      </p:sp>
      <p:sp>
        <p:nvSpPr>
          <p:cNvPr id="24" name="TextBox 23"/>
          <p:cNvSpPr txBox="1"/>
          <p:nvPr/>
        </p:nvSpPr>
        <p:spPr>
          <a:xfrm rot="19907031">
            <a:off x="1613767" y="3380831"/>
            <a:ext cx="664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endParaRPr lang="ru-RU" sz="16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4131" y="9815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89,9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88801" y="3401415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5300</a:t>
            </a:r>
          </a:p>
        </p:txBody>
      </p:sp>
      <p:sp>
        <p:nvSpPr>
          <p:cNvPr id="36" name="TextBox 35"/>
          <p:cNvSpPr txBox="1"/>
          <p:nvPr/>
        </p:nvSpPr>
        <p:spPr>
          <a:xfrm rot="19505321">
            <a:off x="4167513" y="3261373"/>
            <a:ext cx="66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endParaRPr lang="ru-RU" sz="1200" dirty="0">
              <a:solidFill>
                <a:srgbClr val="00B050"/>
              </a:solidFill>
              <a:cs typeface="Times New Roman" pitchFamily="18" charset="0"/>
            </a:endParaRPr>
          </a:p>
          <a:p>
            <a:endParaRPr lang="ru-RU" sz="12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2808" y="3416804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5153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47705" y="3406204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5153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54654" y="3406203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5931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74429" y="3392305"/>
            <a:ext cx="66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4963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15449" y="3386027"/>
            <a:ext cx="596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4768</a:t>
            </a:r>
          </a:p>
        </p:txBody>
      </p:sp>
      <p:sp>
        <p:nvSpPr>
          <p:cNvPr id="2" name="Полилиния 1"/>
          <p:cNvSpPr/>
          <p:nvPr/>
        </p:nvSpPr>
        <p:spPr>
          <a:xfrm>
            <a:off x="1586159" y="1357693"/>
            <a:ext cx="6275294" cy="770965"/>
          </a:xfrm>
          <a:custGeom>
            <a:avLst/>
            <a:gdLst>
              <a:gd name="connsiteX0" fmla="*/ 0 w 6275294"/>
              <a:gd name="connsiteY0" fmla="*/ 0 h 770965"/>
              <a:gd name="connsiteX1" fmla="*/ 1264023 w 6275294"/>
              <a:gd name="connsiteY1" fmla="*/ 358588 h 770965"/>
              <a:gd name="connsiteX2" fmla="*/ 2510118 w 6275294"/>
              <a:gd name="connsiteY2" fmla="*/ 421341 h 770965"/>
              <a:gd name="connsiteX3" fmla="*/ 3765176 w 6275294"/>
              <a:gd name="connsiteY3" fmla="*/ 528918 h 770965"/>
              <a:gd name="connsiteX4" fmla="*/ 5047129 w 6275294"/>
              <a:gd name="connsiteY4" fmla="*/ 663388 h 770965"/>
              <a:gd name="connsiteX5" fmla="*/ 6275294 w 6275294"/>
              <a:gd name="connsiteY5" fmla="*/ 770965 h 770965"/>
              <a:gd name="connsiteX6" fmla="*/ 6275294 w 6275294"/>
              <a:gd name="connsiteY6" fmla="*/ 770965 h 77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5294" h="770965">
                <a:moveTo>
                  <a:pt x="0" y="0"/>
                </a:moveTo>
                <a:cubicBezTo>
                  <a:pt x="422835" y="144182"/>
                  <a:pt x="845670" y="288365"/>
                  <a:pt x="1264023" y="358588"/>
                </a:cubicBezTo>
                <a:cubicBezTo>
                  <a:pt x="1682376" y="428811"/>
                  <a:pt x="2093259" y="392953"/>
                  <a:pt x="2510118" y="421341"/>
                </a:cubicBezTo>
                <a:cubicBezTo>
                  <a:pt x="2926977" y="449729"/>
                  <a:pt x="3765176" y="528918"/>
                  <a:pt x="3765176" y="528918"/>
                </a:cubicBezTo>
                <a:lnTo>
                  <a:pt x="5047129" y="663388"/>
                </a:lnTo>
                <a:lnTo>
                  <a:pt x="6275294" y="770965"/>
                </a:lnTo>
                <a:lnTo>
                  <a:pt x="6275294" y="770965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5364088" y="182969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Ромб 37"/>
          <p:cNvSpPr/>
          <p:nvPr/>
        </p:nvSpPr>
        <p:spPr>
          <a:xfrm>
            <a:off x="6600723" y="1962134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Ромб 39"/>
          <p:cNvSpPr/>
          <p:nvPr/>
        </p:nvSpPr>
        <p:spPr>
          <a:xfrm>
            <a:off x="7794339" y="2066863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Ромб 31"/>
          <p:cNvSpPr/>
          <p:nvPr/>
        </p:nvSpPr>
        <p:spPr>
          <a:xfrm>
            <a:off x="4048531" y="1724969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Ромб 27"/>
          <p:cNvSpPr/>
          <p:nvPr/>
        </p:nvSpPr>
        <p:spPr>
          <a:xfrm>
            <a:off x="2843808" y="165812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Ромб 28"/>
          <p:cNvSpPr/>
          <p:nvPr/>
        </p:nvSpPr>
        <p:spPr>
          <a:xfrm>
            <a:off x="1539452" y="1302988"/>
            <a:ext cx="93414" cy="104729"/>
          </a:xfrm>
          <a:prstGeom prst="diamond">
            <a:avLst/>
          </a:prstGeom>
          <a:solidFill>
            <a:srgbClr val="882B9B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52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6597650"/>
            <a:ext cx="7884368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1" y="6237312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6424" y="1474731"/>
            <a:ext cx="3540032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Применение особого порядка исполнения бюджета </a:t>
            </a:r>
          </a:p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(рабочая группа по бюджету):</a:t>
            </a:r>
          </a:p>
          <a:p>
            <a:pPr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223977"/>
            <a:ext cx="69847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Сохранение финансовой стабильности в 202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году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0942" y="2584708"/>
            <a:ext cx="354003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Tx/>
              <a:buChar char="-"/>
              <a:defRPr/>
            </a:pP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Распределение расходов по группам приоритетности и закрытие лимитов по неприоритетным расходам  </a:t>
            </a:r>
          </a:p>
          <a:p>
            <a:pPr algn="ctr">
              <a:defRPr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9362" y="4046001"/>
            <a:ext cx="354003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13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28600" indent="-228600">
              <a:buAutoNum type="arabicParenR" startAt="2"/>
              <a:defRPr/>
            </a:pPr>
            <a:r>
              <a:rPr lang="ru-RU" sz="1200" dirty="0"/>
              <a:t>Регулирование проведения конкурсных процедур по критериям приоритетности</a:t>
            </a:r>
            <a:endParaRPr lang="en-US" sz="1200" dirty="0"/>
          </a:p>
          <a:p>
            <a:pPr>
              <a:defRPr/>
            </a:pP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403648" y="5108958"/>
            <a:ext cx="640871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нераспределенных остатков средств на счете бюджета, в том числе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права ОМС на осуществление специальной меры в сфере экономики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8024" y="3853850"/>
            <a:ext cx="3816424" cy="8925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Согласование с Правительством Самарской области новых расходных обязательств в 2022 году </a:t>
            </a:r>
          </a:p>
          <a:p>
            <a:pPr algn="ctr">
              <a:defRPr/>
            </a:pP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(согласовано 1 РО)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88024" y="1437143"/>
            <a:ext cx="3816424" cy="14927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осуществления мер социальной поддержки и вопросов, не отнесенных к вопросам местного значения 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(письмо </a:t>
            </a:r>
            <a:r>
              <a:rPr lang="ru-RU" sz="13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Председателю Правительства 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</a:t>
            </a:r>
            <a:r>
              <a:rPr lang="ru-RU" sz="1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Мишустину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об отсрочке вступления в силу   статьи 107.1 БК РФ до 2024 года)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4427839" y="635005"/>
            <a:ext cx="257269" cy="32545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88024" y="3046194"/>
            <a:ext cx="3816424" cy="6924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Согласование поправок бюджета с региональным антикризисным штабом (согласовано 5 пакетов документов)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399640" y="4692332"/>
            <a:ext cx="324036" cy="39285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47397" y="6114561"/>
            <a:ext cx="3382377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Обеспечение сбалансированности бюджета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5576" y="963768"/>
            <a:ext cx="79208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Утверждение АНТИКРИЗИСНОГО ПЛАНА  03.03.2022 года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6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4969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млн.руб.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9322"/>
              </p:ext>
            </p:extLst>
          </p:nvPr>
        </p:nvGraphicFramePr>
        <p:xfrm>
          <a:off x="539552" y="764704"/>
          <a:ext cx="8280921" cy="2957876"/>
        </p:xfrm>
        <a:graphic>
          <a:graphicData uri="http://schemas.openxmlformats.org/drawingml/2006/table">
            <a:tbl>
              <a:tblPr/>
              <a:tblGrid>
                <a:gridCol w="24985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3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44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20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99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23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1208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(отчёт)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655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8 575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16 330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18 887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10 278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747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9 517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10 320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15 794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19 067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9 843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9 517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(+) / Дефицит (-)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+536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(%)/Дефицит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2021 – 2025 годов</a:t>
            </a:r>
            <a:endParaRPr lang="ru-RU" sz="1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5741814"/>
              </p:ext>
            </p:extLst>
          </p:nvPr>
        </p:nvGraphicFramePr>
        <p:xfrm>
          <a:off x="611560" y="4293096"/>
          <a:ext cx="74168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744181991"/>
              </p:ext>
            </p:extLst>
          </p:nvPr>
        </p:nvGraphicFramePr>
        <p:xfrm>
          <a:off x="395536" y="3501008"/>
          <a:ext cx="7704856" cy="22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152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в процентах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188640"/>
            <a:ext cx="8061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2023 год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/>
        </p:nvGraphicFramePr>
        <p:xfrm>
          <a:off x="0" y="980728"/>
          <a:ext cx="9131681" cy="534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39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8729</TotalTime>
  <Words>2777</Words>
  <Application>Microsoft Office PowerPoint</Application>
  <PresentationFormat>Экран (4:3)</PresentationFormat>
  <Paragraphs>576</Paragraphs>
  <Slides>20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Губернаторский проект «СОдействие»  2021-2022г.г.:  реализовано 27 проектов – 91,4 млн. руб. Проект 2023 г.- 51 млн.руб.  (планируется  привлечь из  областного бюджета 36 млн.руб.)  Местные инициативы  2021-2022 гг. : 6 заявок – 23 млн. руб.  3 победителя – 15 млн. руб. Проект 2023г.- 5 млн. руб.   </vt:lpstr>
      <vt:lpstr>Презентация PowerPoint</vt:lpstr>
      <vt:lpstr>Презентация PowerPoint</vt:lpstr>
      <vt:lpstr>   Проект 2023 года - 232 млн. руб., в т.ч. на софинансирование расходов – 25,8 млн. руб.  Планируется привлечь из областного бюджета –  161 млн.руб.  </vt:lpstr>
      <vt:lpstr>Презентация PowerPoint</vt:lpstr>
      <vt:lpstr>«Окрашивание»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Архипова Елена Иннакентьевна</cp:lastModifiedBy>
  <cp:revision>1673</cp:revision>
  <cp:lastPrinted>2022-10-13T09:12:18Z</cp:lastPrinted>
  <dcterms:created xsi:type="dcterms:W3CDTF">2017-06-15T13:15:30Z</dcterms:created>
  <dcterms:modified xsi:type="dcterms:W3CDTF">2022-10-17T06:54:31Z</dcterms:modified>
</cp:coreProperties>
</file>