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257" r:id="rId2"/>
    <p:sldId id="265" r:id="rId3"/>
    <p:sldId id="258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FFFF"/>
    <a:srgbClr val="FFFFFF"/>
    <a:srgbClr val="FFFFCC"/>
    <a:srgbClr val="83E3D1"/>
    <a:srgbClr val="87DFDD"/>
    <a:srgbClr val="6600FF"/>
    <a:srgbClr val="0099FF"/>
    <a:srgbClr val="45DBC2"/>
    <a:srgbClr val="B1E3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cnt\dfs\shared_docs\family\&#1054;&#1056;&#1054;&#1080;&#1056;\&#1055;&#1086;&#1087;&#1086;&#1074;&#1072;%20&#1054;.&#1040;\&#1057;&#1083;&#1072;&#1081;&#1076;&#1099;%20&#1082;%20&#1087;&#1088;&#1077;&#1079;&#1077;&#1085;&#1090;&#1072;&#1094;&#108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cnt\dfs\shared_docs\family\&#1054;&#1056;&#1054;&#1080;&#1056;\&#1055;&#1086;&#1087;&#1086;&#1074;&#1072;%20&#1054;.&#1040;\&#1057;&#1083;&#1072;&#1081;&#1076;&#1099;%20&#1082;%20&#1087;&#1088;&#1077;&#1079;&#1077;&#1085;&#1090;&#1072;&#1094;&#1080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cnt\dfs\shared_docs\family\&#1054;&#1056;&#1054;&#1080;&#1056;\&#1055;&#1086;&#1087;&#1086;&#1074;&#1072;%20&#1054;.&#1040;\&#1057;&#1083;&#1072;&#1081;&#1076;&#1099;%20&#1082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Лист3!$B$2</c:f>
              <c:strCache>
                <c:ptCount val="1"/>
                <c:pt idx="0">
                  <c:v>Утверждено ассигн. (тыс.руб.)</c:v>
                </c:pt>
              </c:strCache>
            </c:strRef>
          </c:tx>
          <c:dLbls>
            <c:showVal val="1"/>
          </c:dLbls>
          <c:cat>
            <c:strRef>
              <c:f>Лист3!$A$3:$A$6</c:f>
              <c:strCache>
                <c:ptCount val="4"/>
                <c:pt idx="0">
                  <c:v>Содержание МКУ</c:v>
                </c:pt>
                <c:pt idx="1">
                  <c:v>Выплата пособий</c:v>
                </c:pt>
                <c:pt idx="2">
                  <c:v>Проведение городских массовых мероприятий</c:v>
                </c:pt>
                <c:pt idx="3">
                  <c:v>Предоставление субсидии юр.лицам</c:v>
                </c:pt>
              </c:strCache>
            </c:strRef>
          </c:cat>
          <c:val>
            <c:numRef>
              <c:f>Лист3!$B$3:$B$6</c:f>
              <c:numCache>
                <c:formatCode>General</c:formatCode>
                <c:ptCount val="4"/>
                <c:pt idx="0">
                  <c:v>5128</c:v>
                </c:pt>
                <c:pt idx="1">
                  <c:v>5423</c:v>
                </c:pt>
                <c:pt idx="2">
                  <c:v>283</c:v>
                </c:pt>
                <c:pt idx="3">
                  <c:v>4890</c:v>
                </c:pt>
              </c:numCache>
            </c:numRef>
          </c:val>
        </c:ser>
        <c:ser>
          <c:idx val="1"/>
          <c:order val="1"/>
          <c:tx>
            <c:strRef>
              <c:f>Лист3!$C$2</c:f>
              <c:strCache>
                <c:ptCount val="1"/>
                <c:pt idx="0">
                  <c:v>Факт.потребность (тыс.руб.)</c:v>
                </c:pt>
              </c:strCache>
            </c:strRef>
          </c:tx>
          <c:dLbls>
            <c:showVal val="1"/>
          </c:dLbls>
          <c:cat>
            <c:strRef>
              <c:f>Лист3!$A$3:$A$6</c:f>
              <c:strCache>
                <c:ptCount val="4"/>
                <c:pt idx="0">
                  <c:v>Содержание МКУ</c:v>
                </c:pt>
                <c:pt idx="1">
                  <c:v>Выплата пособий</c:v>
                </c:pt>
                <c:pt idx="2">
                  <c:v>Проведение городских массовых мероприятий</c:v>
                </c:pt>
                <c:pt idx="3">
                  <c:v>Предоставление субсидии юр.лицам</c:v>
                </c:pt>
              </c:strCache>
            </c:strRef>
          </c:cat>
          <c:val>
            <c:numRef>
              <c:f>Лист3!$C$3:$C$6</c:f>
              <c:numCache>
                <c:formatCode>General</c:formatCode>
                <c:ptCount val="4"/>
                <c:pt idx="0">
                  <c:v>7459</c:v>
                </c:pt>
                <c:pt idx="1">
                  <c:v>5423</c:v>
                </c:pt>
                <c:pt idx="2">
                  <c:v>383</c:v>
                </c:pt>
                <c:pt idx="3">
                  <c:v>4890</c:v>
                </c:pt>
              </c:numCache>
            </c:numRef>
          </c:val>
        </c:ser>
        <c:axId val="48149632"/>
        <c:axId val="48151168"/>
      </c:barChart>
      <c:catAx>
        <c:axId val="48149632"/>
        <c:scaling>
          <c:orientation val="minMax"/>
        </c:scaling>
        <c:axPos val="b"/>
        <c:tickLblPos val="nextTo"/>
        <c:crossAx val="48151168"/>
        <c:crosses val="autoZero"/>
        <c:auto val="1"/>
        <c:lblAlgn val="ctr"/>
        <c:lblOffset val="100"/>
      </c:catAx>
      <c:valAx>
        <c:axId val="48151168"/>
        <c:scaling>
          <c:orientation val="minMax"/>
        </c:scaling>
        <c:axPos val="l"/>
        <c:majorGridlines/>
        <c:numFmt formatCode="General" sourceLinked="1"/>
        <c:tickLblPos val="nextTo"/>
        <c:crossAx val="4814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312466213332587"/>
          <c:y val="0.39546290631244435"/>
          <c:w val="0.21784184994451875"/>
          <c:h val="0.19665381467786838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3714266524445393E-2"/>
          <c:y val="7.53409504716335E-2"/>
          <c:w val="0.53417532075448215"/>
          <c:h val="0.80161286556463196"/>
        </c:manualLayout>
      </c:layout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Лист2!$A$4:$A$7</c:f>
              <c:strCache>
                <c:ptCount val="4"/>
                <c:pt idx="0">
                  <c:v>Содержание МКУ</c:v>
                </c:pt>
                <c:pt idx="1">
                  <c:v>Осуществление выплат опекунам, приемным родителям</c:v>
                </c:pt>
                <c:pt idx="2">
                  <c:v>Проведение массовых мероприятий</c:v>
                </c:pt>
                <c:pt idx="3">
                  <c:v>Предоставление субсидии юридическим лицам</c:v>
                </c:pt>
              </c:strCache>
            </c:strRef>
          </c:cat>
          <c:val>
            <c:numRef>
              <c:f>Лист2!$B$4:$B$7</c:f>
              <c:numCache>
                <c:formatCode>General</c:formatCode>
                <c:ptCount val="4"/>
                <c:pt idx="0">
                  <c:v>5128</c:v>
                </c:pt>
                <c:pt idx="1">
                  <c:v>5423</c:v>
                </c:pt>
                <c:pt idx="2">
                  <c:v>283</c:v>
                </c:pt>
                <c:pt idx="3">
                  <c:v>4890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574056852664151"/>
          <c:y val="0.24411290227848498"/>
          <c:w val="0.33979525361106394"/>
          <c:h val="0.3750220252242662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rAngAx val="1"/>
    </c:view3D>
    <c:plotArea>
      <c:layout/>
      <c:pie3DChart>
        <c:varyColors val="1"/>
        <c:ser>
          <c:idx val="0"/>
          <c:order val="0"/>
          <c:tx>
            <c:strRef>
              <c:f>Лист1!$B$2:$B$3</c:f>
              <c:strCache>
                <c:ptCount val="1"/>
                <c:pt idx="0">
                  <c:v>Структура финансирования МКУ Центров социальной помощи семье и детям</c:v>
                </c:pt>
              </c:strCache>
            </c:strRef>
          </c:tx>
          <c:explosion val="23"/>
          <c:dLbls>
            <c:dLbl>
              <c:idx val="0"/>
              <c:layout>
                <c:manualLayout>
                  <c:x val="-6.0523265717613108E-2"/>
                  <c:y val="0.10002614615701783"/>
                </c:manualLayout>
              </c:layout>
              <c:numFmt formatCode="#,##0.00" sourceLinked="0"/>
              <c:spPr>
                <a:scene3d>
                  <a:camera prst="orthographicFront"/>
                  <a:lightRig rig="threePt" dir="t"/>
                </a:scene3d>
                <a:sp3d/>
              </c:spPr>
              <c:txPr>
                <a:bodyPr/>
                <a:lstStyle/>
                <a:p>
                  <a:pPr>
                    <a:defRPr sz="1200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0.11862981696824322"/>
                  <c:y val="-0.14658460795848788"/>
                </c:manualLayout>
              </c:layout>
              <c:numFmt formatCode="#,##0.00" sourceLinked="0"/>
              <c:spPr>
                <a:scene3d>
                  <a:camera prst="orthographicFront"/>
                  <a:lightRig rig="threePt" dir="t"/>
                </a:scene3d>
                <a:sp3d/>
              </c:spPr>
              <c:txPr>
                <a:bodyPr/>
                <a:lstStyle/>
                <a:p>
                  <a:pPr>
                    <a:defRPr sz="1200"/>
                  </a:pPr>
                  <a:endParaRPr lang="ru-RU"/>
                </a:p>
              </c:txPr>
              <c:showVal val="1"/>
            </c:dLbl>
            <c:numFmt formatCode="#,##0.00" sourceLinked="0"/>
            <c:spPr>
              <a:scene3d>
                <a:camera prst="orthographicFront"/>
                <a:lightRig rig="threePt" dir="t"/>
              </a:scene3d>
              <a:sp3d/>
            </c:spPr>
            <c:showVal val="1"/>
            <c:showLeaderLines val="1"/>
          </c:dLbls>
          <c:cat>
            <c:strRef>
              <c:f>Лист1!$A$4:$A$5</c:f>
              <c:strCache>
                <c:ptCount val="2"/>
                <c:pt idx="0">
                  <c:v>Объем финансирования за счет средств бюджета городского округа</c:v>
                </c:pt>
                <c:pt idx="1">
                  <c:v>Объем финансирования за счет субвенций</c:v>
                </c:pt>
              </c:strCache>
            </c:strRef>
          </c:cat>
          <c:val>
            <c:numRef>
              <c:f>Лист1!$B$4:$B$5</c:f>
              <c:numCache>
                <c:formatCode>General</c:formatCode>
                <c:ptCount val="2"/>
                <c:pt idx="0">
                  <c:v>5734</c:v>
                </c:pt>
                <c:pt idx="1">
                  <c:v>31804</c:v>
                </c:pt>
              </c:numCache>
            </c:numRef>
          </c:val>
        </c:ser>
        <c:ser>
          <c:idx val="1"/>
          <c:order val="1"/>
          <c:tx>
            <c:strRef>
              <c:f>Лист1!$C$2:$C$3</c:f>
              <c:strCache>
                <c:ptCount val="1"/>
                <c:pt idx="0">
                  <c:v>Структура финансирования МКУ Центров социальной помощи семье и детям</c:v>
                </c:pt>
              </c:strCache>
            </c:strRef>
          </c:tx>
          <c:explosion val="25"/>
          <c:cat>
            <c:strRef>
              <c:f>Лист1!$A$4:$A$5</c:f>
              <c:strCache>
                <c:ptCount val="2"/>
                <c:pt idx="0">
                  <c:v>Объем финансирования за счет средств бюджета городского округа</c:v>
                </c:pt>
                <c:pt idx="1">
                  <c:v>Объем финансирования за счет субвенций</c:v>
                </c:pt>
              </c:strCache>
            </c:strRef>
          </c:cat>
          <c:val>
            <c:numRef>
              <c:f>Лист1!$C$4:$C$5</c:f>
              <c:numCache>
                <c:formatCode>0</c:formatCode>
                <c:ptCount val="2"/>
                <c:pt idx="0">
                  <c:v>15.275187809686187</c:v>
                </c:pt>
                <c:pt idx="1">
                  <c:v>84.724812190313813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DAB89-9CA3-4D15-8A63-2DE6D27DFDFB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5FD13-EF83-4004-A797-D1A8A5A40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776E-21A3-4153-96A1-96F07375C0AE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Укрупненный перечень расходных обязательств департамента по вопросам семьи, опеки и попечительства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7584" y="1484784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подведомственных учреждений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7584" y="2492896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выплата пособий опекунам, приемным родителям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7584" y="3501008"/>
            <a:ext cx="7560840" cy="1512168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предоставление субсидии юридическим лицам (за исключением субсидии муниципальным учреждениям), индивидуальным предпринимателям в целях финансового обеспечения (возмещения) затрат в связи с оказанием услуг по организации отдыха детей в каникулярное время на территории городского округа Тольятти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27584" y="5157192"/>
            <a:ext cx="7560840" cy="648072"/>
          </a:xfrm>
          <a:prstGeom prst="roundRect">
            <a:avLst/>
          </a:prstGeom>
          <a:solidFill>
            <a:srgbClr val="B1E3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проведение городских массовых мероприятий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Блок-схема: узел 22"/>
          <p:cNvSpPr/>
          <p:nvPr/>
        </p:nvSpPr>
        <p:spPr>
          <a:xfrm>
            <a:off x="539552" y="177281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539552" y="270892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539552" y="422108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539552" y="537321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Ведомственная структура                                            отрасли семьи, материнства и детства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1800" y="1700808"/>
            <a:ext cx="3600000" cy="1800000"/>
          </a:xfrm>
          <a:prstGeom prst="roundRect">
            <a:avLst/>
          </a:prstGeom>
          <a:solidFill>
            <a:srgbClr val="87DFDD"/>
          </a:solidFill>
          <a:ln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CC"/>
                </a:solidFill>
              </a:rPr>
              <a:t>МКУ «Центр социальной помощи семье и детям городского округа Тольятти»</a:t>
            </a:r>
            <a:endParaRPr lang="ru-RU" dirty="0">
              <a:solidFill>
                <a:srgbClr val="6600CC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4005064"/>
            <a:ext cx="3600000" cy="1800200"/>
          </a:xfrm>
          <a:prstGeom prst="roundRect">
            <a:avLst/>
          </a:prstGeom>
          <a:solidFill>
            <a:srgbClr val="83E3D1"/>
          </a:solidFill>
          <a:ln>
            <a:solidFill>
              <a:srgbClr val="7030A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МКУ «Центр социальной помощи семье и детям Автозаводского района городского округа Тольятти»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4048" y="4005064"/>
            <a:ext cx="3600000" cy="1800000"/>
          </a:xfrm>
          <a:prstGeom prst="roundRect">
            <a:avLst/>
          </a:prstGeom>
          <a:solidFill>
            <a:srgbClr val="83E3D1"/>
          </a:solidFill>
          <a:ln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МКУ «Центр социальной помощи семье и детям Комсомольского района городского округа Тольятти»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Виды деятельности подведомственных центров социальной помощи семье и детям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36575" indent="-354013"/>
            <a:r>
              <a:rPr lang="ru-RU" sz="2000" dirty="0"/>
              <a:t>предоставление населению конкретных форм и видов социально-экономических, социально-психологических, социально-педагогических, социально-правовых услуг;</a:t>
            </a:r>
          </a:p>
          <a:p>
            <a:pPr marL="536575" indent="-354013"/>
            <a:r>
              <a:rPr lang="ru-RU" sz="2000" dirty="0" smtClean="0"/>
              <a:t>организация </a:t>
            </a:r>
            <a:r>
              <a:rPr lang="ru-RU" sz="2000" dirty="0"/>
              <a:t>и проведение социальной адаптации и реабилитации детей и семей, находящихся в трудной жизненной ситуации</a:t>
            </a:r>
            <a:r>
              <a:rPr lang="ru-RU" sz="2000" dirty="0" smtClean="0"/>
              <a:t>;</a:t>
            </a:r>
          </a:p>
          <a:p>
            <a:pPr marL="536575" indent="-354013"/>
            <a:r>
              <a:rPr lang="ru-RU" sz="2000" dirty="0" smtClean="0"/>
              <a:t>организация </a:t>
            </a:r>
            <a:r>
              <a:rPr lang="ru-RU" sz="2000" dirty="0"/>
              <a:t>и проведение индивидуальной профилактической работы с детьми и семьями, находящимися в социально-опасном </a:t>
            </a:r>
            <a:r>
              <a:rPr lang="ru-RU" sz="2000" dirty="0" smtClean="0"/>
              <a:t>положении;</a:t>
            </a:r>
          </a:p>
          <a:p>
            <a:pPr marL="536575" indent="-354013"/>
            <a:r>
              <a:rPr lang="ru-RU" sz="2000" dirty="0" smtClean="0"/>
              <a:t>подготовка </a:t>
            </a:r>
            <a:r>
              <a:rPr lang="ru-RU" sz="2000" dirty="0"/>
              <a:t>кандидатов в приемные родители, сопровождение приемных семей;</a:t>
            </a:r>
          </a:p>
          <a:p>
            <a:pPr marL="536575" indent="-354013"/>
            <a:r>
              <a:rPr lang="ru-RU" sz="2000" dirty="0"/>
              <a:t>участие в мероприятиях по укреплению статуса семьи;</a:t>
            </a:r>
          </a:p>
          <a:p>
            <a:pPr marL="536575" indent="-354013"/>
            <a:r>
              <a:rPr lang="ru-RU" sz="2000" dirty="0" smtClean="0"/>
              <a:t>организация </a:t>
            </a:r>
            <a:r>
              <a:rPr lang="ru-RU" sz="2000" dirty="0"/>
              <a:t>отдыха детей.</a:t>
            </a:r>
          </a:p>
          <a:p>
            <a:pPr marL="514350" indent="-514350"/>
            <a:endParaRPr lang="ru-RU" sz="1800" dirty="0"/>
          </a:p>
          <a:p>
            <a:pPr marL="514350" indent="-514350"/>
            <a:endParaRPr lang="ru-RU" sz="1800" dirty="0"/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Соотношение утвержденных ассигнований на 2014 год и фактической потребности в финансовых средствах на 2015 год</a:t>
            </a:r>
            <a:endParaRPr lang="ru-RU" sz="23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4352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финансирования ГРБС -Департамента по вопросам семьи, опеки и попечительства</a:t>
            </a:r>
            <a:b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финансирования                                                               МКУ Центров социальной помощи семье и </a:t>
            </a: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детям в 2014 году</a:t>
            </a: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(тыс.рублей)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221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Укрупненный перечень расходных обязательств департамента по вопросам семьи, опеки и попечительства</vt:lpstr>
      <vt:lpstr>Ведомственная структура                                            отрасли семьи, материнства и детства</vt:lpstr>
      <vt:lpstr>Виды деятельности подведомственных центров социальной помощи семье и детям</vt:lpstr>
      <vt:lpstr>Соотношение утвержденных ассигнований на 2014 год и фактической потребности в финансовых средствах на 2015 год</vt:lpstr>
      <vt:lpstr>Структура финансирования ГРБС -Департамента по вопросам семьи, опеки и попечительства (тыс. рублей)</vt:lpstr>
      <vt:lpstr>  Структура финансирования                                                               МКУ Центров социальной помощи семье и детям в 2014 году  (тыс.рублей)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rab</dc:creator>
  <cp:lastModifiedBy>rab</cp:lastModifiedBy>
  <cp:revision>29</cp:revision>
  <dcterms:created xsi:type="dcterms:W3CDTF">2014-06-04T07:06:25Z</dcterms:created>
  <dcterms:modified xsi:type="dcterms:W3CDTF">2014-06-09T12:58:26Z</dcterms:modified>
</cp:coreProperties>
</file>