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theme/themeOverride1.xml" ContentType="application/vnd.openxmlformats-officedocument.themeOverr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  <Override PartName="/ppt/charts/style3.xml" ContentType="application/vnd.ms-office.chartstyle+xml"/>
  <Override PartName="/ppt/charts/colors3.xml" ContentType="application/vnd.ms-office.chartcolorstyle+xml"/>
  <Override PartName="/ppt/charts/style4.xml" ContentType="application/vnd.ms-office.chartstyle+xml"/>
  <Override PartName="/ppt/charts/colors4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557" r:id="rId1"/>
  </p:sldMasterIdLst>
  <p:sldIdLst>
    <p:sldId id="258" r:id="rId2"/>
    <p:sldId id="260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6CAC4"/>
    <a:srgbClr val="008080"/>
    <a:srgbClr val="203EA0"/>
    <a:srgbClr val="0F0FB1"/>
    <a:srgbClr val="171E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 autoAdjust="0"/>
  </p:normalViewPr>
  <p:slideViewPr>
    <p:cSldViewPr snapToGrid="0">
      <p:cViewPr>
        <p:scale>
          <a:sx n="100" d="100"/>
          <a:sy n="100" d="100"/>
        </p:scale>
        <p:origin x="-936" y="-46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1" Type="http://schemas.openxmlformats.org/officeDocument/2006/relationships/package" Target="../embeddings/Microsoft_Excel_Worksheet3.xlsx"/><Relationship Id="rId4" Type="http://schemas.microsoft.com/office/2011/relationships/chartColorStyle" Target="colors3.xm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400" dirty="0"/>
              <a:t>Уровень регистрируемой </a:t>
            </a:r>
            <a:r>
              <a:rPr lang="ru-RU" sz="1400" dirty="0" smtClean="0"/>
              <a:t> безработицы</a:t>
            </a:r>
            <a:r>
              <a:rPr lang="ru-RU" sz="1400" dirty="0"/>
              <a:t>, %</a:t>
            </a:r>
          </a:p>
        </c:rich>
      </c:tx>
      <c:layout>
        <c:manualLayout>
          <c:xMode val="edge"/>
          <c:yMode val="edge"/>
          <c:x val="0.13647596391779246"/>
          <c:y val="5.8457708604768427E-2"/>
        </c:manualLayout>
      </c:layout>
      <c:overlay val="0"/>
      <c:spPr>
        <a:noFill/>
        <a:ln>
          <a:noFill/>
        </a:ln>
        <a:effectLst/>
      </c:sp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12.06.-18.06.20232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 formatCode="0.00">
                  <c:v>0.43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19.06.-25.06.2023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  <c:pt idx="0" formatCode="0.00">
                  <c:v>0.43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26.06.-02.07.20232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</c:numCache>
            </c:num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0.43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53280512"/>
        <c:axId val="153282432"/>
        <c:axId val="0"/>
      </c:bar3DChart>
      <c:catAx>
        <c:axId val="1532805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3282432"/>
        <c:crosses val="autoZero"/>
        <c:auto val="1"/>
        <c:lblAlgn val="ctr"/>
        <c:lblOffset val="100"/>
        <c:noMultiLvlLbl val="0"/>
      </c:catAx>
      <c:valAx>
        <c:axId val="1532824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3280512"/>
        <c:crosses val="autoZero"/>
        <c:crossBetween val="between"/>
        <c:majorUnit val="0.1"/>
        <c:minorUnit val="2.0000000000000052E-2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Количество </a:t>
            </a: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вакансий</a:t>
            </a:r>
            <a:endParaRPr lang="ru-RU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c:rich>
      </c:tx>
      <c:layout>
        <c:manualLayout>
          <c:xMode val="edge"/>
          <c:yMode val="edge"/>
          <c:x val="0.24478375062648894"/>
          <c:y val="6.1761716489405684E-2"/>
        </c:manualLayout>
      </c:layout>
      <c:overlay val="0"/>
      <c:spPr>
        <a:noFill/>
        <a:ln>
          <a:noFill/>
        </a:ln>
        <a:effectLst/>
      </c:sp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1369542751967462"/>
          <c:y val="0.1857127305823843"/>
          <c:w val="0.88630457248032568"/>
          <c:h val="0.6570878022667557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12.06.-18.06.20232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722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19.06.-25.06.2023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765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26.06.-02.07.20232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General</c:formatCode>
                <c:ptCount val="1"/>
                <c:pt idx="0">
                  <c:v>288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71668864"/>
        <c:axId val="71670400"/>
        <c:axId val="0"/>
      </c:bar3DChart>
      <c:catAx>
        <c:axId val="71668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1670400"/>
        <c:crosses val="autoZero"/>
        <c:auto val="1"/>
        <c:lblAlgn val="ctr"/>
        <c:lblOffset val="100"/>
        <c:noMultiLvlLbl val="0"/>
      </c:catAx>
      <c:valAx>
        <c:axId val="716704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16688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Число зарегистрированных безработных</a:t>
            </a:r>
          </a:p>
        </c:rich>
      </c:tx>
      <c:layout>
        <c:manualLayout>
          <c:xMode val="edge"/>
          <c:yMode val="edge"/>
          <c:x val="0.20001997233906124"/>
          <c:y val="0"/>
        </c:manualLayout>
      </c:layout>
      <c:overlay val="0"/>
      <c:spPr>
        <a:noFill/>
        <a:ln>
          <a:noFill/>
        </a:ln>
        <a:effectLst/>
      </c:sp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0751272161658791"/>
          <c:y val="0.1845845745895148"/>
          <c:w val="0.88630457248032568"/>
          <c:h val="0.6633132606456000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12.06.-18.06.20232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94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19.06.-25.06.2023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76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26.06.-02.07.20232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General</c:formatCode>
                <c:ptCount val="1"/>
                <c:pt idx="0">
                  <c:v>94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74639232"/>
        <c:axId val="74640768"/>
        <c:axId val="0"/>
      </c:bar3DChart>
      <c:catAx>
        <c:axId val="74639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4640768"/>
        <c:crosses val="autoZero"/>
        <c:auto val="1"/>
        <c:lblAlgn val="ctr"/>
        <c:lblOffset val="100"/>
        <c:noMultiLvlLbl val="0"/>
      </c:catAx>
      <c:valAx>
        <c:axId val="746407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46392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pPr>
            <a:r>
              <a:rPr lang="ru-RU">
                <a:solidFill>
                  <a:schemeClr val="tx1">
                    <a:lumMod val="65000"/>
                    <a:lumOff val="35000"/>
                  </a:schemeClr>
                </a:solidFill>
              </a:rPr>
              <a:t>Вакансии по видам деятельности</a:t>
            </a:r>
          </a:p>
        </c:rich>
      </c:tx>
      <c:layout>
        <c:manualLayout>
          <c:xMode val="edge"/>
          <c:yMode val="edge"/>
          <c:x val="0.1936659542864512"/>
          <c:y val="4.5820938256747434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50351571932103256"/>
          <c:y val="0.17065724005349553"/>
          <c:w val="0.44593646048690866"/>
          <c:h val="0.6144272105410345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12.06.-18.06.2023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6000"/>
                    <a:lumMod val="100000"/>
                  </a:schemeClr>
                </a:gs>
                <a:gs pos="78000">
                  <a:schemeClr val="accent1">
                    <a:shade val="94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35000"/>
                </a:srgbClr>
              </a:outerShdw>
            </a:effectLst>
          </c:spPr>
          <c:invertIfNegative val="0"/>
          <c:cat>
            <c:strRef>
              <c:f>Лист1!$A$2:$A$6</c:f>
              <c:strCache>
                <c:ptCount val="5"/>
                <c:pt idx="0">
                  <c:v>обрабатывающие производства</c:v>
                </c:pt>
                <c:pt idx="1">
                  <c:v>строительство</c:v>
                </c:pt>
                <c:pt idx="2">
                  <c:v>образование</c:v>
                </c:pt>
                <c:pt idx="3">
                  <c:v>торговля</c:v>
                </c:pt>
                <c:pt idx="4">
                  <c:v>здравоохранение и социальные услуги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135</c:v>
                </c:pt>
                <c:pt idx="1">
                  <c:v>65</c:v>
                </c:pt>
                <c:pt idx="2">
                  <c:v>60</c:v>
                </c:pt>
                <c:pt idx="3">
                  <c:v>196</c:v>
                </c:pt>
                <c:pt idx="4">
                  <c:v>37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19.06.-25.06.20232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6000"/>
                    <a:lumMod val="100000"/>
                  </a:schemeClr>
                </a:gs>
                <a:gs pos="78000">
                  <a:schemeClr val="accent2">
                    <a:shade val="94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35000"/>
                </a:srgbClr>
              </a:outerShdw>
            </a:effectLst>
          </c:spPr>
          <c:invertIfNegative val="0"/>
          <c:cat>
            <c:strRef>
              <c:f>Лист1!$A$2:$A$6</c:f>
              <c:strCache>
                <c:ptCount val="5"/>
                <c:pt idx="0">
                  <c:v>обрабатывающие производства</c:v>
                </c:pt>
                <c:pt idx="1">
                  <c:v>строительство</c:v>
                </c:pt>
                <c:pt idx="2">
                  <c:v>образование</c:v>
                </c:pt>
                <c:pt idx="3">
                  <c:v>торговля</c:v>
                </c:pt>
                <c:pt idx="4">
                  <c:v>здравоохранение и социальные услуги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134</c:v>
                </c:pt>
                <c:pt idx="1">
                  <c:v>55</c:v>
                </c:pt>
                <c:pt idx="2">
                  <c:v>33</c:v>
                </c:pt>
                <c:pt idx="3">
                  <c:v>29</c:v>
                </c:pt>
                <c:pt idx="4">
                  <c:v>61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26.06.-02.07.202322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96000"/>
                    <a:lumMod val="100000"/>
                  </a:schemeClr>
                </a:gs>
                <a:gs pos="78000">
                  <a:schemeClr val="accent3">
                    <a:shade val="94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35000"/>
                </a:srgbClr>
              </a:outerShdw>
            </a:effectLst>
          </c:spPr>
          <c:invertIfNegative val="0"/>
          <c:cat>
            <c:strRef>
              <c:f>Лист1!$A$2:$A$6</c:f>
              <c:strCache>
                <c:ptCount val="5"/>
                <c:pt idx="0">
                  <c:v>обрабатывающие производства</c:v>
                </c:pt>
                <c:pt idx="1">
                  <c:v>строительство</c:v>
                </c:pt>
                <c:pt idx="2">
                  <c:v>образование</c:v>
                </c:pt>
                <c:pt idx="3">
                  <c:v>торговля</c:v>
                </c:pt>
                <c:pt idx="4">
                  <c:v>здравоохранение и социальные услуги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104</c:v>
                </c:pt>
                <c:pt idx="1">
                  <c:v>12</c:v>
                </c:pt>
                <c:pt idx="2">
                  <c:v>68</c:v>
                </c:pt>
                <c:pt idx="3">
                  <c:v>29</c:v>
                </c:pt>
                <c:pt idx="4">
                  <c:v>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74925184"/>
        <c:axId val="74926720"/>
      </c:barChart>
      <c:catAx>
        <c:axId val="7492518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pPr>
            <a:endParaRPr lang="ru-RU"/>
          </a:p>
        </c:txPr>
        <c:crossAx val="74926720"/>
        <c:crosses val="autoZero"/>
        <c:auto val="1"/>
        <c:lblAlgn val="ctr"/>
        <c:lblOffset val="100"/>
        <c:noMultiLvlLbl val="0"/>
      </c:catAx>
      <c:valAx>
        <c:axId val="749267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pPr>
            <a:endParaRPr lang="ru-RU"/>
          </a:p>
        </c:txPr>
        <c:crossAx val="749251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7.705072654455708E-2"/>
          <c:y val="0.88659362843956879"/>
          <c:w val="0.89999994190974053"/>
          <c:h val="8.6992812877615094E-2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>
              <a:solidFill>
                <a:schemeClr val="tx1">
                  <a:lumMod val="65000"/>
                  <a:lumOff val="35000"/>
                </a:schemeClr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400" dirty="0"/>
              <a:t>Уровень регистрируемой </a:t>
            </a:r>
            <a:r>
              <a:rPr lang="ru-RU" sz="1400" dirty="0" smtClean="0"/>
              <a:t> безработицы</a:t>
            </a:r>
            <a:r>
              <a:rPr lang="ru-RU" sz="1400" dirty="0"/>
              <a:t>, %</a:t>
            </a:r>
          </a:p>
        </c:rich>
      </c:tx>
      <c:layout>
        <c:manualLayout>
          <c:xMode val="edge"/>
          <c:yMode val="edge"/>
          <c:x val="0.13647596391779246"/>
          <c:y val="5.8457708604768406E-2"/>
        </c:manualLayout>
      </c:layout>
      <c:overlay val="0"/>
      <c:spPr>
        <a:noFill/>
        <a:ln>
          <a:noFill/>
        </a:ln>
        <a:effectLst/>
      </c:sp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Апрель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0.46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Май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0.43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Июнь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0.00</c:formatCode>
                <c:ptCount val="1"/>
                <c:pt idx="0">
                  <c:v>0.43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78678656"/>
        <c:axId val="78688640"/>
        <c:axId val="0"/>
      </c:bar3DChart>
      <c:catAx>
        <c:axId val="786786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8688640"/>
        <c:crosses val="autoZero"/>
        <c:auto val="1"/>
        <c:lblAlgn val="ctr"/>
        <c:lblOffset val="100"/>
        <c:noMultiLvlLbl val="0"/>
      </c:catAx>
      <c:valAx>
        <c:axId val="786886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86786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Количество </a:t>
            </a: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вакансий</a:t>
            </a:r>
            <a:endParaRPr lang="ru-RU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c:rich>
      </c:tx>
      <c:layout>
        <c:manualLayout>
          <c:xMode val="edge"/>
          <c:yMode val="edge"/>
          <c:x val="0.24478375062648894"/>
          <c:y val="6.1761716489405684E-2"/>
        </c:manualLayout>
      </c:layout>
      <c:overlay val="0"/>
      <c:spPr>
        <a:noFill/>
        <a:ln>
          <a:noFill/>
        </a:ln>
        <a:effectLst/>
      </c:sp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1369542751967462"/>
          <c:y val="0.1857127305823843"/>
          <c:w val="0.88630457248032568"/>
          <c:h val="0.6570878022667557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Апрель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3464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Май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3856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Июнь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General</c:formatCode>
                <c:ptCount val="1"/>
                <c:pt idx="0">
                  <c:v>2272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78790016"/>
        <c:axId val="78812288"/>
        <c:axId val="0"/>
      </c:bar3DChart>
      <c:catAx>
        <c:axId val="787900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8812288"/>
        <c:crosses val="autoZero"/>
        <c:auto val="1"/>
        <c:lblAlgn val="ctr"/>
        <c:lblOffset val="100"/>
        <c:noMultiLvlLbl val="0"/>
      </c:catAx>
      <c:valAx>
        <c:axId val="788122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87900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Число зарегистрированных безработных</a:t>
            </a:r>
          </a:p>
        </c:rich>
      </c:tx>
      <c:layout>
        <c:manualLayout>
          <c:xMode val="edge"/>
          <c:yMode val="edge"/>
          <c:x val="0.20001997233906124"/>
          <c:y val="0"/>
        </c:manualLayout>
      </c:layout>
      <c:overlay val="0"/>
      <c:spPr>
        <a:noFill/>
        <a:ln>
          <a:noFill/>
        </a:ln>
        <a:effectLst/>
      </c:sp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1369553072965868"/>
          <c:y val="0.16413127635425587"/>
          <c:w val="0.88630457248032568"/>
          <c:h val="0.6633132606456000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Апрель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386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Май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344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Июнь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General</c:formatCode>
                <c:ptCount val="1"/>
                <c:pt idx="0">
                  <c:v>368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78836096"/>
        <c:axId val="78837632"/>
        <c:axId val="0"/>
      </c:bar3DChart>
      <c:catAx>
        <c:axId val="788360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8837632"/>
        <c:crosses val="autoZero"/>
        <c:auto val="1"/>
        <c:lblAlgn val="ctr"/>
        <c:lblOffset val="100"/>
        <c:noMultiLvlLbl val="0"/>
      </c:catAx>
      <c:valAx>
        <c:axId val="788376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88360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Вакансии по видам деятельности</a:t>
            </a:r>
          </a:p>
        </c:rich>
      </c:tx>
      <c:layout>
        <c:manualLayout>
          <c:xMode val="edge"/>
          <c:yMode val="edge"/>
          <c:x val="0.1936659542864512"/>
          <c:y val="1.9407379573930711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42386428573828888"/>
          <c:y val="0.21908212504214974"/>
          <c:w val="0.52482807329335501"/>
          <c:h val="0.5087729497808125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Апрель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6000"/>
                    <a:lumMod val="100000"/>
                  </a:schemeClr>
                </a:gs>
                <a:gs pos="78000">
                  <a:schemeClr val="accent1">
                    <a:shade val="94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35000"/>
                </a:srgbClr>
              </a:outerShdw>
            </a:effectLst>
          </c:spPr>
          <c:invertIfNegative val="0"/>
          <c:cat>
            <c:strRef>
              <c:f>Лист1!$A$2:$A$6</c:f>
              <c:strCache>
                <c:ptCount val="5"/>
                <c:pt idx="0">
                  <c:v>обрабатывающие производства</c:v>
                </c:pt>
                <c:pt idx="1">
                  <c:v>строительство</c:v>
                </c:pt>
                <c:pt idx="2">
                  <c:v>образование</c:v>
                </c:pt>
                <c:pt idx="3">
                  <c:v>торговля</c:v>
                </c:pt>
                <c:pt idx="4">
                  <c:v>здравоохранение и соц. услуги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952</c:v>
                </c:pt>
                <c:pt idx="1">
                  <c:v>100</c:v>
                </c:pt>
                <c:pt idx="2">
                  <c:v>213</c:v>
                </c:pt>
                <c:pt idx="3">
                  <c:v>201</c:v>
                </c:pt>
                <c:pt idx="4">
                  <c:v>336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Май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6000"/>
                    <a:lumMod val="100000"/>
                  </a:schemeClr>
                </a:gs>
                <a:gs pos="78000">
                  <a:schemeClr val="accent2">
                    <a:shade val="94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35000"/>
                </a:srgbClr>
              </a:outerShdw>
            </a:effectLst>
          </c:spPr>
          <c:invertIfNegative val="0"/>
          <c:cat>
            <c:strRef>
              <c:f>Лист1!$A$2:$A$6</c:f>
              <c:strCache>
                <c:ptCount val="5"/>
                <c:pt idx="0">
                  <c:v>обрабатывающие производства</c:v>
                </c:pt>
                <c:pt idx="1">
                  <c:v>строительство</c:v>
                </c:pt>
                <c:pt idx="2">
                  <c:v>образование</c:v>
                </c:pt>
                <c:pt idx="3">
                  <c:v>торговля</c:v>
                </c:pt>
                <c:pt idx="4">
                  <c:v>здравоохранение и соц. услуги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1413</c:v>
                </c:pt>
                <c:pt idx="1">
                  <c:v>126</c:v>
                </c:pt>
                <c:pt idx="2">
                  <c:v>202</c:v>
                </c:pt>
                <c:pt idx="3">
                  <c:v>407</c:v>
                </c:pt>
                <c:pt idx="4">
                  <c:v>274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Июнь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96000"/>
                    <a:lumMod val="100000"/>
                  </a:schemeClr>
                </a:gs>
                <a:gs pos="78000">
                  <a:schemeClr val="accent3">
                    <a:shade val="94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35000"/>
                </a:srgbClr>
              </a:outerShdw>
            </a:effectLst>
          </c:spPr>
          <c:invertIfNegative val="0"/>
          <c:cat>
            <c:strRef>
              <c:f>Лист1!$A$2:$A$6</c:f>
              <c:strCache>
                <c:ptCount val="5"/>
                <c:pt idx="0">
                  <c:v>обрабатывающие производства</c:v>
                </c:pt>
                <c:pt idx="1">
                  <c:v>строительство</c:v>
                </c:pt>
                <c:pt idx="2">
                  <c:v>образование</c:v>
                </c:pt>
                <c:pt idx="3">
                  <c:v>торговля</c:v>
                </c:pt>
                <c:pt idx="4">
                  <c:v>здравоохранение и соц. услуги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742</c:v>
                </c:pt>
                <c:pt idx="1">
                  <c:v>187</c:v>
                </c:pt>
                <c:pt idx="2">
                  <c:v>228</c:v>
                </c:pt>
                <c:pt idx="3">
                  <c:v>354</c:v>
                </c:pt>
                <c:pt idx="4">
                  <c:v>154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78933376"/>
        <c:axId val="79336576"/>
      </c:barChart>
      <c:catAx>
        <c:axId val="789333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ru-RU"/>
          </a:p>
        </c:txPr>
        <c:crossAx val="79336576"/>
        <c:crosses val="autoZero"/>
        <c:auto val="1"/>
        <c:lblAlgn val="ctr"/>
        <c:lblOffset val="100"/>
        <c:noMultiLvlLbl val="0"/>
      </c:catAx>
      <c:valAx>
        <c:axId val="7933657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89333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0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8768-B389-4CB4-B9FC-EAC38760553E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EBE2-3308-4274-95A5-8C62D8D317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960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8768-B389-4CB4-B9FC-EAC38760553E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EBE2-3308-4274-95A5-8C62D8D317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9277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8768-B389-4CB4-B9FC-EAC38760553E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EBE2-3308-4274-95A5-8C62D8D317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613416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8768-B389-4CB4-B9FC-EAC38760553E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EBE2-3308-4274-95A5-8C62D8D317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980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8768-B389-4CB4-B9FC-EAC38760553E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EBE2-3308-4274-95A5-8C62D8D317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161538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8768-B389-4CB4-B9FC-EAC38760553E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EBE2-3308-4274-95A5-8C62D8D317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68650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8768-B389-4CB4-B9FC-EAC38760553E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EBE2-3308-4274-95A5-8C62D8D317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1972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8768-B389-4CB4-B9FC-EAC38760553E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EBE2-3308-4274-95A5-8C62D8D317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606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8768-B389-4CB4-B9FC-EAC38760553E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EBE2-3308-4274-95A5-8C62D8D317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9189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8768-B389-4CB4-B9FC-EAC38760553E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EBE2-3308-4274-95A5-8C62D8D317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279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8768-B389-4CB4-B9FC-EAC38760553E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EBE2-3308-4274-95A5-8C62D8D317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05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8768-B389-4CB4-B9FC-EAC38760553E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EBE2-3308-4274-95A5-8C62D8D317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4755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8768-B389-4CB4-B9FC-EAC38760553E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EBE2-3308-4274-95A5-8C62D8D317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6664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8768-B389-4CB4-B9FC-EAC38760553E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EBE2-3308-4274-95A5-8C62D8D317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8271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8768-B389-4CB4-B9FC-EAC38760553E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EBE2-3308-4274-95A5-8C62D8D317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600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8768-B389-4CB4-B9FC-EAC38760553E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EBE2-3308-4274-95A5-8C62D8D317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5372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C8768-B389-4CB4-B9FC-EAC38760553E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BF3EBE2-3308-4274-95A5-8C62D8D317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4724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58" r:id="rId1"/>
    <p:sldLayoutId id="2147484559" r:id="rId2"/>
    <p:sldLayoutId id="2147484560" r:id="rId3"/>
    <p:sldLayoutId id="2147484561" r:id="rId4"/>
    <p:sldLayoutId id="2147484562" r:id="rId5"/>
    <p:sldLayoutId id="2147484563" r:id="rId6"/>
    <p:sldLayoutId id="2147484564" r:id="rId7"/>
    <p:sldLayoutId id="2147484565" r:id="rId8"/>
    <p:sldLayoutId id="2147484566" r:id="rId9"/>
    <p:sldLayoutId id="2147484567" r:id="rId10"/>
    <p:sldLayoutId id="2147484568" r:id="rId11"/>
    <p:sldLayoutId id="2147484569" r:id="rId12"/>
    <p:sldLayoutId id="2147484570" r:id="rId13"/>
    <p:sldLayoutId id="2147484571" r:id="rId14"/>
    <p:sldLayoutId id="2147484572" r:id="rId15"/>
    <p:sldLayoutId id="214748457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image" Target="../media/image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chart" Target="../charts/chart5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6" Type="http://schemas.openxmlformats.org/officeDocument/2006/relationships/chart" Target="../charts/chart8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8080"/>
            </a:gs>
            <a:gs pos="50000">
              <a:srgbClr val="46CAC4">
                <a:alpha val="31000"/>
              </a:srgbClr>
            </a:gs>
            <a:gs pos="100000">
              <a:schemeClr val="accent4">
                <a:lumMod val="20000"/>
                <a:lumOff val="8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966" y="325919"/>
            <a:ext cx="5071467" cy="484015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Ситуация на рынке труда</a:t>
            </a:r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96538" y="832021"/>
            <a:ext cx="4671461" cy="481997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г.о.Тольятти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70819662"/>
              </p:ext>
            </p:extLst>
          </p:nvPr>
        </p:nvGraphicFramePr>
        <p:xfrm>
          <a:off x="1145059" y="1168184"/>
          <a:ext cx="4851477" cy="26295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4064299106"/>
              </p:ext>
            </p:extLst>
          </p:nvPr>
        </p:nvGraphicFramePr>
        <p:xfrm>
          <a:off x="1161656" y="3750437"/>
          <a:ext cx="4415481" cy="26731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1246195316"/>
              </p:ext>
            </p:extLst>
          </p:nvPr>
        </p:nvGraphicFramePr>
        <p:xfrm>
          <a:off x="6278185" y="1314019"/>
          <a:ext cx="4108165" cy="24837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145779148"/>
              </p:ext>
            </p:extLst>
          </p:nvPr>
        </p:nvGraphicFramePr>
        <p:xfrm>
          <a:off x="5693698" y="3768987"/>
          <a:ext cx="5164377" cy="28848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244" y="395536"/>
            <a:ext cx="763888" cy="772648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1329458" y="395536"/>
            <a:ext cx="40302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 труда, занятости 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миграционной политики Самарской области</a:t>
            </a:r>
            <a:endParaRPr lang="ru-RU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 descr="C:\Зеленина\объявления\tolyatti-gerb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8075" y="354391"/>
            <a:ext cx="884968" cy="108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0583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8080"/>
            </a:gs>
            <a:gs pos="50000">
              <a:srgbClr val="46CAC4">
                <a:alpha val="31000"/>
              </a:srgbClr>
            </a:gs>
            <a:gs pos="100000">
              <a:schemeClr val="accent4">
                <a:lumMod val="20000"/>
                <a:lumOff val="8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821098" y="325919"/>
            <a:ext cx="5071467" cy="484015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Ситуация на рынке труда</a:t>
            </a:r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18944" y="0"/>
            <a:ext cx="4671461" cy="481997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г.о. Тольятти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291607179"/>
              </p:ext>
            </p:extLst>
          </p:nvPr>
        </p:nvGraphicFramePr>
        <p:xfrm>
          <a:off x="1145059" y="1168184"/>
          <a:ext cx="4851477" cy="26295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4018813352"/>
              </p:ext>
            </p:extLst>
          </p:nvPr>
        </p:nvGraphicFramePr>
        <p:xfrm>
          <a:off x="1161656" y="3750437"/>
          <a:ext cx="4415481" cy="26731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1102548964"/>
              </p:ext>
            </p:extLst>
          </p:nvPr>
        </p:nvGraphicFramePr>
        <p:xfrm>
          <a:off x="6278185" y="1314019"/>
          <a:ext cx="4108165" cy="24837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1259644217"/>
              </p:ext>
            </p:extLst>
          </p:nvPr>
        </p:nvGraphicFramePr>
        <p:xfrm>
          <a:off x="5971136" y="3750437"/>
          <a:ext cx="5164377" cy="28848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244" y="395536"/>
            <a:ext cx="763888" cy="772648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1329458" y="395536"/>
            <a:ext cx="40302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 труда, занятости 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миграционной политики Самарской области</a:t>
            </a:r>
            <a:endParaRPr lang="ru-RU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2" descr="C:\Зеленина\объявления\tolyatti-gerb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7408" y="261258"/>
            <a:ext cx="884968" cy="108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11666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Override1.xml><?xml version="1.0" encoding="utf-8"?>
<a:themeOverride xmlns:a="http://schemas.openxmlformats.org/drawingml/2006/main">
  <a:clrScheme name="Грань">
    <a:dk1>
      <a:sysClr val="windowText" lastClr="000000"/>
    </a:dk1>
    <a:lt1>
      <a:sysClr val="window" lastClr="FFFFFF"/>
    </a:lt1>
    <a:dk2>
      <a:srgbClr val="2C3C43"/>
    </a:dk2>
    <a:lt2>
      <a:srgbClr val="EBEBEB"/>
    </a:lt2>
    <a:accent1>
      <a:srgbClr val="90C226"/>
    </a:accent1>
    <a:accent2>
      <a:srgbClr val="54A021"/>
    </a:accent2>
    <a:accent3>
      <a:srgbClr val="E6B91E"/>
    </a:accent3>
    <a:accent4>
      <a:srgbClr val="E76618"/>
    </a:accent4>
    <a:accent5>
      <a:srgbClr val="C42F1A"/>
    </a:accent5>
    <a:accent6>
      <a:srgbClr val="918655"/>
    </a:accent6>
    <a:hlink>
      <a:srgbClr val="99CA3C"/>
    </a:hlink>
    <a:folHlink>
      <a:srgbClr val="B9D18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3103</TotalTime>
  <Words>58</Words>
  <Application>Microsoft Office PowerPoint</Application>
  <PresentationFormat>Произвольный</PresentationFormat>
  <Paragraphs>16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Грань</vt:lpstr>
      <vt:lpstr>Ситуация на рынке труда</vt:lpstr>
      <vt:lpstr>Ситуация на рынке труда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Ситуация на рынке труда</dc:title>
  <dc:creator>Петрихина Людмила Вячеславовна</dc:creator>
  <cp:lastModifiedBy>Макарова Наталья Александровна</cp:lastModifiedBy>
  <cp:revision>210</cp:revision>
  <dcterms:created xsi:type="dcterms:W3CDTF">2019-11-25T08:57:16Z</dcterms:created>
  <dcterms:modified xsi:type="dcterms:W3CDTF">2023-07-03T10:30:41Z</dcterms:modified>
</cp:coreProperties>
</file>