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 Medium" panose="020B0604020202020204" charset="-52"/>
      <p:regular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04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0.13</c:v>
                </c:pt>
                <c:pt idx="1">
                  <c:v>0.15</c:v>
                </c:pt>
                <c:pt idx="2">
                  <c:v>0.13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58507264"/>
        <c:axId val="58508800"/>
      </c:lineChart>
      <c:catAx>
        <c:axId val="58507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58508800"/>
        <c:crosses val="autoZero"/>
        <c:auto val="1"/>
        <c:lblAlgn val="ctr"/>
        <c:lblOffset val="100"/>
        <c:noMultiLvlLbl val="0"/>
      </c:catAx>
      <c:valAx>
        <c:axId val="5850880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5850726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Лист1!$A$3:$A$12</c:f>
              <c:strCache>
                <c:ptCount val="10"/>
                <c:pt idx="0">
                  <c:v>ДЕЯТЕЛЬНОСТЬ АДМИНИСТРАТИВНАЯ И СОПУТСТВУЮЩИЕ ДОПОЛНИТЕЛЬНЫЕ УСЛУГИ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ГОСТИНИЦ И ПРЕДПРИЯТИЙ ОБЩЕСТВЕННОГО ПИТАНИЯ</c:v>
                </c:pt>
                <c:pt idx="3">
                  <c:v>ДЕЯТЕЛЬНОСТЬ ПО ОПЕРАЦИЯМ С НЕДВИЖИМЫМ ИМУЩЕСТВОМ</c:v>
                </c:pt>
                <c:pt idx="4">
                  <c:v>ДЕЯТЕЛЬНОСТЬ ПРОФЕССИОНАЛЬНАЯ, НАУЧНАЯ И ТЕХНИЧЕСКАЯ</c:v>
                </c:pt>
                <c:pt idx="5">
                  <c:v>ОБРАБАТЫВАЮЩИЕ ПРОИЗВОДСТВА</c:v>
                </c:pt>
                <c:pt idx="6">
                  <c:v>ОБРАЗОВАНИЕ</c:v>
                </c:pt>
                <c:pt idx="7">
                  <c:v>СЕЛЬСКОЕ, ЛЕСНОЕ ХОЗЯЙСТВО, ОХОТА, РЫБОЛОВСТВО И РЫБОВОДСТВО</c:v>
                </c:pt>
                <c:pt idx="8">
                  <c:v>ТОРГОВЛЯ ОПТОВАЯ И РОЗНИЧНАЯРЕМОНТ АВТОТРАНСПОРТНЫХ СРЕДСТВ И МОТОЦИКЛОВ</c:v>
                </c:pt>
                <c:pt idx="9">
                  <c:v>ТРАНСПОРТИРОВКА И ХРАНЕНИЕ</c:v>
                </c:pt>
              </c:strCache>
            </c:strRef>
          </c:cat>
          <c:val>
            <c:numRef>
              <c:f>Лист1!$B$3:$B$12</c:f>
              <c:numCache>
                <c:formatCode>General</c:formatCode>
                <c:ptCount val="10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  <c:pt idx="5">
                  <c:v>13</c:v>
                </c:pt>
                <c:pt idx="6">
                  <c:v>7</c:v>
                </c:pt>
                <c:pt idx="7">
                  <c:v>6</c:v>
                </c:pt>
                <c:pt idx="8">
                  <c:v>31</c:v>
                </c:pt>
                <c:pt idx="9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844672"/>
        <c:axId val="58846208"/>
      </c:barChart>
      <c:catAx>
        <c:axId val="5884467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 rot="0" vert="horz" anchor="ctr" anchorCtr="0"/>
          <a:lstStyle/>
          <a:p>
            <a:pPr>
              <a:defRPr sz="450" baseline="0">
                <a:solidFill>
                  <a:schemeClr val="tx2"/>
                </a:solidFill>
              </a:defRPr>
            </a:pPr>
            <a:endParaRPr lang="ru-RU"/>
          </a:p>
        </c:txPr>
        <c:crossAx val="58846208"/>
        <c:crosses val="autoZero"/>
        <c:auto val="0"/>
        <c:lblAlgn val="l"/>
        <c:lblOffset val="100"/>
        <c:noMultiLvlLbl val="0"/>
      </c:catAx>
      <c:valAx>
        <c:axId val="588462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58844672"/>
        <c:crossesAt val="1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27</c:v>
                </c:pt>
                <c:pt idx="2">
                  <c:v>12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58858880"/>
        <c:axId val="58893440"/>
      </c:lineChart>
      <c:catAx>
        <c:axId val="58858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58893440"/>
        <c:crosses val="autoZero"/>
        <c:auto val="1"/>
        <c:lblAlgn val="ctr"/>
        <c:lblOffset val="100"/>
        <c:noMultiLvlLbl val="0"/>
      </c:catAx>
      <c:valAx>
        <c:axId val="588934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588588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102</c:v>
                </c:pt>
                <c:pt idx="1">
                  <c:v>102</c:v>
                </c:pt>
                <c:pt idx="2">
                  <c:v>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58961920"/>
        <c:axId val="58964608"/>
      </c:lineChart>
      <c:catAx>
        <c:axId val="5896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58964608"/>
        <c:crosses val="autoZero"/>
        <c:auto val="1"/>
        <c:lblAlgn val="ctr"/>
        <c:lblOffset val="100"/>
        <c:noMultiLvlLbl val="0"/>
      </c:catAx>
      <c:valAx>
        <c:axId val="5896460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58961920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809671720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937502565"/>
              </p:ext>
            </p:extLst>
          </p:nvPr>
        </p:nvGraphicFramePr>
        <p:xfrm>
          <a:off x="2537127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80363941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4150452509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 Medium</vt:lpstr>
      <vt:lpstr>Calibri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178</cp:revision>
  <dcterms:created xsi:type="dcterms:W3CDTF">2023-05-18T06:46:50Z</dcterms:created>
  <dcterms:modified xsi:type="dcterms:W3CDTF">2025-02-07T05:29:28Z</dcterms:modified>
</cp:coreProperties>
</file>