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5143500" type="screen16x9"/>
  <p:notesSz cx="6858000" cy="9144000"/>
  <p:embeddedFontLst>
    <p:embeddedFont>
      <p:font typeface="Montserrat Medium" panose="020B0604020202020204" charset="-52"/>
      <p:regular r:id="rId4"/>
    </p:embeddedFont>
    <p:embeddedFont>
      <p:font typeface="Calibri" panose="020F0502020204030204" pitchFamily="34" charset="0"/>
      <p:regular r:id="rId5"/>
      <p:bold r:id="rId6"/>
      <p:italic r:id="rId7"/>
      <p:boldItalic r:id="rId8"/>
    </p:embeddedFont>
    <p:embeddedFont>
      <p:font typeface="Montserrat" panose="020B0604020202020204" charset="-52"/>
      <p:regular r:id="rId9"/>
      <p:bold r:id="rId10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  <a:srgbClr val="FFFFFF"/>
    <a:srgbClr val="69B3E7"/>
    <a:srgbClr val="0033A0"/>
    <a:srgbClr val="CF452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6" autoAdjust="0"/>
    <p:restoredTop sz="92620" autoAdjust="0"/>
  </p:normalViewPr>
  <p:slideViewPr>
    <p:cSldViewPr>
      <p:cViewPr>
        <p:scale>
          <a:sx n="150" d="100"/>
          <a:sy n="150" d="100"/>
        </p:scale>
        <p:origin x="2486" y="135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presProps" Target="presProps.xml"/><Relationship Id="rId5" Type="http://schemas.openxmlformats.org/officeDocument/2006/relationships/font" Target="fonts/font2.fntdata"/><Relationship Id="rId10" Type="http://schemas.openxmlformats.org/officeDocument/2006/relationships/font" Target="fonts/font7.fntdata"/><Relationship Id="rId4" Type="http://schemas.openxmlformats.org/officeDocument/2006/relationships/font" Target="fonts/font1.fntdata"/><Relationship Id="rId9" Type="http://schemas.openxmlformats.org/officeDocument/2006/relationships/font" Target="fonts/font6.fntdata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18241422615256"/>
          <c:y val="7.0441507510751967E-3"/>
          <c:w val="0.81268823394152601"/>
          <c:h val="0.79924553665466769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Уровень</c:v>
                </c:pt>
              </c:strCache>
            </c:strRef>
          </c:tx>
          <c:marker>
            <c:symbol val="none"/>
          </c:marker>
          <c:dLbls>
            <c:spPr>
              <a:ln w="3175"/>
            </c:spPr>
            <c:txPr>
              <a:bodyPr/>
              <a:lstStyle/>
              <a:p>
                <a:pPr>
                  <a:defRPr sz="9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декабрь</c:v>
                </c:pt>
                <c:pt idx="1">
                  <c:v>январь</c:v>
                </c:pt>
                <c:pt idx="2">
                  <c:v>февраль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0.15</c:v>
                </c:pt>
                <c:pt idx="1">
                  <c:v>0.13</c:v>
                </c:pt>
                <c:pt idx="2">
                  <c:v>0.1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3EB2-444A-B86A-142377C9380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hiLowLines/>
        <c:marker val="1"/>
        <c:smooth val="0"/>
        <c:axId val="126155776"/>
        <c:axId val="126162816"/>
      </c:lineChart>
      <c:catAx>
        <c:axId val="1261557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126162816"/>
        <c:crosses val="autoZero"/>
        <c:auto val="1"/>
        <c:lblAlgn val="ctr"/>
        <c:lblOffset val="100"/>
        <c:noMultiLvlLbl val="0"/>
      </c:catAx>
      <c:valAx>
        <c:axId val="126162816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126155776"/>
        <c:crosses val="autoZero"/>
        <c:crossBetween val="between"/>
      </c:valAx>
      <c:spPr>
        <a:ln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9"/>
    </mc:Choice>
    <mc:Fallback>
      <c:style val="19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7923107796933256"/>
          <c:y val="4.6783069552057972E-2"/>
          <c:w val="0.4632230585790485"/>
          <c:h val="0.8782153313845411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Лист1!$B$2</c:f>
              <c:strCache>
                <c:ptCount val="1"/>
                <c:pt idx="0">
                  <c:v>Столбец2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Лист1!$A$3:$A$11</c:f>
              <c:strCache>
                <c:ptCount val="9"/>
                <c:pt idx="0">
                  <c:v>ГОСУДАРСТВЕННОЕ УПРАВЛЕНИЕ И ОБЕСПЕЧЕНИЕ ВОЕННОЙ БЕЗОПАСНОСТИСОЦИАЛЬНОЕ ОБЕСПЕЧЕНИЕ</c:v>
                </c:pt>
                <c:pt idx="1">
                  <c:v>ДЕЯТЕЛЬНОСТЬ В ОБЛАСТИ ЗДРАВООХРАНЕНИЯ И СОЦИАЛЬНЫХ УСЛУГ</c:v>
                </c:pt>
                <c:pt idx="2">
                  <c:v>ДЕЯТЕЛЬНОСТЬ В ОБЛАСТИ КУЛЬТУРЫ, СПОРТА, ОРГАНИЗАЦИИ ДОСУГА И РАЗВЛЕЧЕНИЙ</c:v>
                </c:pt>
                <c:pt idx="3">
                  <c:v>ОБЕСПЕЧЕНИЕ ЭЛЕКТРИЧЕСКОЙ ЭНЕРГИЕЙ, ГАЗОМ И ПАРОМКОНДИЦИОНИРОВАНИЕ ВОЗДУХА</c:v>
                </c:pt>
                <c:pt idx="4">
                  <c:v>ОБРАБАТЫВАЮЩИЕ ПРОИЗВОДСТВА</c:v>
                </c:pt>
                <c:pt idx="5">
                  <c:v>ОБРАЗОВАНИЕ</c:v>
                </c:pt>
                <c:pt idx="6">
                  <c:v>СЕЛЬСКОЕ, ЛЕСНОЕ ХОЗЯЙСТВО, ОХОТА, РЫБОЛОВСТВО И РЫБОВОДСТВО</c:v>
                </c:pt>
                <c:pt idx="7">
                  <c:v>ТОРГОВЛЯ ОПТОВАЯ И РОЗНИЧНАЯРЕМОНТ АВТОТРАНСПОРТНЫХ СРЕДСТВ И МОТОЦИКЛОВ</c:v>
                </c:pt>
                <c:pt idx="8">
                  <c:v>ТРАНСПОРТИРОВКА И ХРАНЕНИЕ</c:v>
                </c:pt>
              </c:strCache>
            </c:strRef>
          </c:cat>
          <c:val>
            <c:numRef>
              <c:f>Лист1!$B$3:$B$11</c:f>
              <c:numCache>
                <c:formatCode>General</c:formatCode>
                <c:ptCount val="9"/>
                <c:pt idx="0">
                  <c:v>12</c:v>
                </c:pt>
                <c:pt idx="1">
                  <c:v>7</c:v>
                </c:pt>
                <c:pt idx="2">
                  <c:v>2</c:v>
                </c:pt>
                <c:pt idx="3">
                  <c:v>1</c:v>
                </c:pt>
                <c:pt idx="4">
                  <c:v>14</c:v>
                </c:pt>
                <c:pt idx="5">
                  <c:v>16</c:v>
                </c:pt>
                <c:pt idx="6">
                  <c:v>7</c:v>
                </c:pt>
                <c:pt idx="7">
                  <c:v>2</c:v>
                </c:pt>
                <c:pt idx="8">
                  <c:v>15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5B9-4199-9339-3D035FBF92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4694784"/>
        <c:axId val="134696320"/>
      </c:barChart>
      <c:catAx>
        <c:axId val="134694784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 rot="0" vert="horz" anchor="ctr" anchorCtr="0"/>
          <a:lstStyle/>
          <a:p>
            <a:pPr>
              <a:defRPr sz="450" baseline="0">
                <a:solidFill>
                  <a:schemeClr val="tx2"/>
                </a:solidFill>
              </a:defRPr>
            </a:pPr>
            <a:endParaRPr lang="ru-RU"/>
          </a:p>
        </c:txPr>
        <c:crossAx val="134696320"/>
        <c:crosses val="autoZero"/>
        <c:auto val="0"/>
        <c:lblAlgn val="l"/>
        <c:lblOffset val="100"/>
        <c:noMultiLvlLbl val="0"/>
      </c:catAx>
      <c:valAx>
        <c:axId val="134696320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134694784"/>
        <c:crossesAt val="1"/>
        <c:crossBetween val="between"/>
      </c:valAx>
    </c:plotArea>
    <c:plotVisOnly val="1"/>
    <c:dispBlanksAs val="gap"/>
    <c:showDLblsOverMax val="0"/>
  </c:chart>
  <c:txPr>
    <a:bodyPr/>
    <a:lstStyle/>
    <a:p>
      <a:pPr>
        <a:defRPr sz="6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182414226152565"/>
          <c:y val="7.0441507510751967E-3"/>
          <c:w val="0.81268823394152623"/>
          <c:h val="0.79924553665466791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декабрь</c:v>
                </c:pt>
                <c:pt idx="1">
                  <c:v>январь</c:v>
                </c:pt>
                <c:pt idx="2">
                  <c:v>февраль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27</c:v>
                </c:pt>
                <c:pt idx="1">
                  <c:v>12</c:v>
                </c:pt>
                <c:pt idx="2">
                  <c:v>12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0C54-4A05-AA95-9FADB09087B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hiLowLines/>
        <c:marker val="1"/>
        <c:smooth val="0"/>
        <c:axId val="134737920"/>
        <c:axId val="134739456"/>
      </c:lineChart>
      <c:catAx>
        <c:axId val="1347379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134739456"/>
        <c:crosses val="autoZero"/>
        <c:auto val="1"/>
        <c:lblAlgn val="ctr"/>
        <c:lblOffset val="100"/>
        <c:noMultiLvlLbl val="0"/>
      </c:catAx>
      <c:valAx>
        <c:axId val="134739456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134737920"/>
        <c:crosses val="autoZero"/>
        <c:crossBetween val="between"/>
      </c:valAx>
      <c:spPr>
        <a:ln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4843148421369719E-2"/>
          <c:y val="7.0441406981144985E-3"/>
          <c:w val="0.81268823394152645"/>
          <c:h val="0.79924553665466813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marker>
            <c:symbol val="none"/>
          </c:marker>
          <c:dLbls>
            <c:dLbl>
              <c:idx val="0"/>
              <c:layout>
                <c:manualLayout>
                  <c:x val="-0.14594276956769342"/>
                  <c:y val="-0.1228861599909629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0.11114067278959879"/>
                  <c:y val="-8.099896024096683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6.2098031412092976E-2"/>
                  <c:y val="-7.052716030346781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7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декабрь</c:v>
                </c:pt>
                <c:pt idx="1">
                  <c:v>январь</c:v>
                </c:pt>
                <c:pt idx="2">
                  <c:v>февраль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102</c:v>
                </c:pt>
                <c:pt idx="1">
                  <c:v>75</c:v>
                </c:pt>
                <c:pt idx="2">
                  <c:v>75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9496-4AF4-B9A8-B3F7E0A6676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37486720"/>
        <c:axId val="137489408"/>
      </c:lineChart>
      <c:catAx>
        <c:axId val="1374867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137489408"/>
        <c:crosses val="autoZero"/>
        <c:auto val="1"/>
        <c:lblAlgn val="ctr"/>
        <c:lblOffset val="100"/>
        <c:noMultiLvlLbl val="0"/>
      </c:catAx>
      <c:valAx>
        <c:axId val="137489408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137486720"/>
        <c:crosses val="autoZero"/>
        <c:crossBetween val="between"/>
      </c:valAx>
      <c:spPr>
        <a:ln w="12700"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164F17-4450-43D4-A994-633969962205}" type="datetimeFigureOut">
              <a:rPr lang="ru-RU" smtClean="0"/>
              <a:t>05.03.2025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58C0BA-0F41-40DB-8A4A-8411B3EA40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81267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58C0BA-0F41-40DB-8A4A-8411B3EA405C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81117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p02@2x.png">
            <a:extLst>
              <a:ext uri="{FF2B5EF4-FFF2-40B4-BE49-F238E27FC236}">
                <a16:creationId xmlns:a16="http://schemas.microsoft.com/office/drawing/2014/main" xmlns="" id="{11C784A6-42ED-867D-FD23-40434E1F0DB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 flipH="1">
            <a:off x="7841333" y="0"/>
            <a:ext cx="1475655" cy="3151496"/>
          </a:xfrm>
          <a:prstGeom prst="rect">
            <a:avLst/>
          </a:prstGeom>
        </p:spPr>
      </p:pic>
      <p:sp>
        <p:nvSpPr>
          <p:cNvPr id="13" name="Скругленный прямоугольник 10">
            <a:extLst>
              <a:ext uri="{FF2B5EF4-FFF2-40B4-BE49-F238E27FC236}">
                <a16:creationId xmlns:a16="http://schemas.microsoft.com/office/drawing/2014/main" xmlns="" id="{C17CE781-1330-F961-7FE8-E1D28E63AAC9}"/>
              </a:ext>
            </a:extLst>
          </p:cNvPr>
          <p:cNvSpPr/>
          <p:nvPr userDrawn="1"/>
        </p:nvSpPr>
        <p:spPr>
          <a:xfrm>
            <a:off x="7644379" y="0"/>
            <a:ext cx="1512168" cy="3672408"/>
          </a:xfrm>
          <a:prstGeom prst="roundRect">
            <a:avLst/>
          </a:prstGeom>
          <a:solidFill>
            <a:schemeClr val="bg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олилиния 65">
            <a:extLst>
              <a:ext uri="{FF2B5EF4-FFF2-40B4-BE49-F238E27FC236}">
                <a16:creationId xmlns:a16="http://schemas.microsoft.com/office/drawing/2014/main" xmlns="" id="{4002B6AA-3E8E-05AE-2396-709C3DE2C812}"/>
              </a:ext>
            </a:extLst>
          </p:cNvPr>
          <p:cNvSpPr/>
          <p:nvPr userDrawn="1"/>
        </p:nvSpPr>
        <p:spPr>
          <a:xfrm>
            <a:off x="-36512" y="844584"/>
            <a:ext cx="10937758" cy="4299325"/>
          </a:xfrm>
          <a:custGeom>
            <a:avLst/>
            <a:gdLst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9144000 w 9144000"/>
              <a:gd name="connsiteY2" fmla="*/ 4299942 h 4299942"/>
              <a:gd name="connsiteX3" fmla="*/ 0 w 9144000"/>
              <a:gd name="connsiteY3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059832 w 9144000"/>
              <a:gd name="connsiteY2" fmla="*/ 1440160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059832 w 9144000"/>
              <a:gd name="connsiteY2" fmla="*/ 1440160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563888 w 9144000"/>
              <a:gd name="connsiteY2" fmla="*/ 2304256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11663273"/>
              <a:gd name="connsiteY0" fmla="*/ 4299942 h 4299942"/>
              <a:gd name="connsiteX1" fmla="*/ 0 w 11663273"/>
              <a:gd name="connsiteY1" fmla="*/ 0 h 4299942"/>
              <a:gd name="connsiteX2" fmla="*/ 3563888 w 11663273"/>
              <a:gd name="connsiteY2" fmla="*/ 2304256 h 4299942"/>
              <a:gd name="connsiteX3" fmla="*/ 9144000 w 11663273"/>
              <a:gd name="connsiteY3" fmla="*/ 4299942 h 4299942"/>
              <a:gd name="connsiteX4" fmla="*/ 0 w 11663273"/>
              <a:gd name="connsiteY4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3563888 w 10579768"/>
              <a:gd name="connsiteY2" fmla="*/ 2304256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868144 w 10579768"/>
              <a:gd name="connsiteY2" fmla="*/ 1440160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892480 w 10579768"/>
              <a:gd name="connsiteY3" fmla="*/ 1872208 h 4299942"/>
              <a:gd name="connsiteX4" fmla="*/ 8316416 w 10579768"/>
              <a:gd name="connsiteY4" fmla="*/ 2664296 h 4299942"/>
              <a:gd name="connsiteX5" fmla="*/ 9144000 w 10579768"/>
              <a:gd name="connsiteY5" fmla="*/ 4299942 h 4299942"/>
              <a:gd name="connsiteX6" fmla="*/ 0 w 10579768"/>
              <a:gd name="connsiteY6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892480 w 10579768"/>
              <a:gd name="connsiteY3" fmla="*/ 1872208 h 4299942"/>
              <a:gd name="connsiteX4" fmla="*/ 9144000 w 10579768"/>
              <a:gd name="connsiteY4" fmla="*/ 2304256 h 4299942"/>
              <a:gd name="connsiteX5" fmla="*/ 9144000 w 10579768"/>
              <a:gd name="connsiteY5" fmla="*/ 4299942 h 4299942"/>
              <a:gd name="connsiteX6" fmla="*/ 0 w 10579768"/>
              <a:gd name="connsiteY6" fmla="*/ 4299942 h 4299942"/>
              <a:gd name="connsiteX0" fmla="*/ 0 w 10579768"/>
              <a:gd name="connsiteY0" fmla="*/ 4443846 h 4443846"/>
              <a:gd name="connsiteX1" fmla="*/ 0 w 10579768"/>
              <a:gd name="connsiteY1" fmla="*/ 143904 h 4443846"/>
              <a:gd name="connsiteX2" fmla="*/ 7236296 w 10579768"/>
              <a:gd name="connsiteY2" fmla="*/ 1224818 h 4443846"/>
              <a:gd name="connsiteX3" fmla="*/ 8892480 w 10579768"/>
              <a:gd name="connsiteY3" fmla="*/ 2016112 h 4443846"/>
              <a:gd name="connsiteX4" fmla="*/ 9144000 w 10579768"/>
              <a:gd name="connsiteY4" fmla="*/ 2448160 h 4443846"/>
              <a:gd name="connsiteX5" fmla="*/ 9144000 w 10579768"/>
              <a:gd name="connsiteY5" fmla="*/ 4443846 h 4443846"/>
              <a:gd name="connsiteX6" fmla="*/ 0 w 10579768"/>
              <a:gd name="connsiteY6" fmla="*/ 4443846 h 4443846"/>
              <a:gd name="connsiteX0" fmla="*/ 0 w 10579768"/>
              <a:gd name="connsiteY0" fmla="*/ 4443846 h 4443846"/>
              <a:gd name="connsiteX1" fmla="*/ 0 w 10579768"/>
              <a:gd name="connsiteY1" fmla="*/ 143904 h 4443846"/>
              <a:gd name="connsiteX2" fmla="*/ 7236296 w 10579768"/>
              <a:gd name="connsiteY2" fmla="*/ 1224818 h 4443846"/>
              <a:gd name="connsiteX3" fmla="*/ 8964488 w 10579768"/>
              <a:gd name="connsiteY3" fmla="*/ 809083 h 4443846"/>
              <a:gd name="connsiteX4" fmla="*/ 9144000 w 10579768"/>
              <a:gd name="connsiteY4" fmla="*/ 2448160 h 4443846"/>
              <a:gd name="connsiteX5" fmla="*/ 9144000 w 10579768"/>
              <a:gd name="connsiteY5" fmla="*/ 4443846 h 4443846"/>
              <a:gd name="connsiteX6" fmla="*/ 0 w 10579768"/>
              <a:gd name="connsiteY6" fmla="*/ 4443846 h 4443846"/>
              <a:gd name="connsiteX0" fmla="*/ 0 w 10749865"/>
              <a:gd name="connsiteY0" fmla="*/ 4299942 h 4299942"/>
              <a:gd name="connsiteX1" fmla="*/ 0 w 10749865"/>
              <a:gd name="connsiteY1" fmla="*/ 0 h 4299942"/>
              <a:gd name="connsiteX2" fmla="*/ 9376661 w 10749865"/>
              <a:gd name="connsiteY2" fmla="*/ 1262513 h 4299942"/>
              <a:gd name="connsiteX3" fmla="*/ 8964488 w 10749865"/>
              <a:gd name="connsiteY3" fmla="*/ 665179 h 4299942"/>
              <a:gd name="connsiteX4" fmla="*/ 9144000 w 10749865"/>
              <a:gd name="connsiteY4" fmla="*/ 2304256 h 4299942"/>
              <a:gd name="connsiteX5" fmla="*/ 9144000 w 10749865"/>
              <a:gd name="connsiteY5" fmla="*/ 4299942 h 4299942"/>
              <a:gd name="connsiteX6" fmla="*/ 0 w 10749865"/>
              <a:gd name="connsiteY6" fmla="*/ 4299942 h 4299942"/>
              <a:gd name="connsiteX0" fmla="*/ 0 w 10749865"/>
              <a:gd name="connsiteY0" fmla="*/ 4299942 h 4299942"/>
              <a:gd name="connsiteX1" fmla="*/ 0 w 10749865"/>
              <a:gd name="connsiteY1" fmla="*/ 0 h 4299942"/>
              <a:gd name="connsiteX2" fmla="*/ 9376661 w 10749865"/>
              <a:gd name="connsiteY2" fmla="*/ 1262513 h 4299942"/>
              <a:gd name="connsiteX3" fmla="*/ 9235119 w 10749865"/>
              <a:gd name="connsiteY3" fmla="*/ 683400 h 4299942"/>
              <a:gd name="connsiteX4" fmla="*/ 9144000 w 10749865"/>
              <a:gd name="connsiteY4" fmla="*/ 2304256 h 4299942"/>
              <a:gd name="connsiteX5" fmla="*/ 9144000 w 10749865"/>
              <a:gd name="connsiteY5" fmla="*/ 4299942 h 4299942"/>
              <a:gd name="connsiteX6" fmla="*/ 0 w 10749865"/>
              <a:gd name="connsiteY6" fmla="*/ 4299942 h 4299942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653899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653899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405708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749865" h="4939519">
                <a:moveTo>
                  <a:pt x="0" y="4939519"/>
                </a:moveTo>
                <a:lnTo>
                  <a:pt x="0" y="639577"/>
                </a:lnTo>
                <a:cubicBezTo>
                  <a:pt x="1077598" y="0"/>
                  <a:pt x="4912272" y="1195289"/>
                  <a:pt x="6475049" y="1405708"/>
                </a:cubicBezTo>
                <a:cubicBezTo>
                  <a:pt x="9471165" y="577822"/>
                  <a:pt x="8915073" y="1865270"/>
                  <a:pt x="9376661" y="1902090"/>
                </a:cubicBezTo>
                <a:cubicBezTo>
                  <a:pt x="10749865" y="2335804"/>
                  <a:pt x="9273896" y="1149353"/>
                  <a:pt x="9235119" y="1322977"/>
                </a:cubicBezTo>
                <a:cubicBezTo>
                  <a:pt x="9196342" y="1496601"/>
                  <a:pt x="9159186" y="2341076"/>
                  <a:pt x="9144000" y="2943833"/>
                </a:cubicBezTo>
                <a:cubicBezTo>
                  <a:pt x="9128814" y="3546590"/>
                  <a:pt x="10579768" y="4850686"/>
                  <a:pt x="9144000" y="4939519"/>
                </a:cubicBezTo>
                <a:lnTo>
                  <a:pt x="0" y="4939519"/>
                </a:lnTo>
                <a:close/>
              </a:path>
            </a:pathLst>
          </a:custGeom>
          <a:gradFill flip="none" rotWithShape="1">
            <a:gsLst>
              <a:gs pos="0">
                <a:srgbClr val="0033A0">
                  <a:shade val="30000"/>
                  <a:satMod val="115000"/>
                </a:srgbClr>
              </a:gs>
              <a:gs pos="50000">
                <a:srgbClr val="0033A0">
                  <a:shade val="67500"/>
                  <a:satMod val="115000"/>
                </a:srgbClr>
              </a:gs>
              <a:gs pos="100000">
                <a:srgbClr val="0033A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 </a:t>
            </a:r>
          </a:p>
        </p:txBody>
      </p:sp>
      <p:sp>
        <p:nvSpPr>
          <p:cNvPr id="9" name="object 24">
            <a:extLst>
              <a:ext uri="{FF2B5EF4-FFF2-40B4-BE49-F238E27FC236}">
                <a16:creationId xmlns:a16="http://schemas.microsoft.com/office/drawing/2014/main" xmlns="" id="{BE687166-B86C-AE44-48C7-773BB4516E4C}"/>
              </a:ext>
            </a:extLst>
          </p:cNvPr>
          <p:cNvSpPr/>
          <p:nvPr userDrawn="1"/>
        </p:nvSpPr>
        <p:spPr>
          <a:xfrm>
            <a:off x="-36512" y="1131590"/>
            <a:ext cx="559130" cy="3528392"/>
          </a:xfrm>
          <a:custGeom>
            <a:avLst/>
            <a:gdLst/>
            <a:ahLst/>
            <a:cxnLst/>
            <a:rect l="l" t="t" r="r" b="b"/>
            <a:pathLst>
              <a:path w="608965" h="1489710">
                <a:moveTo>
                  <a:pt x="608647" y="360895"/>
                </a:moveTo>
                <a:lnTo>
                  <a:pt x="603567" y="345071"/>
                </a:lnTo>
                <a:lnTo>
                  <a:pt x="588302" y="331190"/>
                </a:lnTo>
                <a:lnTo>
                  <a:pt x="49364" y="6985"/>
                </a:lnTo>
                <a:lnTo>
                  <a:pt x="30200" y="0"/>
                </a:lnTo>
                <a:lnTo>
                  <a:pt x="14503" y="2933"/>
                </a:lnTo>
                <a:lnTo>
                  <a:pt x="3886" y="14871"/>
                </a:lnTo>
                <a:lnTo>
                  <a:pt x="0" y="34886"/>
                </a:lnTo>
                <a:lnTo>
                  <a:pt x="0" y="686892"/>
                </a:lnTo>
                <a:lnTo>
                  <a:pt x="3886" y="706920"/>
                </a:lnTo>
                <a:lnTo>
                  <a:pt x="14503" y="718858"/>
                </a:lnTo>
                <a:lnTo>
                  <a:pt x="30200" y="721791"/>
                </a:lnTo>
                <a:lnTo>
                  <a:pt x="49364" y="714806"/>
                </a:lnTo>
                <a:lnTo>
                  <a:pt x="588302" y="390588"/>
                </a:lnTo>
                <a:lnTo>
                  <a:pt x="603567" y="376720"/>
                </a:lnTo>
                <a:lnTo>
                  <a:pt x="608647" y="360895"/>
                </a:lnTo>
                <a:close/>
              </a:path>
              <a:path w="608965" h="1489710">
                <a:moveTo>
                  <a:pt x="608723" y="1128534"/>
                </a:moveTo>
                <a:lnTo>
                  <a:pt x="603631" y="1112710"/>
                </a:lnTo>
                <a:lnTo>
                  <a:pt x="588365" y="1098842"/>
                </a:lnTo>
                <a:lnTo>
                  <a:pt x="49428" y="774623"/>
                </a:lnTo>
                <a:lnTo>
                  <a:pt x="30264" y="767638"/>
                </a:lnTo>
                <a:lnTo>
                  <a:pt x="14566" y="770572"/>
                </a:lnTo>
                <a:lnTo>
                  <a:pt x="3962" y="782510"/>
                </a:lnTo>
                <a:lnTo>
                  <a:pt x="63" y="802525"/>
                </a:lnTo>
                <a:lnTo>
                  <a:pt x="63" y="1454531"/>
                </a:lnTo>
                <a:lnTo>
                  <a:pt x="3962" y="1474558"/>
                </a:lnTo>
                <a:lnTo>
                  <a:pt x="14566" y="1486496"/>
                </a:lnTo>
                <a:lnTo>
                  <a:pt x="30264" y="1489430"/>
                </a:lnTo>
                <a:lnTo>
                  <a:pt x="49428" y="1482445"/>
                </a:lnTo>
                <a:lnTo>
                  <a:pt x="588365" y="1158227"/>
                </a:lnTo>
                <a:lnTo>
                  <a:pt x="603631" y="1144358"/>
                </a:lnTo>
                <a:lnTo>
                  <a:pt x="608723" y="1128534"/>
                </a:lnTo>
                <a:close/>
              </a:path>
            </a:pathLst>
          </a:custGeom>
          <a:solidFill>
            <a:srgbClr val="69B3E7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" name="Picture 2" descr="kozelblu">
            <a:extLst>
              <a:ext uri="{FF2B5EF4-FFF2-40B4-BE49-F238E27FC236}">
                <a16:creationId xmlns:a16="http://schemas.microsoft.com/office/drawing/2014/main" xmlns="" id="{BB6CBB0B-5489-B014-272D-6705951E11DB}"/>
              </a:ext>
            </a:extLst>
          </p:cNvPr>
          <p:cNvPicPr/>
          <p:nvPr userDrawn="1"/>
        </p:nvPicPr>
        <p:blipFill>
          <a:blip r:embed="rId3" cstate="print"/>
          <a:stretch/>
        </p:blipFill>
        <p:spPr>
          <a:xfrm>
            <a:off x="173335" y="123478"/>
            <a:ext cx="813073" cy="864096"/>
          </a:xfrm>
          <a:prstGeom prst="rect">
            <a:avLst/>
          </a:prstGeom>
          <a:ln w="0">
            <a:noFill/>
          </a:ln>
        </p:spPr>
      </p:pic>
      <p:pic>
        <p:nvPicPr>
          <p:cNvPr id="11" name="Рисунок 10" descr="onblue_hor@3x.png">
            <a:extLst>
              <a:ext uri="{FF2B5EF4-FFF2-40B4-BE49-F238E27FC236}">
                <a16:creationId xmlns:a16="http://schemas.microsoft.com/office/drawing/2014/main" xmlns="" id="{A499A8D4-7645-F3FA-24C8-7A8F5789764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574719" y="4365840"/>
            <a:ext cx="1245753" cy="510166"/>
          </a:xfrm>
          <a:prstGeom prst="rect">
            <a:avLst/>
          </a:prstGeom>
        </p:spPr>
      </p:pic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xmlns="" id="{937ECDE2-1991-1830-6723-8E63D04973E3}"/>
              </a:ext>
            </a:extLst>
          </p:cNvPr>
          <p:cNvSpPr/>
          <p:nvPr userDrawn="1"/>
        </p:nvSpPr>
        <p:spPr>
          <a:xfrm>
            <a:off x="9156547" y="-380578"/>
            <a:ext cx="1512168" cy="5981998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pull dir="r"/>
  </p:transition>
  <p:extLst>
    <p:ext uri="{DCECCB84-F9BA-43D5-87BE-67443E8EF086}">
      <p15:sldGuideLst xmlns:p15="http://schemas.microsoft.com/office/powerpoint/2012/main" xmlns="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pull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Скругленный прямоугольник 100"/>
          <p:cNvSpPr/>
          <p:nvPr/>
        </p:nvSpPr>
        <p:spPr>
          <a:xfrm>
            <a:off x="6837855" y="2067694"/>
            <a:ext cx="2160240" cy="1800200"/>
          </a:xfrm>
          <a:prstGeom prst="roundRect">
            <a:avLst/>
          </a:prstGeom>
          <a:solidFill>
            <a:schemeClr val="bg1"/>
          </a:solidFill>
          <a:ln w="66675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Скругленный прямоугольник 89"/>
          <p:cNvSpPr/>
          <p:nvPr/>
        </p:nvSpPr>
        <p:spPr>
          <a:xfrm>
            <a:off x="2458876" y="1059582"/>
            <a:ext cx="4201355" cy="3778211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013637" y="114850"/>
            <a:ext cx="785442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69B3E7"/>
                </a:solidFill>
                <a:latin typeface="Montserrat Medium" pitchFamily="2" charset="-52"/>
              </a:rPr>
              <a:t>Ситуация на рынке труда </a:t>
            </a:r>
          </a:p>
          <a:p>
            <a:r>
              <a:rPr lang="ru-RU" sz="2400" b="1" dirty="0" err="1" smtClean="0">
                <a:solidFill>
                  <a:srgbClr val="69B3E7"/>
                </a:solidFill>
                <a:latin typeface="Montserrat Medium" pitchFamily="2" charset="-52"/>
              </a:rPr>
              <a:t>м.р</a:t>
            </a:r>
            <a:r>
              <a:rPr lang="ru-RU" sz="2400" b="1" dirty="0" smtClean="0">
                <a:solidFill>
                  <a:srgbClr val="69B3E7"/>
                </a:solidFill>
                <a:latin typeface="Montserrat Medium" pitchFamily="2" charset="-52"/>
              </a:rPr>
              <a:t>. </a:t>
            </a:r>
            <a:r>
              <a:rPr lang="ru-RU" sz="2400" b="1" smtClean="0">
                <a:solidFill>
                  <a:srgbClr val="69B3E7"/>
                </a:solidFill>
                <a:latin typeface="Montserrat Medium" pitchFamily="2" charset="-52"/>
              </a:rPr>
              <a:t>Ставропольский</a:t>
            </a:r>
            <a:endParaRPr lang="ru-RU" sz="2400" b="1" dirty="0">
              <a:solidFill>
                <a:srgbClr val="69B3E7"/>
              </a:solidFill>
              <a:latin typeface="Montserrat Medium" pitchFamily="2" charset="-52"/>
            </a:endParaRPr>
          </a:p>
        </p:txBody>
      </p:sp>
      <p:sp>
        <p:nvSpPr>
          <p:cNvPr id="68" name="Скругленный прямоугольник 67"/>
          <p:cNvSpPr/>
          <p:nvPr/>
        </p:nvSpPr>
        <p:spPr>
          <a:xfrm>
            <a:off x="107504" y="1130429"/>
            <a:ext cx="2160240" cy="1800200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0033A0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69" name="Диаграмма 68"/>
          <p:cNvGraphicFramePr/>
          <p:nvPr>
            <p:extLst>
              <p:ext uri="{D42A27DB-BD31-4B8C-83A1-F6EECF244321}">
                <p14:modId xmlns:p14="http://schemas.microsoft.com/office/powerpoint/2010/main" val="2161769588"/>
              </p:ext>
            </p:extLst>
          </p:nvPr>
        </p:nvGraphicFramePr>
        <p:xfrm>
          <a:off x="323528" y="1706493"/>
          <a:ext cx="1682771" cy="11218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0" name="Прямоугольник 69"/>
          <p:cNvSpPr/>
          <p:nvPr/>
        </p:nvSpPr>
        <p:spPr>
          <a:xfrm>
            <a:off x="6958869" y="2067694"/>
            <a:ext cx="19336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33A0"/>
                </a:solidFill>
                <a:latin typeface="Montserrat" pitchFamily="2" charset="-52"/>
              </a:rPr>
              <a:t>Количество </a:t>
            </a:r>
          </a:p>
          <a:p>
            <a:pPr algn="ctr"/>
            <a:r>
              <a:rPr lang="ru-RU" sz="1400" b="1" dirty="0">
                <a:solidFill>
                  <a:srgbClr val="0033A0"/>
                </a:solidFill>
                <a:latin typeface="Montserrat" pitchFamily="2" charset="-52"/>
              </a:rPr>
              <a:t>вакансий</a:t>
            </a:r>
          </a:p>
        </p:txBody>
      </p:sp>
      <p:sp>
        <p:nvSpPr>
          <p:cNvPr id="72" name="Прямоугольник 71"/>
          <p:cNvSpPr/>
          <p:nvPr/>
        </p:nvSpPr>
        <p:spPr>
          <a:xfrm>
            <a:off x="2627784" y="1203598"/>
            <a:ext cx="38519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33A0"/>
                </a:solidFill>
                <a:latin typeface="Montserrat Medium" pitchFamily="2" charset="-52"/>
              </a:rPr>
              <a:t>Вакансии по видам </a:t>
            </a:r>
          </a:p>
          <a:p>
            <a:pPr algn="ctr"/>
            <a:r>
              <a:rPr lang="ru-RU" sz="2000" b="1" dirty="0">
                <a:solidFill>
                  <a:srgbClr val="0033A0"/>
                </a:solidFill>
                <a:latin typeface="Montserrat Medium" pitchFamily="2" charset="-52"/>
              </a:rPr>
              <a:t>деятельности</a:t>
            </a:r>
          </a:p>
        </p:txBody>
      </p:sp>
      <p:graphicFrame>
        <p:nvGraphicFramePr>
          <p:cNvPr id="75" name="Диаграмма 74"/>
          <p:cNvGraphicFramePr/>
          <p:nvPr>
            <p:extLst>
              <p:ext uri="{D42A27DB-BD31-4B8C-83A1-F6EECF244321}">
                <p14:modId xmlns:p14="http://schemas.microsoft.com/office/powerpoint/2010/main" val="3248282958"/>
              </p:ext>
            </p:extLst>
          </p:nvPr>
        </p:nvGraphicFramePr>
        <p:xfrm>
          <a:off x="2537127" y="1851670"/>
          <a:ext cx="4096072" cy="29861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2" name="Прямоугольник 91"/>
          <p:cNvSpPr/>
          <p:nvPr/>
        </p:nvSpPr>
        <p:spPr>
          <a:xfrm>
            <a:off x="200721" y="1131590"/>
            <a:ext cx="193361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Уровень 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регистрируемой 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безработицы, %</a:t>
            </a:r>
          </a:p>
        </p:txBody>
      </p:sp>
      <p:sp>
        <p:nvSpPr>
          <p:cNvPr id="94" name="Скругленный прямоугольник 93"/>
          <p:cNvSpPr/>
          <p:nvPr/>
        </p:nvSpPr>
        <p:spPr>
          <a:xfrm>
            <a:off x="118109" y="3147814"/>
            <a:ext cx="2160240" cy="1800200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9" name="Прямоугольник 98"/>
          <p:cNvSpPr/>
          <p:nvPr/>
        </p:nvSpPr>
        <p:spPr>
          <a:xfrm>
            <a:off x="190117" y="3169880"/>
            <a:ext cx="193361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Число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зарегистрированных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безработных, чел.</a:t>
            </a:r>
          </a:p>
        </p:txBody>
      </p:sp>
      <p:graphicFrame>
        <p:nvGraphicFramePr>
          <p:cNvPr id="64" name="Диаграмма 63"/>
          <p:cNvGraphicFramePr/>
          <p:nvPr>
            <p:extLst>
              <p:ext uri="{D42A27DB-BD31-4B8C-83A1-F6EECF244321}">
                <p14:modId xmlns:p14="http://schemas.microsoft.com/office/powerpoint/2010/main" val="2211014735"/>
              </p:ext>
            </p:extLst>
          </p:nvPr>
        </p:nvGraphicFramePr>
        <p:xfrm>
          <a:off x="323528" y="3723878"/>
          <a:ext cx="1682771" cy="11218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65" name="Диаграмма 64"/>
          <p:cNvGraphicFramePr/>
          <p:nvPr>
            <p:extLst>
              <p:ext uri="{D42A27DB-BD31-4B8C-83A1-F6EECF244321}">
                <p14:modId xmlns:p14="http://schemas.microsoft.com/office/powerpoint/2010/main" val="2430461570"/>
              </p:ext>
            </p:extLst>
          </p:nvPr>
        </p:nvGraphicFramePr>
        <p:xfrm>
          <a:off x="7020272" y="2571750"/>
          <a:ext cx="1819172" cy="12127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</p:cSld>
  <p:clrMapOvr>
    <a:masterClrMapping/>
  </p:clrMapOvr>
  <p:transition>
    <p:pull dir="r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1855</TotalTime>
  <Words>28</Words>
  <Application>Microsoft Office PowerPoint</Application>
  <PresentationFormat>Экран (16:9)</PresentationFormat>
  <Paragraphs>16</Paragraphs>
  <Slides>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Montserrat Medium</vt:lpstr>
      <vt:lpstr>Calibri</vt:lpstr>
      <vt:lpstr>Montserrat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kharc</dc:creator>
  <cp:lastModifiedBy>Правдина Юлия Александровна</cp:lastModifiedBy>
  <cp:revision>179</cp:revision>
  <dcterms:created xsi:type="dcterms:W3CDTF">2023-05-18T06:46:50Z</dcterms:created>
  <dcterms:modified xsi:type="dcterms:W3CDTF">2025-03-05T12:02:05Z</dcterms:modified>
</cp:coreProperties>
</file>