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" panose="020B0604020202020204" charset="-52"/>
      <p:regular r:id="rId8"/>
      <p:bold r:id="rId9"/>
    </p:embeddedFont>
    <p:embeddedFont>
      <p:font typeface="Montserrat Medium" panose="020B0604020202020204" charset="-52"/>
      <p:regular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-91" y="13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0.13</c:v>
                </c:pt>
                <c:pt idx="1">
                  <c:v>0.1</c:v>
                </c:pt>
                <c:pt idx="2">
                  <c:v>0.1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50694784"/>
        <c:axId val="50581888"/>
      </c:lineChart>
      <c:catAx>
        <c:axId val="50694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50581888"/>
        <c:crosses val="autoZero"/>
        <c:auto val="1"/>
        <c:lblAlgn val="ctr"/>
        <c:lblOffset val="100"/>
        <c:noMultiLvlLbl val="0"/>
      </c:catAx>
      <c:valAx>
        <c:axId val="5058188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50694784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Лист1!$A$3:$A$11</c:f>
              <c:strCache>
                <c:ptCount val="9"/>
                <c:pt idx="0">
                  <c:v>ГОСУДАРСТВЕННОЕ УПРАВЛЕНИЕ И ОБЕСПЕЧЕНИЕ ВОЕННОЙ БЕЗОПАСНОСТИСОЦИАЛЬНОЕ ОБЕСПЕЧЕНИЕ</c:v>
                </c:pt>
                <c:pt idx="1">
                  <c:v>ДЕЯТЕЛЬНОСТЬ АДМИНИСТРАТИВНАЯ И СОПУТСТВУЮЩИЕ ДОПОЛНИТЕЛЬНЫЕ УСЛУГИ</c:v>
                </c:pt>
                <c:pt idx="2">
                  <c:v>ДЕЯТЕЛЬНОСТЬ В ОБЛАСТИ ЗДРАВООХРАНЕНИЯ И СОЦИАЛЬНЫХ УСЛУГ</c:v>
                </c:pt>
                <c:pt idx="3">
                  <c:v>ОБРАБАТЫВАЮЩИЕ ПРОИЗВОДСТВА</c:v>
                </c:pt>
                <c:pt idx="4">
                  <c:v>ОБРАЗОВАНИЕ</c:v>
                </c:pt>
                <c:pt idx="5">
                  <c:v>ПРЕДОСТАВЛЕНИЕ ПРОЧИХ ВИДОВ УСЛУГ</c:v>
                </c:pt>
                <c:pt idx="6">
                  <c:v>СЕЛЬСКОЕ, ЛЕСНОЕ ХОЗЯЙСТВО, ОХОТА, РЫБОЛОВСТВО И РЫБОВОДСТВО</c:v>
                </c:pt>
                <c:pt idx="7">
                  <c:v>ТОРГОВЛЯ ОПТОВАЯ И РОЗНИЧНАЯРЕМОНТ АВТОТРАНСПОРТНЫХ СРЕДСТВ И МОТОЦИКЛОВ</c:v>
                </c:pt>
                <c:pt idx="8">
                  <c:v>ТРАНСПОРТИРОВКА И ХРАНЕНИЕ</c:v>
                </c:pt>
              </c:strCache>
            </c:strRef>
          </c:cat>
          <c:val>
            <c:numRef>
              <c:f>Лист1!$B$3:$B$11</c:f>
              <c:numCache>
                <c:formatCode>General</c:formatCode>
                <c:ptCount val="9"/>
                <c:pt idx="0">
                  <c:v>2</c:v>
                </c:pt>
                <c:pt idx="1">
                  <c:v>5</c:v>
                </c:pt>
                <c:pt idx="2">
                  <c:v>19</c:v>
                </c:pt>
                <c:pt idx="3">
                  <c:v>14</c:v>
                </c:pt>
                <c:pt idx="4">
                  <c:v>9</c:v>
                </c:pt>
                <c:pt idx="5">
                  <c:v>322</c:v>
                </c:pt>
                <c:pt idx="6">
                  <c:v>18</c:v>
                </c:pt>
                <c:pt idx="7">
                  <c:v>12</c:v>
                </c:pt>
                <c:pt idx="8">
                  <c:v>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749824"/>
        <c:axId val="50751360"/>
      </c:barChart>
      <c:catAx>
        <c:axId val="5074982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 anchor="ctr" anchorCtr="0"/>
          <a:lstStyle/>
          <a:p>
            <a:pPr>
              <a:defRPr sz="450" baseline="0">
                <a:solidFill>
                  <a:schemeClr val="tx2"/>
                </a:solidFill>
              </a:defRPr>
            </a:pPr>
            <a:endParaRPr lang="ru-RU"/>
          </a:p>
        </c:txPr>
        <c:crossAx val="50751360"/>
        <c:crosses val="autoZero"/>
        <c:auto val="0"/>
        <c:lblAlgn val="l"/>
        <c:lblOffset val="100"/>
        <c:noMultiLvlLbl val="0"/>
      </c:catAx>
      <c:valAx>
        <c:axId val="5075136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50749824"/>
        <c:crossesAt val="1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</c:v>
                </c:pt>
                <c:pt idx="1">
                  <c:v>12</c:v>
                </c:pt>
                <c:pt idx="2">
                  <c:v>17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50809088"/>
        <c:axId val="50810880"/>
      </c:lineChart>
      <c:catAx>
        <c:axId val="50809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50810880"/>
        <c:crosses val="autoZero"/>
        <c:auto val="1"/>
        <c:lblAlgn val="ctr"/>
        <c:lblOffset val="100"/>
        <c:noMultiLvlLbl val="0"/>
      </c:catAx>
      <c:valAx>
        <c:axId val="5081088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5080908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75</c:v>
                </c:pt>
                <c:pt idx="1">
                  <c:v>75</c:v>
                </c:pt>
                <c:pt idx="2">
                  <c:v>418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50821760"/>
        <c:axId val="50845184"/>
      </c:lineChart>
      <c:catAx>
        <c:axId val="50821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50845184"/>
        <c:crosses val="autoZero"/>
        <c:auto val="1"/>
        <c:lblAlgn val="ctr"/>
        <c:lblOffset val="100"/>
        <c:noMultiLvlLbl val="0"/>
      </c:catAx>
      <c:valAx>
        <c:axId val="5084518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50821760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04.04.2025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4063509151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1327670540"/>
              </p:ext>
            </p:extLst>
          </p:nvPr>
        </p:nvGraphicFramePr>
        <p:xfrm>
          <a:off x="2537127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3261360101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3681966040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1860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</vt:lpstr>
      <vt:lpstr>Montserrat Medium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181</cp:revision>
  <dcterms:created xsi:type="dcterms:W3CDTF">2023-05-18T06:46:50Z</dcterms:created>
  <dcterms:modified xsi:type="dcterms:W3CDTF">2025-04-04T07:27:01Z</dcterms:modified>
</cp:coreProperties>
</file>