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57" r:id="rId1"/>
  </p:sldMasterIdLst>
  <p:sldIdLst>
    <p:sldId id="259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CAC4"/>
    <a:srgbClr val="008080"/>
    <a:srgbClr val="203EA0"/>
    <a:srgbClr val="0F0FB1"/>
    <a:srgbClr val="171E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2" d="100"/>
          <a:sy n="122" d="100"/>
        </p:scale>
        <p:origin x="-96" y="-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dirty="0"/>
              <a:t>Уровень регистрируемой </a:t>
            </a:r>
            <a:r>
              <a:rPr lang="ru-RU" sz="1400" dirty="0" smtClean="0"/>
              <a:t> безработицы</a:t>
            </a:r>
            <a:r>
              <a:rPr lang="ru-RU" sz="1400" dirty="0"/>
              <a:t>, %</a:t>
            </a:r>
          </a:p>
        </c:rich>
      </c:tx>
      <c:layout>
        <c:manualLayout>
          <c:xMode val="edge"/>
          <c:yMode val="edge"/>
          <c:x val="0.13647596391779246"/>
          <c:y val="5.8457708604768434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Апрель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0.56999999999999995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0.59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Июнь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0.6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30610688"/>
        <c:axId val="130612224"/>
        <c:axId val="0"/>
      </c:bar3DChart>
      <c:catAx>
        <c:axId val="130610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0612224"/>
        <c:crosses val="autoZero"/>
        <c:auto val="1"/>
        <c:lblAlgn val="ctr"/>
        <c:lblOffset val="100"/>
        <c:noMultiLvlLbl val="0"/>
      </c:catAx>
      <c:valAx>
        <c:axId val="130612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0610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Количество 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вакансий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c:rich>
      </c:tx>
      <c:layout>
        <c:manualLayout>
          <c:xMode val="edge"/>
          <c:yMode val="edge"/>
          <c:x val="0.24478375062648894"/>
          <c:y val="6.1761716489405677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369542751967454"/>
          <c:y val="0.18571273058237447"/>
          <c:w val="0.88630457248032546"/>
          <c:h val="0.6570878022667410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Апрель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501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Май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527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Июнь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628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30926848"/>
        <c:axId val="130940928"/>
        <c:axId val="0"/>
      </c:bar3DChart>
      <c:catAx>
        <c:axId val="130926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0940928"/>
        <c:crosses val="autoZero"/>
        <c:auto val="1"/>
        <c:lblAlgn val="ctr"/>
        <c:lblOffset val="100"/>
        <c:noMultiLvlLbl val="0"/>
      </c:catAx>
      <c:valAx>
        <c:axId val="130940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0926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Число зарегистрированных безработных</a:t>
            </a:r>
          </a:p>
        </c:rich>
      </c:tx>
      <c:layout>
        <c:manualLayout>
          <c:xMode val="edge"/>
          <c:yMode val="edge"/>
          <c:x val="0.20001997233906124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369553072965667"/>
          <c:y val="0.16413127635425595"/>
          <c:w val="0.88630457248032546"/>
          <c:h val="0.6633132606455949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Апрель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49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69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Июнь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59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31009536"/>
        <c:axId val="131044096"/>
        <c:axId val="0"/>
      </c:bar3DChart>
      <c:catAx>
        <c:axId val="13100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1044096"/>
        <c:crosses val="autoZero"/>
        <c:auto val="1"/>
        <c:lblAlgn val="ctr"/>
        <c:lblOffset val="100"/>
        <c:noMultiLvlLbl val="0"/>
      </c:catAx>
      <c:valAx>
        <c:axId val="131044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1009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Вакансии по видам деятельности</a:t>
            </a:r>
          </a:p>
        </c:rich>
      </c:tx>
      <c:layout>
        <c:manualLayout>
          <c:xMode val="edge"/>
          <c:yMode val="edge"/>
          <c:x val="0.19366595428645117"/>
          <c:y val="4.58209382567467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42386428573827611"/>
          <c:y val="0.21908212504214972"/>
          <c:w val="0.5248280732933398"/>
          <c:h val="0.5087729497808215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Апрель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0000"/>
                  </a:schemeClr>
                </a:gs>
                <a:gs pos="78000">
                  <a:schemeClr val="accent1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обрабатывающее пр-во</c:v>
                </c:pt>
                <c:pt idx="2">
                  <c:v>торговля</c:v>
                </c:pt>
                <c:pt idx="3">
                  <c:v>транспортировка,хранение</c:v>
                </c:pt>
                <c:pt idx="4">
                  <c:v>сельское, лесное хозяйство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63</c:v>
                </c:pt>
                <c:pt idx="1">
                  <c:v>61</c:v>
                </c:pt>
                <c:pt idx="2">
                  <c:v>52</c:v>
                </c:pt>
                <c:pt idx="3">
                  <c:v>41</c:v>
                </c:pt>
                <c:pt idx="4">
                  <c:v>113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0000"/>
                  </a:schemeClr>
                </a:gs>
                <a:gs pos="78000">
                  <a:schemeClr val="accent2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обрабатывающее пр-во</c:v>
                </c:pt>
                <c:pt idx="2">
                  <c:v>торговля</c:v>
                </c:pt>
                <c:pt idx="3">
                  <c:v>транспортировка,хранение</c:v>
                </c:pt>
                <c:pt idx="4">
                  <c:v>сельское, лесное хозяйство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70</c:v>
                </c:pt>
                <c:pt idx="1">
                  <c:v>62</c:v>
                </c:pt>
                <c:pt idx="2">
                  <c:v>70</c:v>
                </c:pt>
                <c:pt idx="3">
                  <c:v>29</c:v>
                </c:pt>
                <c:pt idx="4">
                  <c:v>114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Июнь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0000"/>
                  </a:schemeClr>
                </a:gs>
                <a:gs pos="78000">
                  <a:schemeClr val="accent3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обрабатывающее пр-во</c:v>
                </c:pt>
                <c:pt idx="2">
                  <c:v>торговля</c:v>
                </c:pt>
                <c:pt idx="3">
                  <c:v>транспортировка,хранение</c:v>
                </c:pt>
                <c:pt idx="4">
                  <c:v>сельское, лесное хозяйство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68</c:v>
                </c:pt>
                <c:pt idx="1">
                  <c:v>66</c:v>
                </c:pt>
                <c:pt idx="2">
                  <c:v>70</c:v>
                </c:pt>
                <c:pt idx="3">
                  <c:v>36</c:v>
                </c:pt>
                <c:pt idx="4">
                  <c:v>130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34289664"/>
        <c:axId val="134291456"/>
      </c:barChart>
      <c:catAx>
        <c:axId val="1342896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4291456"/>
        <c:crosses val="autoZero"/>
        <c:auto val="1"/>
        <c:lblAlgn val="ctr"/>
        <c:lblOffset val="100"/>
        <c:noMultiLvlLbl val="0"/>
      </c:catAx>
      <c:valAx>
        <c:axId val="134291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4289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60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277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1341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98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6153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865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197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60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189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279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05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755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664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271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00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37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C8768-B389-4CB4-B9FC-EAC38760553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BF3EBE2-3308-4274-95A5-8C62D8D31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72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8" r:id="rId1"/>
    <p:sldLayoutId id="2147484559" r:id="rId2"/>
    <p:sldLayoutId id="2147484560" r:id="rId3"/>
    <p:sldLayoutId id="2147484561" r:id="rId4"/>
    <p:sldLayoutId id="2147484562" r:id="rId5"/>
    <p:sldLayoutId id="2147484563" r:id="rId6"/>
    <p:sldLayoutId id="2147484564" r:id="rId7"/>
    <p:sldLayoutId id="2147484565" r:id="rId8"/>
    <p:sldLayoutId id="2147484566" r:id="rId9"/>
    <p:sldLayoutId id="2147484567" r:id="rId10"/>
    <p:sldLayoutId id="2147484568" r:id="rId11"/>
    <p:sldLayoutId id="2147484569" r:id="rId12"/>
    <p:sldLayoutId id="2147484570" r:id="rId13"/>
    <p:sldLayoutId id="2147484571" r:id="rId14"/>
    <p:sldLayoutId id="2147484572" r:id="rId15"/>
    <p:sldLayoutId id="214748457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80"/>
            </a:gs>
            <a:gs pos="50000">
              <a:srgbClr val="46CAC4">
                <a:alpha val="31000"/>
              </a:srgbClr>
            </a:gs>
            <a:gs pos="100000">
              <a:schemeClr val="accent4">
                <a:lumMod val="20000"/>
                <a:lumOff val="8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966" y="325919"/>
            <a:ext cx="5071467" cy="48401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Ситуация на рынке труда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96538" y="832021"/>
            <a:ext cx="4671461" cy="481997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СТАВРОПОЛЬСКИЙ РАЙОН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76229681"/>
              </p:ext>
            </p:extLst>
          </p:nvPr>
        </p:nvGraphicFramePr>
        <p:xfrm>
          <a:off x="1145059" y="1168184"/>
          <a:ext cx="4851477" cy="2629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63500032"/>
              </p:ext>
            </p:extLst>
          </p:nvPr>
        </p:nvGraphicFramePr>
        <p:xfrm>
          <a:off x="1161656" y="3750437"/>
          <a:ext cx="4415481" cy="2673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541621089"/>
              </p:ext>
            </p:extLst>
          </p:nvPr>
        </p:nvGraphicFramePr>
        <p:xfrm>
          <a:off x="6278185" y="1314019"/>
          <a:ext cx="4108165" cy="2483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147310187"/>
              </p:ext>
            </p:extLst>
          </p:nvPr>
        </p:nvGraphicFramePr>
        <p:xfrm>
          <a:off x="5996536" y="3750437"/>
          <a:ext cx="5164377" cy="2884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44" y="395536"/>
            <a:ext cx="763888" cy="77264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329458" y="395536"/>
            <a:ext cx="4030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 труда, занятости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миграционной политики Самарской области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C:\Users\KarabanovaIV\Desktop\Ситуация на рынке труда 20г(ежемесячно)\герб ставропольского района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9266" y="301777"/>
            <a:ext cx="899362" cy="146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01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1398</TotalTime>
  <Words>29</Words>
  <Application>Microsoft Office PowerPoint</Application>
  <PresentationFormat>Произвольный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Грань</vt:lpstr>
      <vt:lpstr>Ситуация на рынке труда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Ситуация на рынке труда</dc:title>
  <dc:creator>Петрихина Людмила Вячеславовна</dc:creator>
  <cp:lastModifiedBy>Макарова Наталья Александровна</cp:lastModifiedBy>
  <cp:revision>112</cp:revision>
  <dcterms:created xsi:type="dcterms:W3CDTF">2019-11-25T08:57:16Z</dcterms:created>
  <dcterms:modified xsi:type="dcterms:W3CDTF">2023-07-03T09:08:57Z</dcterms:modified>
</cp:coreProperties>
</file>