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  <p:embeddedFont>
      <p:font typeface="Montserrat Medium" panose="020B0604020202020204" charset="-52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2486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0.49</c:v>
                </c:pt>
                <c:pt idx="1">
                  <c:v>0.47</c:v>
                </c:pt>
                <c:pt idx="2">
                  <c:v>0.4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4675712"/>
        <c:axId val="74677248"/>
      </c:lineChart>
      <c:catAx>
        <c:axId val="74675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4677248"/>
        <c:crosses val="autoZero"/>
        <c:auto val="1"/>
        <c:lblAlgn val="ctr"/>
        <c:lblOffset val="100"/>
        <c:noMultiLvlLbl val="0"/>
      </c:catAx>
      <c:valAx>
        <c:axId val="7467724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467571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cat>
            <c:strRef>
              <c:f>Лист1!$A$2:$A$20</c:f>
              <c:strCache>
                <c:ptCount val="19"/>
                <c:pt idx="0">
                  <c:v>СЕЛЬСКОЕ, ЛЕСНОЕ, РЫБОЛОВНОЕ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ОБЕСПЕЧЕНИЕ ЭЛЕКТРИЧЕСКОЙ ЭНЕРГИЕЙ, ГАЗОМ И ПАРОМ</c:v>
                </c:pt>
                <c:pt idx="4">
                  <c:v>ВОДОСНАБЖЕНИЕ, ВОДООТВЕДЕНИЕ, ОРГ.СБОРА И УТИЛИЗ.ОТХОДОВ</c:v>
                </c:pt>
                <c:pt idx="5">
                  <c:v>СТРОИТЕЛЬСТВО</c:v>
                </c:pt>
                <c:pt idx="6">
                  <c:v>ТОРГОВЛЯ ОПТОВАЯ И РОЗНИЧНАЯ</c:v>
                </c:pt>
                <c:pt idx="7">
                  <c:v>ТРАНСПОРТИРОВКА И ХРАНЕНИЕ</c:v>
                </c:pt>
                <c:pt idx="8">
                  <c:v>ДЕЯТЕЛЬНОСТЬ ГОСТИНИЦ И ПРЕДПРИЯТИЙ ОБЩЕСТ. ПИТАНИЯ</c:v>
                </c:pt>
                <c:pt idx="9">
                  <c:v>ДЕЯТЕЛЬНОСТЬ В ОБЛАСТИ ИНФОРМАЦИИ И СВЯЗИ</c:v>
                </c:pt>
                <c:pt idx="10">
                  <c:v>ДЕЯТЕЛЬНОСТЬ ФИНАНСОВАЯ И СТРАХОВАЯ</c:v>
                </c:pt>
                <c:pt idx="11">
                  <c:v>ДЕЯТЕЛЬНОСТЬ ПО ОПЕРАЦИЯМ С НЕДВИЖИМОСТЬЮ</c:v>
                </c:pt>
                <c:pt idx="12">
                  <c:v>ДЕЯТЕЛЬНОСТЬ ПРОФЕССИОНАЛЬНАЯ, НАУЧНАЯ И ТЕХНИЧЕСКАЯ</c:v>
                </c:pt>
                <c:pt idx="13">
                  <c:v>ДЕЯТЕЛЬНОСТЬ АДМИНИСТРАТИВНАЯ</c:v>
                </c:pt>
                <c:pt idx="14">
                  <c:v>УПРАВЛЕНИЕ И ОБЕСПЕЧЕНИЕ ВОЕННОЙ БЕЗОПАСНОСТИ</c:v>
                </c:pt>
                <c:pt idx="15">
                  <c:v>ОБРАЗОВАНИЕ</c:v>
                </c:pt>
                <c:pt idx="16">
                  <c:v>ЗДРАВООХРАНЕНИЕ И СОЦИАЛЬНЫЕ УСЛУГИ</c:v>
                </c:pt>
                <c:pt idx="17">
                  <c:v>ДЕЯТЕЛЬНОСТЬ В ОБЛАСТИ КУЛЬТУРЫ, СПОРТА</c:v>
                </c:pt>
                <c:pt idx="18">
                  <c:v>ПРЕДОСТАВЛЕНИЕ ПРОЧИХ ВИДОВ УСЛУГ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17</c:v>
                </c:pt>
                <c:pt idx="1">
                  <c:v>0</c:v>
                </c:pt>
                <c:pt idx="2">
                  <c:v>27</c:v>
                </c:pt>
                <c:pt idx="3">
                  <c:v>2</c:v>
                </c:pt>
                <c:pt idx="4">
                  <c:v>2</c:v>
                </c:pt>
                <c:pt idx="5">
                  <c:v>129</c:v>
                </c:pt>
                <c:pt idx="6">
                  <c:v>25</c:v>
                </c:pt>
                <c:pt idx="7">
                  <c:v>11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  <c:pt idx="11">
                  <c:v>2</c:v>
                </c:pt>
                <c:pt idx="12">
                  <c:v>1</c:v>
                </c:pt>
                <c:pt idx="13">
                  <c:v>0</c:v>
                </c:pt>
                <c:pt idx="14">
                  <c:v>4</c:v>
                </c:pt>
                <c:pt idx="15">
                  <c:v>13</c:v>
                </c:pt>
                <c:pt idx="16">
                  <c:v>2</c:v>
                </c:pt>
                <c:pt idx="17">
                  <c:v>2</c:v>
                </c:pt>
                <c:pt idx="18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713728"/>
        <c:axId val="74760576"/>
      </c:barChart>
      <c:catAx>
        <c:axId val="747137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4760576"/>
        <c:crosses val="autoZero"/>
        <c:auto val="1"/>
        <c:lblAlgn val="l"/>
        <c:lblOffset val="100"/>
        <c:noMultiLvlLbl val="0"/>
      </c:catAx>
      <c:valAx>
        <c:axId val="747605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4713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</c:v>
                </c:pt>
                <c:pt idx="1">
                  <c:v>46</c:v>
                </c:pt>
                <c:pt idx="2">
                  <c:v>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4793728"/>
        <c:axId val="74795264"/>
      </c:lineChart>
      <c:catAx>
        <c:axId val="74793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4795264"/>
        <c:crosses val="autoZero"/>
        <c:auto val="1"/>
        <c:lblAlgn val="ctr"/>
        <c:lblOffset val="100"/>
        <c:noMultiLvlLbl val="0"/>
      </c:catAx>
      <c:valAx>
        <c:axId val="747952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479372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692</c:v>
                </c:pt>
                <c:pt idx="1">
                  <c:v>607</c:v>
                </c:pt>
                <c:pt idx="2">
                  <c:v>243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4826880"/>
        <c:axId val="95719424"/>
      </c:lineChart>
      <c:catAx>
        <c:axId val="74826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95719424"/>
        <c:crosses val="autoZero"/>
        <c:auto val="1"/>
        <c:lblAlgn val="ctr"/>
        <c:lblOffset val="100"/>
        <c:noMultiLvlLbl val="0"/>
      </c:catAx>
      <c:valAx>
        <c:axId val="9571942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482688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06.12.2023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908606090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927452759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1990435599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2378476592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154</cp:revision>
  <dcterms:created xsi:type="dcterms:W3CDTF">2023-05-18T06:46:50Z</dcterms:created>
  <dcterms:modified xsi:type="dcterms:W3CDTF">2023-12-06T10:01:59Z</dcterms:modified>
</cp:coreProperties>
</file>