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Montserrat Medium" panose="020B0604020202020204" charset="-52"/>
      <p:regular r:id="rId3"/>
    </p:embeddedFon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" panose="020B0604020202020204" charset="-52"/>
      <p:regular r:id="rId8"/>
      <p:bold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2486" y="107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0.6</c:v>
                </c:pt>
                <c:pt idx="1">
                  <c:v>0.62</c:v>
                </c:pt>
                <c:pt idx="2">
                  <c:v>0.55000000000000004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0867456"/>
        <c:axId val="100918400"/>
      </c:lineChart>
      <c:catAx>
        <c:axId val="100867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0918400"/>
        <c:crosses val="autoZero"/>
        <c:auto val="1"/>
        <c:lblAlgn val="ctr"/>
        <c:lblOffset val="100"/>
        <c:noMultiLvlLbl val="0"/>
      </c:catAx>
      <c:valAx>
        <c:axId val="10091840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086745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cat>
            <c:strRef>
              <c:f>Лист1!$A$2:$A$20</c:f>
              <c:strCache>
                <c:ptCount val="19"/>
                <c:pt idx="0">
                  <c:v>СЕЛЬСКОЕ, ЛЕСНОЕ, РЫБОЛОВНОЕ ХОЗЯЙСТВО</c:v>
                </c:pt>
                <c:pt idx="1">
                  <c:v>ДОБЫЧА ПОЛЕЗНЫХ ИСКОПАЕМЫХ</c:v>
                </c:pt>
                <c:pt idx="2">
                  <c:v>ОБРАБАТЫВАЮЩИЕ ПРОИЗВОДСТВА</c:v>
                </c:pt>
                <c:pt idx="3">
                  <c:v>ОБЕСПЕЧЕНИЕ ЭЛЕКТРИЧЕСКОЙ ЭНЕРГИЕЙ, ГАЗОМ И ПАРОМ</c:v>
                </c:pt>
                <c:pt idx="4">
                  <c:v>ВОДОСНАБЖЕНИЕ, ВОДООТВЕДЕНИЕ, ОРГ.СБОРА И УТИЛИЗ.ОТХОДОВ</c:v>
                </c:pt>
                <c:pt idx="5">
                  <c:v>СТРОИТЕЛЬСТВО</c:v>
                </c:pt>
                <c:pt idx="6">
                  <c:v>ТОРГОВЛЯ ОПТОВАЯ И РОЗНИЧНАЯ</c:v>
                </c:pt>
                <c:pt idx="7">
                  <c:v>ТРАНСПОРТИРОВКА И ХРАНЕНИЕ</c:v>
                </c:pt>
                <c:pt idx="8">
                  <c:v>ДЕЯТЕЛЬНОСТЬ ГОСТИНИЦ И ПРЕДПРИЯТИЙ ОБЩЕСТ. ПИТАНИЯ</c:v>
                </c:pt>
                <c:pt idx="9">
                  <c:v>ДЕЯТЕЛЬНОСТЬ В ОБЛАСТИ ИНФОРМАЦИИ И СВЯЗИ</c:v>
                </c:pt>
                <c:pt idx="10">
                  <c:v>ДЕЯТЕЛЬНОСТЬ ФИНАНСОВАЯ И СТРАХОВАЯ</c:v>
                </c:pt>
                <c:pt idx="11">
                  <c:v>ДЕЯТЕЛЬНОСТЬ ПО ОПЕРАЦИЯМ С НЕДВИЖИМОСТЬЮ</c:v>
                </c:pt>
                <c:pt idx="12">
                  <c:v>ДЕЯТЕЛЬНОСТЬ ПРОФЕССИОНАЛЬНАЯ, НАУЧНАЯ И ТЕХНИЧЕСКАЯ</c:v>
                </c:pt>
                <c:pt idx="13">
                  <c:v>ДЕЯТЕЛЬНОСТЬ АДМИНИСТРАТИВНАЯ</c:v>
                </c:pt>
                <c:pt idx="14">
                  <c:v>УПРАВЛЕНИЕ И ОБЕСПЕЧЕНИЕ ВОЕННОЙ БЕЗОПАСНОСТИ</c:v>
                </c:pt>
                <c:pt idx="15">
                  <c:v>ОБРАЗОВАНИЕ</c:v>
                </c:pt>
                <c:pt idx="16">
                  <c:v>ЗДРАВООХРАНЕНИЕ И СОЦИАЛЬНЫЕ УСЛУГИ</c:v>
                </c:pt>
                <c:pt idx="17">
                  <c:v>ДЕЯТЕЛЬНОСТЬ В ОБЛАСТИ КУЛЬТУРЫ, СПОРТА</c:v>
                </c:pt>
                <c:pt idx="18">
                  <c:v>ПРЕДОСТАВЛЕНИЕ ПРОЧИХ ВИДОВ УСЛУГ</c:v>
                </c:pt>
              </c:strCache>
            </c:strRef>
          </c:cat>
          <c:val>
            <c:numRef>
              <c:f>Лист1!$B$2:$B$20</c:f>
              <c:numCache>
                <c:formatCode>General</c:formatCode>
                <c:ptCount val="19"/>
                <c:pt idx="0">
                  <c:v>134</c:v>
                </c:pt>
                <c:pt idx="1">
                  <c:v>0</c:v>
                </c:pt>
                <c:pt idx="2">
                  <c:v>75</c:v>
                </c:pt>
                <c:pt idx="3">
                  <c:v>4</c:v>
                </c:pt>
                <c:pt idx="4">
                  <c:v>4</c:v>
                </c:pt>
                <c:pt idx="5">
                  <c:v>174</c:v>
                </c:pt>
                <c:pt idx="6">
                  <c:v>104</c:v>
                </c:pt>
                <c:pt idx="7">
                  <c:v>53</c:v>
                </c:pt>
                <c:pt idx="8">
                  <c:v>38</c:v>
                </c:pt>
                <c:pt idx="9">
                  <c:v>1</c:v>
                </c:pt>
                <c:pt idx="10">
                  <c:v>1</c:v>
                </c:pt>
                <c:pt idx="11">
                  <c:v>9</c:v>
                </c:pt>
                <c:pt idx="12">
                  <c:v>3</c:v>
                </c:pt>
                <c:pt idx="13">
                  <c:v>6</c:v>
                </c:pt>
                <c:pt idx="14">
                  <c:v>11</c:v>
                </c:pt>
                <c:pt idx="15">
                  <c:v>78</c:v>
                </c:pt>
                <c:pt idx="16">
                  <c:v>23</c:v>
                </c:pt>
                <c:pt idx="17">
                  <c:v>12</c:v>
                </c:pt>
                <c:pt idx="18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002240"/>
        <c:axId val="101004032"/>
      </c:barChart>
      <c:catAx>
        <c:axId val="10100224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101004032"/>
        <c:crosses val="autoZero"/>
        <c:auto val="1"/>
        <c:lblAlgn val="l"/>
        <c:lblOffset val="100"/>
        <c:noMultiLvlLbl val="0"/>
      </c:catAx>
      <c:valAx>
        <c:axId val="10100403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10022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59</c:v>
                </c:pt>
                <c:pt idx="1">
                  <c:v>49</c:v>
                </c:pt>
                <c:pt idx="2">
                  <c:v>43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1049472"/>
        <c:axId val="101051008"/>
      </c:lineChart>
      <c:catAx>
        <c:axId val="101049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1051008"/>
        <c:crosses val="autoZero"/>
        <c:auto val="1"/>
        <c:lblAlgn val="ctr"/>
        <c:lblOffset val="100"/>
        <c:noMultiLvlLbl val="0"/>
      </c:catAx>
      <c:valAx>
        <c:axId val="10105100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1049472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628</c:v>
                </c:pt>
                <c:pt idx="1">
                  <c:v>615</c:v>
                </c:pt>
                <c:pt idx="2">
                  <c:v>730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1197312"/>
        <c:axId val="101249408"/>
      </c:lineChart>
      <c:catAx>
        <c:axId val="1011973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1249408"/>
        <c:crosses val="autoZero"/>
        <c:auto val="1"/>
        <c:lblAlgn val="ctr"/>
        <c:lblOffset val="100"/>
        <c:noMultiLvlLbl val="0"/>
      </c:catAx>
      <c:valAx>
        <c:axId val="10124940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1197312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278289206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3173241912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2687308415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655721872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1543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 Medium</vt:lpstr>
      <vt:lpstr>Calibri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147</cp:revision>
  <dcterms:created xsi:type="dcterms:W3CDTF">2023-05-18T06:46:50Z</dcterms:created>
  <dcterms:modified xsi:type="dcterms:W3CDTF">2023-09-12T10:28:53Z</dcterms:modified>
</cp:coreProperties>
</file>