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4"/>
      <p:bold r:id="rId5"/>
    </p:embeddedFon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Montserrat Medium" panose="020B0604020202020204" charset="-52"/>
      <p:regular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-91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0.47</c:v>
                </c:pt>
                <c:pt idx="1">
                  <c:v>0.4</c:v>
                </c:pt>
                <c:pt idx="2">
                  <c:v>0.43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9432704"/>
        <c:axId val="79090048"/>
      </c:lineChart>
      <c:catAx>
        <c:axId val="79432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9090048"/>
        <c:crosses val="autoZero"/>
        <c:auto val="1"/>
        <c:lblAlgn val="ctr"/>
        <c:lblOffset val="100"/>
        <c:noMultiLvlLbl val="0"/>
      </c:catAx>
      <c:valAx>
        <c:axId val="7909004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943270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</c:v>
                </c:pt>
              </c:strCache>
            </c:strRef>
          </c:tx>
          <c:invertIfNegative val="0"/>
          <c:cat>
            <c:strRef>
              <c:f>Лист1!$A$1:$A$17</c:f>
              <c:strCache>
                <c:ptCount val="17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СЕЛЬСКОЕ, ЛЕСНОЕ ХОЗЯЙСТВО, ОХОТА, РЫБОЛОВСТВО И РЫБОВОДСТВО</c:v>
                </c:pt>
                <c:pt idx="14">
                  <c:v>СТРОИТЕЛЬСТВО</c:v>
                </c:pt>
                <c:pt idx="15">
                  <c:v>ТОРГОВЛЯ ОПТОВАЯ И РОЗНИЧНАЯРЕМОНТ АВТОТРАНСПОРТНЫХ СРЕДСТВ И МОТОЦИКЛОВ</c:v>
                </c:pt>
                <c:pt idx="16">
                  <c:v>ТРАНСПОРТИРОВКА И ХРАНЕНИЕ</c:v>
                </c:pt>
              </c:strCache>
            </c:strRef>
          </c:cat>
          <c:val>
            <c:numRef>
              <c:f>Лист1!$B$2:$B$17</c:f>
              <c:numCache>
                <c:formatCode>General</c:formatCode>
                <c:ptCount val="16"/>
                <c:pt idx="0">
                  <c:v>9</c:v>
                </c:pt>
                <c:pt idx="1">
                  <c:v>20</c:v>
                </c:pt>
                <c:pt idx="2">
                  <c:v>21</c:v>
                </c:pt>
                <c:pt idx="3">
                  <c:v>1</c:v>
                </c:pt>
                <c:pt idx="4">
                  <c:v>5</c:v>
                </c:pt>
                <c:pt idx="5">
                  <c:v>21</c:v>
                </c:pt>
                <c:pt idx="6">
                  <c:v>8</c:v>
                </c:pt>
                <c:pt idx="7">
                  <c:v>4</c:v>
                </c:pt>
                <c:pt idx="8">
                  <c:v>1</c:v>
                </c:pt>
                <c:pt idx="9">
                  <c:v>11</c:v>
                </c:pt>
                <c:pt idx="10">
                  <c:v>89</c:v>
                </c:pt>
                <c:pt idx="11">
                  <c:v>54</c:v>
                </c:pt>
                <c:pt idx="12">
                  <c:v>79</c:v>
                </c:pt>
                <c:pt idx="13">
                  <c:v>99</c:v>
                </c:pt>
                <c:pt idx="14">
                  <c:v>113</c:v>
                </c:pt>
                <c:pt idx="15">
                  <c:v>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482880"/>
        <c:axId val="79484416"/>
      </c:barChart>
      <c:catAx>
        <c:axId val="794828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9484416"/>
        <c:crosses val="autoZero"/>
        <c:auto val="1"/>
        <c:lblAlgn val="l"/>
        <c:lblOffset val="100"/>
        <c:noMultiLvlLbl val="0"/>
      </c:catAx>
      <c:valAx>
        <c:axId val="794844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94828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46</c:v>
                </c:pt>
                <c:pt idx="1">
                  <c:v>36</c:v>
                </c:pt>
                <c:pt idx="2">
                  <c:v>45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81078144"/>
        <c:axId val="81079680"/>
      </c:lineChart>
      <c:catAx>
        <c:axId val="81078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81079680"/>
        <c:crosses val="autoZero"/>
        <c:auto val="1"/>
        <c:lblAlgn val="ctr"/>
        <c:lblOffset val="100"/>
        <c:noMultiLvlLbl val="0"/>
      </c:catAx>
      <c:valAx>
        <c:axId val="8107968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81078144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октябрь</c:v>
                </c:pt>
                <c:pt idx="1">
                  <c:v>ноябрь</c:v>
                </c:pt>
                <c:pt idx="2">
                  <c:v>декабрь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607</c:v>
                </c:pt>
                <c:pt idx="1">
                  <c:v>243</c:v>
                </c:pt>
                <c:pt idx="2">
                  <c:v>586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2184448"/>
        <c:axId val="82191488"/>
      </c:lineChart>
      <c:catAx>
        <c:axId val="82184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82191488"/>
        <c:crosses val="autoZero"/>
        <c:auto val="1"/>
        <c:lblAlgn val="ctr"/>
        <c:lblOffset val="100"/>
        <c:noMultiLvlLbl val="0"/>
      </c:catAx>
      <c:valAx>
        <c:axId val="8219148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82184448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10.01.2024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2768938164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02997312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65669327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346036038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1638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156</cp:revision>
  <dcterms:created xsi:type="dcterms:W3CDTF">2023-05-18T06:46:50Z</dcterms:created>
  <dcterms:modified xsi:type="dcterms:W3CDTF">2024-01-10T12:38:13Z</dcterms:modified>
</cp:coreProperties>
</file>