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  <p:embeddedFont>
      <p:font typeface="Montserrat Medium" panose="020B0604020202020204" charset="-52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504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0.31</c:v>
                </c:pt>
                <c:pt idx="1">
                  <c:v>0.28999999999999998</c:v>
                </c:pt>
                <c:pt idx="2">
                  <c:v>0.27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6998528"/>
        <c:axId val="77000064"/>
      </c:lineChart>
      <c:catAx>
        <c:axId val="7699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7000064"/>
        <c:crosses val="autoZero"/>
        <c:auto val="1"/>
        <c:lblAlgn val="ctr"/>
        <c:lblOffset val="100"/>
        <c:noMultiLvlLbl val="0"/>
      </c:catAx>
      <c:valAx>
        <c:axId val="770000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699852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Лист1!$A$1:$A$11</c:f>
              <c:strCache>
                <c:ptCount val="11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В ОБЛАСТИ ЗДРАВООХРАНЕНИЯ И СОЦИАЛЬНЫХ УСЛУГ</c:v>
                </c:pt>
                <c:pt idx="2">
                  <c:v>ДЕЯТЕЛЬНОСТЬ В ОБЛАСТИ ИНФОРМАЦИИ И СВЯЗИ</c:v>
                </c:pt>
                <c:pt idx="3">
                  <c:v>ДЕЯТЕЛЬНОСТЬ В ОБЛАСТИ КУЛЬТУРЫ, СПОРТА, ОРГАНИЗАЦИИ ДОСУГА И РАЗВЛЕЧЕНИЙ</c:v>
                </c:pt>
                <c:pt idx="4">
                  <c:v>ДЕЯТЕЛЬНОСТЬ ГОСТИНИЦ И ПРЕДПРИЯТИЙ ОБЩЕСТВЕННОГО ПИТАНИЯ</c:v>
                </c:pt>
                <c:pt idx="5">
                  <c:v>ДЕЯТЕЛЬНОСТЬ ПО ОПЕРАЦИЯМ С НЕДВИЖИМЫМ ИМУЩЕСТВОМ</c:v>
                </c:pt>
                <c:pt idx="6">
                  <c:v>ОБРАБАТЫВАЮЩИЕ ПРОИЗВОДСТВА</c:v>
                </c:pt>
                <c:pt idx="7">
                  <c:v>ОБРАЗОВАНИЕ</c:v>
                </c:pt>
                <c:pt idx="8">
                  <c:v>СЕЛЬСКОЕ, ЛЕСНОЕ ХОЗЯЙСТВО, ОХОТА, РЫБОЛОВСТВО И РЫБОВОДСТВО</c:v>
                </c:pt>
                <c:pt idx="9">
                  <c:v>ТОРГОВЛЯ ОПТОВАЯ И РОЗНИЧНАЯРЕМОНТ АВТОТРАНСПОРТНЫХ СРЕДСТВ И МОТОЦИКЛОВ</c:v>
                </c:pt>
                <c:pt idx="10">
                  <c:v>ТРАНСПОРТИРОВКА И ХРАНЕНИЕ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5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10</c:v>
                </c:pt>
                <c:pt idx="6">
                  <c:v>7</c:v>
                </c:pt>
                <c:pt idx="7">
                  <c:v>17</c:v>
                </c:pt>
                <c:pt idx="8">
                  <c:v>7</c:v>
                </c:pt>
                <c:pt idx="9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655424"/>
        <c:axId val="77661312"/>
      </c:barChart>
      <c:catAx>
        <c:axId val="7765542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77661312"/>
        <c:crosses val="autoZero"/>
        <c:auto val="0"/>
        <c:lblAlgn val="l"/>
        <c:lblOffset val="100"/>
        <c:noMultiLvlLbl val="0"/>
      </c:catAx>
      <c:valAx>
        <c:axId val="776613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7655424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</c:v>
                </c:pt>
                <c:pt idx="1">
                  <c:v>23</c:v>
                </c:pt>
                <c:pt idx="2">
                  <c:v>32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7698560"/>
        <c:axId val="77700096"/>
      </c:lineChart>
      <c:catAx>
        <c:axId val="77698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7700096"/>
        <c:crosses val="autoZero"/>
        <c:auto val="1"/>
        <c:lblAlgn val="ctr"/>
        <c:lblOffset val="100"/>
        <c:noMultiLvlLbl val="0"/>
      </c:catAx>
      <c:valAx>
        <c:axId val="7770009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769856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253</c:v>
                </c:pt>
                <c:pt idx="1">
                  <c:v>162</c:v>
                </c:pt>
                <c:pt idx="2">
                  <c:v>80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7772672"/>
        <c:axId val="77779712"/>
      </c:lineChart>
      <c:catAx>
        <c:axId val="77772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7779712"/>
        <c:crosses val="autoZero"/>
        <c:auto val="1"/>
        <c:lblAlgn val="ctr"/>
        <c:lblOffset val="100"/>
        <c:noMultiLvlLbl val="0"/>
      </c:catAx>
      <c:valAx>
        <c:axId val="7777971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7772672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187746055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741274348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812344713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2226825922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162</cp:revision>
  <dcterms:created xsi:type="dcterms:W3CDTF">2023-05-18T06:46:50Z</dcterms:created>
  <dcterms:modified xsi:type="dcterms:W3CDTF">2024-05-06T09:16:02Z</dcterms:modified>
</cp:coreProperties>
</file>