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  <p:embeddedFont>
      <p:font typeface="Montserrat Medium" panose="020B0604020202020204" charset="-52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2486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0.27</c:v>
                </c:pt>
                <c:pt idx="1">
                  <c:v>0.25</c:v>
                </c:pt>
                <c:pt idx="2">
                  <c:v>0.23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2854144"/>
        <c:axId val="72870144"/>
      </c:lineChart>
      <c:catAx>
        <c:axId val="72854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2870144"/>
        <c:crosses val="autoZero"/>
        <c:auto val="1"/>
        <c:lblAlgn val="ctr"/>
        <c:lblOffset val="100"/>
        <c:noMultiLvlLbl val="0"/>
      </c:catAx>
      <c:valAx>
        <c:axId val="7287014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285414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Лист1!$A$1:$A$11</c:f>
              <c:strCache>
                <c:ptCount val="11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АДМИНИСТРАТИВНАЯ И СОПУТСТВУЮЩИЕ ДОПОЛНИТЕЛЬНЫЕ УСЛУГИ</c:v>
                </c:pt>
                <c:pt idx="2">
                  <c:v>ДЕЯТЕЛЬНОСТЬ В ОБЛАСТИ ЗДРАВООХРАНЕНИЯ И СОЦИАЛЬНЫХ УСЛУГ</c:v>
                </c:pt>
                <c:pt idx="3">
                  <c:v>ДЕЯТЕЛЬНОСТЬ В ОБЛАСТИ КУЛЬТУРЫ, СПОРТА, ОРГАНИЗАЦИИ ДОСУГА И РАЗВЛЕЧЕНИЙ</c:v>
                </c:pt>
                <c:pt idx="4">
                  <c:v>ДЕЯТЕЛЬНОСТЬ ГОСТИНИЦ И ПРЕДПРИЯТИЙ ОБЩЕСТВЕННОГО ПИТАНИЯ</c:v>
                </c:pt>
                <c:pt idx="5">
                  <c:v>ОБЕСПЕЧЕНИЕ ЭЛЕКТРИЧЕСКОЙ ЭНЕРГИЕЙ, ГАЗОМ И ПАРОМКОНДИЦИОНИРОВАНИЕ ВОЗДУХА</c:v>
                </c:pt>
                <c:pt idx="6">
                  <c:v>ОБРАБАТЫВАЮЩИЕ ПРОИЗВОДСТВА</c:v>
                </c:pt>
                <c:pt idx="7">
                  <c:v>ОБРАЗОВАНИЕ</c:v>
                </c:pt>
                <c:pt idx="8">
                  <c:v>СЕЛЬСКОЕ, ЛЕСНОЕ ХОЗЯЙСТВО, ОХОТА, РЫБОЛОВСТВО И РЫБОВОДСТВО</c:v>
                </c:pt>
                <c:pt idx="9">
                  <c:v>ТОРГОВЛЯ ОПТОВАЯ И РОЗНИЧНАЯРЕМОНТ АВТОТРАНСПОРТНЫХ СРЕДСТВ И МОТОЦИКЛОВ</c:v>
                </c:pt>
                <c:pt idx="10">
                  <c:v>ТРАНСПОРТИРОВКА И ХРАНЕНИЕ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5</c:v>
                </c:pt>
                <c:pt idx="1">
                  <c:v>3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24</c:v>
                </c:pt>
                <c:pt idx="6">
                  <c:v>10</c:v>
                </c:pt>
                <c:pt idx="7">
                  <c:v>10</c:v>
                </c:pt>
                <c:pt idx="8">
                  <c:v>80</c:v>
                </c:pt>
                <c:pt idx="9">
                  <c:v>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5618560"/>
        <c:axId val="75640832"/>
      </c:barChart>
      <c:catAx>
        <c:axId val="756185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75640832"/>
        <c:crosses val="autoZero"/>
        <c:auto val="0"/>
        <c:lblAlgn val="l"/>
        <c:lblOffset val="100"/>
        <c:noMultiLvlLbl val="0"/>
      </c:catAx>
      <c:valAx>
        <c:axId val="756408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5618560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41</c:v>
                </c:pt>
                <c:pt idx="1">
                  <c:v>14</c:v>
                </c:pt>
                <c:pt idx="2">
                  <c:v>22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5678080"/>
        <c:axId val="75679616"/>
      </c:lineChart>
      <c:catAx>
        <c:axId val="75678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5679616"/>
        <c:crosses val="autoZero"/>
        <c:auto val="1"/>
        <c:lblAlgn val="ctr"/>
        <c:lblOffset val="100"/>
        <c:noMultiLvlLbl val="0"/>
      </c:catAx>
      <c:valAx>
        <c:axId val="7567961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567808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134</c:v>
                </c:pt>
                <c:pt idx="1">
                  <c:v>172</c:v>
                </c:pt>
                <c:pt idx="2">
                  <c:v>174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6456576"/>
        <c:axId val="126459264"/>
      </c:lineChart>
      <c:catAx>
        <c:axId val="126456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6459264"/>
        <c:crosses val="autoZero"/>
        <c:auto val="1"/>
        <c:lblAlgn val="ctr"/>
        <c:lblOffset val="100"/>
        <c:noMultiLvlLbl val="0"/>
      </c:catAx>
      <c:valAx>
        <c:axId val="1264592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645657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06.08.2024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958952477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965606642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1599528521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605581592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167</cp:revision>
  <dcterms:created xsi:type="dcterms:W3CDTF">2023-05-18T06:46:50Z</dcterms:created>
  <dcterms:modified xsi:type="dcterms:W3CDTF">2024-08-06T09:39:50Z</dcterms:modified>
</cp:coreProperties>
</file>