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3"/>
    </p:embeddedFon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576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0.39</c:v>
                </c:pt>
                <c:pt idx="1">
                  <c:v>0.38</c:v>
                </c:pt>
                <c:pt idx="2">
                  <c:v>0.36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0987264"/>
        <c:axId val="100988800"/>
      </c:lineChart>
      <c:catAx>
        <c:axId val="100987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0988800"/>
        <c:crosses val="autoZero"/>
        <c:auto val="1"/>
        <c:lblAlgn val="ctr"/>
        <c:lblOffset val="100"/>
        <c:noMultiLvlLbl val="0"/>
      </c:catAx>
      <c:valAx>
        <c:axId val="10098880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098726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Лист1!$A$2:$A$20</c:f>
              <c:strCache>
                <c:ptCount val="19"/>
                <c:pt idx="0">
                  <c:v>СЕЛЬСКОЕ, ЛЕСНОЕ, РЫБОЛОВНОЕ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ОБЕСПЕЧЕНИЕ ЭЛЕКТРИЧЕСКОЙ ЭНЕРГИЕЙ, ГАЗОМ И ПАРОМ</c:v>
                </c:pt>
                <c:pt idx="4">
                  <c:v>ВОДОСНАБЖЕНИЕ, ВОДООТВЕДЕНИЕ, ОРГ.СБОРА И УТИЛИЗ.ОТХОДОВ</c:v>
                </c:pt>
                <c:pt idx="5">
                  <c:v>СТРОИТЕЛЬСТВО</c:v>
                </c:pt>
                <c:pt idx="6">
                  <c:v>ТОРГОВЛЯ ОПТОВАЯ И РОЗНИЧНАЯ</c:v>
                </c:pt>
                <c:pt idx="7">
                  <c:v>ТРАНСПОРТИРОВКА И ХРАНЕНИЕ</c:v>
                </c:pt>
                <c:pt idx="8">
                  <c:v>ДЕЯТЕЛЬНОСТЬ ГОСТИНИЦ И ПРЕДПРИЯТИЙ ОБЩЕСТ. ПИТАНИЯ</c:v>
                </c:pt>
                <c:pt idx="9">
                  <c:v>ДЕЯТЕЛЬНОСТЬ В ОБЛАСТИ ИНФОРМАЦИИ И СВЯЗИ</c:v>
                </c:pt>
                <c:pt idx="10">
                  <c:v>ДЕЯТЕЛЬНОСТЬ ФИНАНСОВАЯ И СТРАХОВАЯ</c:v>
                </c:pt>
                <c:pt idx="11">
                  <c:v>ДЕЯТЕЛЬНОСТЬ ПО ОПЕРАЦИЯМ С НЕДВИЖИМОСТЬЮ</c:v>
                </c:pt>
                <c:pt idx="12">
                  <c:v>ДЕЯТЕЛЬНОСТЬ ПРОФЕССИОНАЛЬНАЯ, НАУЧНАЯ И ТЕХНИЧЕСКАЯ</c:v>
                </c:pt>
                <c:pt idx="13">
                  <c:v>ДЕЯТЕЛЬНОСТЬ АДМИНИСТРАТИВНАЯ</c:v>
                </c:pt>
                <c:pt idx="14">
                  <c:v>УПРАВЛЕНИЕ И ОБЕСПЕЧЕНИЕ ВОЕННОЙ БЕЗОПАСНОСТИ</c:v>
                </c:pt>
                <c:pt idx="15">
                  <c:v>ОБРАЗОВАНИЕ</c:v>
                </c:pt>
                <c:pt idx="16">
                  <c:v>ЗДРАВООХРАНЕНИЕ И СОЦИАЛЬНЫЕ УСЛУГИ</c:v>
                </c:pt>
                <c:pt idx="17">
                  <c:v>ДЕЯТЕЛЬНОСТЬ В ОБЛАСТИ КУЛЬТУРЫ, СПОРТА</c:v>
                </c:pt>
                <c:pt idx="18">
                  <c:v>ПРЕДОСТАВЛЕНИЕ ПРОЧИХ ВИДОВ УСЛУГ</c:v>
                </c:pt>
              </c:strCache>
            </c:strRef>
          </c:cat>
          <c:val>
            <c:numRef>
              <c:f>Лист1!$B$2:$B$20</c:f>
              <c:numCache>
                <c:formatCode>#,##0</c:formatCode>
                <c:ptCount val="19"/>
                <c:pt idx="0">
                  <c:v>107</c:v>
                </c:pt>
                <c:pt idx="1">
                  <c:v>0</c:v>
                </c:pt>
                <c:pt idx="2">
                  <c:v>6828</c:v>
                </c:pt>
                <c:pt idx="3">
                  <c:v>136</c:v>
                </c:pt>
                <c:pt idx="4">
                  <c:v>89</c:v>
                </c:pt>
                <c:pt idx="5">
                  <c:v>282</c:v>
                </c:pt>
                <c:pt idx="6">
                  <c:v>1376</c:v>
                </c:pt>
                <c:pt idx="7">
                  <c:v>1065</c:v>
                </c:pt>
                <c:pt idx="8">
                  <c:v>351</c:v>
                </c:pt>
                <c:pt idx="9">
                  <c:v>528</c:v>
                </c:pt>
                <c:pt idx="10">
                  <c:v>55</c:v>
                </c:pt>
                <c:pt idx="11">
                  <c:v>184</c:v>
                </c:pt>
                <c:pt idx="12">
                  <c:v>307</c:v>
                </c:pt>
                <c:pt idx="13">
                  <c:v>613</c:v>
                </c:pt>
                <c:pt idx="14">
                  <c:v>471</c:v>
                </c:pt>
                <c:pt idx="15">
                  <c:v>985</c:v>
                </c:pt>
                <c:pt idx="16">
                  <c:v>1124</c:v>
                </c:pt>
                <c:pt idx="17">
                  <c:v>197</c:v>
                </c:pt>
                <c:pt idx="18">
                  <c:v>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156736"/>
        <c:axId val="101158272"/>
      </c:barChart>
      <c:catAx>
        <c:axId val="10115673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101158272"/>
        <c:crosses val="autoZero"/>
        <c:auto val="1"/>
        <c:lblAlgn val="l"/>
        <c:lblOffset val="100"/>
        <c:noMultiLvlLbl val="0"/>
      </c:catAx>
      <c:valAx>
        <c:axId val="101158272"/>
        <c:scaling>
          <c:orientation val="minMax"/>
        </c:scaling>
        <c:delete val="0"/>
        <c:axPos val="b"/>
        <c:majorGridlines/>
        <c:numFmt formatCode="#,##0" sourceLinked="1"/>
        <c:majorTickMark val="out"/>
        <c:minorTickMark val="none"/>
        <c:tickLblPos val="nextTo"/>
        <c:crossAx val="101156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350</c:v>
                </c:pt>
                <c:pt idx="1">
                  <c:v>325</c:v>
                </c:pt>
                <c:pt idx="2">
                  <c:v>334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101195776"/>
        <c:axId val="101197312"/>
      </c:lineChart>
      <c:catAx>
        <c:axId val="101195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1197312"/>
        <c:crosses val="autoZero"/>
        <c:auto val="1"/>
        <c:lblAlgn val="ctr"/>
        <c:lblOffset val="100"/>
        <c:noMultiLvlLbl val="0"/>
      </c:catAx>
      <c:valAx>
        <c:axId val="10119731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119577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август</c:v>
                </c:pt>
                <c:pt idx="1">
                  <c:v>сентябрь</c:v>
                </c:pt>
                <c:pt idx="2">
                  <c:v>октябрь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3604</c:v>
                </c:pt>
                <c:pt idx="1">
                  <c:v>2651</c:v>
                </c:pt>
                <c:pt idx="2">
                  <c:v>14756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1282176"/>
        <c:axId val="101284864"/>
      </c:lineChart>
      <c:catAx>
        <c:axId val="101282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101284864"/>
        <c:crosses val="autoZero"/>
        <c:auto val="1"/>
        <c:lblAlgn val="ctr"/>
        <c:lblOffset val="100"/>
        <c:noMultiLvlLbl val="0"/>
      </c:catAx>
      <c:valAx>
        <c:axId val="10128486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10128217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252427913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4211545838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4016531156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466725745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1599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154</cp:revision>
  <dcterms:created xsi:type="dcterms:W3CDTF">2023-05-18T06:46:50Z</dcterms:created>
  <dcterms:modified xsi:type="dcterms:W3CDTF">2023-11-03T10:02:40Z</dcterms:modified>
</cp:coreProperties>
</file>