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" panose="020B0604020202020204" charset="-52"/>
      <p:regular r:id="rId7"/>
      <p:bold r:id="rId8"/>
    </p:embeddedFont>
    <p:embeddedFont>
      <p:font typeface="Montserrat Medium" panose="020B0604020202020204" charset="-52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576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0.38</c:v>
                </c:pt>
                <c:pt idx="1">
                  <c:v>0.36</c:v>
                </c:pt>
                <c:pt idx="2">
                  <c:v>0.34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1784320"/>
        <c:axId val="71785856"/>
      </c:lineChart>
      <c:catAx>
        <c:axId val="71784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1785856"/>
        <c:crosses val="autoZero"/>
        <c:auto val="1"/>
        <c:lblAlgn val="ctr"/>
        <c:lblOffset val="100"/>
        <c:noMultiLvlLbl val="0"/>
      </c:catAx>
      <c:valAx>
        <c:axId val="7178585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178432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Лист1!$A$2:$A$20</c:f>
              <c:strCache>
                <c:ptCount val="19"/>
                <c:pt idx="0">
                  <c:v>СЕЛЬСКОЕ, ЛЕСНОЕ, РЫБОЛОВНОЕ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ОБЕСПЕЧЕНИЕ ЭЛЕКТРИЧЕСКОЙ ЭНЕРГИЕЙ, ГАЗОМ И ПАРОМ</c:v>
                </c:pt>
                <c:pt idx="4">
                  <c:v>ВОДОСНАБЖЕНИЕ, ВОДООТВЕДЕНИЕ, ОРГ.СБОРА И УТИЛИЗ.ОТХОДОВ</c:v>
                </c:pt>
                <c:pt idx="5">
                  <c:v>СТРОИТЕЛЬСТВО</c:v>
                </c:pt>
                <c:pt idx="6">
                  <c:v>ТОРГОВЛЯ ОПТОВАЯ И РОЗНИЧНАЯ</c:v>
                </c:pt>
                <c:pt idx="7">
                  <c:v>ТРАНСПОРТИРОВКА И ХРАНЕНИЕ</c:v>
                </c:pt>
                <c:pt idx="8">
                  <c:v>ДЕЯТЕЛЬНОСТЬ ГОСТИНИЦ И ПРЕДПРИЯТИЙ ОБЩЕСТ. ПИТАНИЯ</c:v>
                </c:pt>
                <c:pt idx="9">
                  <c:v>ДЕЯТЕЛЬНОСТЬ В ОБЛАСТИ ИНФОРМАЦИИ И СВЯЗИ</c:v>
                </c:pt>
                <c:pt idx="10">
                  <c:v>ДЕЯТЕЛЬНОСТЬ ФИНАНСОВАЯ И СТРАХОВАЯ</c:v>
                </c:pt>
                <c:pt idx="11">
                  <c:v>ДЕЯТЕЛЬНОСТЬ ПО ОПЕРАЦИЯМ С НЕДВИЖИМОСТЬЮ</c:v>
                </c:pt>
                <c:pt idx="12">
                  <c:v>ДЕЯТЕЛЬНОСТЬ ПРОФЕССИОНАЛЬНАЯ, НАУЧНАЯ И ТЕХНИЧЕСКАЯ</c:v>
                </c:pt>
                <c:pt idx="13">
                  <c:v>ДЕЯТЕЛЬНОСТЬ АДМИНИСТРАТИВНАЯ</c:v>
                </c:pt>
                <c:pt idx="14">
                  <c:v>УПРАВЛЕНИЕ И ОБЕСПЕЧЕНИЕ ВОЕННОЙ БЕЗОПАСНОСТИ</c:v>
                </c:pt>
                <c:pt idx="15">
                  <c:v>ОБРАЗОВАНИЕ</c:v>
                </c:pt>
                <c:pt idx="16">
                  <c:v>ЗДРАВООХРАНЕНИЕ И СОЦИАЛЬНЫЕ УСЛУГИ</c:v>
                </c:pt>
                <c:pt idx="17">
                  <c:v>ДЕЯТЕЛЬНОСТЬ В ОБЛАСТИ КУЛЬТУРЫ, СПОРТА</c:v>
                </c:pt>
                <c:pt idx="18">
                  <c:v>ПРЕДОСТАВЛЕНИЕ ПРОЧИХ ВИДОВ УСЛУГ</c:v>
                </c:pt>
              </c:strCache>
            </c:strRef>
          </c:cat>
          <c:val>
            <c:numRef>
              <c:f>Лист1!$B$2:$B$20</c:f>
              <c:numCache>
                <c:formatCode>#,##0</c:formatCode>
                <c:ptCount val="19"/>
                <c:pt idx="0">
                  <c:v>3</c:v>
                </c:pt>
                <c:pt idx="1">
                  <c:v>0</c:v>
                </c:pt>
                <c:pt idx="2">
                  <c:v>1458</c:v>
                </c:pt>
                <c:pt idx="3">
                  <c:v>20</c:v>
                </c:pt>
                <c:pt idx="4">
                  <c:v>12</c:v>
                </c:pt>
                <c:pt idx="5">
                  <c:v>29</c:v>
                </c:pt>
                <c:pt idx="6">
                  <c:v>172</c:v>
                </c:pt>
                <c:pt idx="7">
                  <c:v>52</c:v>
                </c:pt>
                <c:pt idx="8">
                  <c:v>63</c:v>
                </c:pt>
                <c:pt idx="9">
                  <c:v>19</c:v>
                </c:pt>
                <c:pt idx="10">
                  <c:v>21</c:v>
                </c:pt>
                <c:pt idx="11">
                  <c:v>46</c:v>
                </c:pt>
                <c:pt idx="12">
                  <c:v>101</c:v>
                </c:pt>
                <c:pt idx="13">
                  <c:v>35</c:v>
                </c:pt>
                <c:pt idx="14">
                  <c:v>63</c:v>
                </c:pt>
                <c:pt idx="15">
                  <c:v>172</c:v>
                </c:pt>
                <c:pt idx="16">
                  <c:v>180</c:v>
                </c:pt>
                <c:pt idx="17">
                  <c:v>31</c:v>
                </c:pt>
                <c:pt idx="18">
                  <c:v>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826816"/>
        <c:axId val="71836800"/>
      </c:barChart>
      <c:catAx>
        <c:axId val="718268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1836800"/>
        <c:crosses val="autoZero"/>
        <c:auto val="1"/>
        <c:lblAlgn val="l"/>
        <c:lblOffset val="100"/>
        <c:noMultiLvlLbl val="0"/>
      </c:catAx>
      <c:valAx>
        <c:axId val="71836800"/>
        <c:scaling>
          <c:orientation val="minMax"/>
        </c:scaling>
        <c:delete val="0"/>
        <c:axPos val="b"/>
        <c:majorGridlines/>
        <c:numFmt formatCode="#,##0" sourceLinked="1"/>
        <c:majorTickMark val="out"/>
        <c:minorTickMark val="none"/>
        <c:tickLblPos val="nextTo"/>
        <c:crossAx val="71826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325</c:v>
                </c:pt>
                <c:pt idx="1">
                  <c:v>334</c:v>
                </c:pt>
                <c:pt idx="2">
                  <c:v>372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1984640"/>
        <c:axId val="71986176"/>
      </c:lineChart>
      <c:catAx>
        <c:axId val="71984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1986176"/>
        <c:crosses val="autoZero"/>
        <c:auto val="1"/>
        <c:lblAlgn val="ctr"/>
        <c:lblOffset val="100"/>
        <c:noMultiLvlLbl val="0"/>
      </c:catAx>
      <c:valAx>
        <c:axId val="7198617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198464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2651</c:v>
                </c:pt>
                <c:pt idx="1">
                  <c:v>7541</c:v>
                </c:pt>
                <c:pt idx="2">
                  <c:v>2515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2001408"/>
        <c:axId val="72012544"/>
      </c:lineChart>
      <c:catAx>
        <c:axId val="72001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2012544"/>
        <c:crosses val="autoZero"/>
        <c:auto val="1"/>
        <c:lblAlgn val="ctr"/>
        <c:lblOffset val="100"/>
        <c:noMultiLvlLbl val="0"/>
      </c:catAx>
      <c:valAx>
        <c:axId val="7201254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2001408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30252523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3473105112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061298396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146383755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1608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156</cp:revision>
  <dcterms:created xsi:type="dcterms:W3CDTF">2023-05-18T06:46:50Z</dcterms:created>
  <dcterms:modified xsi:type="dcterms:W3CDTF">2023-12-06T10:43:35Z</dcterms:modified>
</cp:coreProperties>
</file>