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9144000" cy="5143500" type="screen16x9"/>
  <p:notesSz cx="6858000" cy="9144000"/>
  <p:embeddedFontLst>
    <p:embeddedFont>
      <p:font typeface="Montserrat" panose="020B0604020202020204" charset="-52"/>
      <p:regular r:id="rId3"/>
      <p:bold r:id="rId4"/>
    </p:embeddedFont>
    <p:embeddedFont>
      <p:font typeface="Montserrat Medium" panose="020B0604020202020204" charset="-52"/>
      <p:regular r:id="rId5"/>
    </p:embeddedFont>
    <p:embeddedFont>
      <p:font typeface="Calibri" panose="020F0502020204030204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620" autoAdjust="0"/>
  </p:normalViewPr>
  <p:slideViewPr>
    <p:cSldViewPr>
      <p:cViewPr>
        <p:scale>
          <a:sx n="150" d="100"/>
          <a:sy n="150" d="100"/>
        </p:scale>
        <p:origin x="2486" y="135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октябрь</c:v>
                </c:pt>
                <c:pt idx="1">
                  <c:v>ноябрь</c:v>
                </c:pt>
                <c:pt idx="2">
                  <c:v>декабрь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0.36</c:v>
                </c:pt>
                <c:pt idx="1">
                  <c:v>0.34</c:v>
                </c:pt>
                <c:pt idx="2">
                  <c:v>0.32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74187136"/>
        <c:axId val="73650176"/>
      </c:lineChart>
      <c:catAx>
        <c:axId val="741871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3650176"/>
        <c:crosses val="autoZero"/>
        <c:auto val="1"/>
        <c:lblAlgn val="ctr"/>
        <c:lblOffset val="100"/>
        <c:noMultiLvlLbl val="0"/>
      </c:catAx>
      <c:valAx>
        <c:axId val="73650176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4187136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Вакансии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Лист1!$A$2:$A$20</c:f>
              <c:strCache>
                <c:ptCount val="19"/>
                <c:pt idx="0">
                  <c:v>ВОДОСНАБЖЕНИЕВОДООТВЕДЕНИЕ, ОРГАНИЗАЦИЯ СБОРА И УТИЛИЗАЦИИ ОТХОДОВ, ДЕЯТЕЛЬНОСТЬ ПО ЛИКВИДАЦИИ ЗАГРЯЗНЕНИЙ</c:v>
                </c:pt>
                <c:pt idx="1">
                  <c:v>ГОСУДАРСТВЕННОЕ УПРАВЛЕНИЕ И ОБЕСПЕЧЕНИЕ ВОЕННОЙ БЕЗОПАСНОСТИСОЦИАЛЬНОЕ ОБЕСПЕЧЕНИЕ</c:v>
                </c:pt>
                <c:pt idx="2">
                  <c:v>ДЕЯТЕЛЬНОСТЬ АДМИНИСТРАТИВНАЯ И СОПУТСТВУЮЩИЕ ДОПОЛНИТЕЛЬНЫЕ УСЛУГИ</c:v>
                </c:pt>
                <c:pt idx="3">
                  <c:v>ДЕЯТЕЛЬНОСТЬ В ОБЛАСТИ ЗДРАВООХРАНЕНИЯ И СОЦИАЛЬНЫХ УСЛУГ</c:v>
                </c:pt>
                <c:pt idx="4">
                  <c:v>ДЕЯТЕЛЬНОСТЬ В ОБЛАСТИ ИНФОРМАЦИИ И СВЯЗИ</c:v>
                </c:pt>
                <c:pt idx="5">
                  <c:v>ДЕЯТЕЛЬНОСТЬ В ОБЛАСТИ КУЛЬТУРЫ, СПОРТА, ОРГАНИЗАЦИИ ДОСУГА И РАЗВЛЕЧЕНИЙ</c:v>
                </c:pt>
                <c:pt idx="6">
                  <c:v>ДЕЯТЕЛЬНОСТЬ ГОСТИНИЦ И ПРЕДПРИЯТИЙ ОБЩЕСТВЕННОГО ПИТАНИЯ</c:v>
                </c:pt>
                <c:pt idx="7">
                  <c:v>ДЕЯТЕЛЬНОСТЬ ПО ОПЕРАЦИЯМ С НЕДВИЖИМЫМ ИМУЩЕСТВОМ</c:v>
                </c:pt>
                <c:pt idx="8">
                  <c:v>ДЕЯТЕЛЬНОСТЬ ПРОФЕССИОНАЛЬНАЯ, НАУЧНАЯ И ТЕХНИЧЕСКАЯ</c:v>
                </c:pt>
                <c:pt idx="9">
                  <c:v>ДЕЯТЕЛЬНОСТЬ ФИНАНСОВАЯ И СТРАХОВАЯ</c:v>
                </c:pt>
                <c:pt idx="10">
                  <c:v>ОБЕСПЕЧЕНИЕ ЭЛЕКТРИЧЕСКОЙ ЭНЕРГИЕЙ, ГАЗОМ И ПАРОМКОНДИЦИОНИРОВАНИЕ ВОЗДУХА</c:v>
                </c:pt>
                <c:pt idx="11">
                  <c:v>ОБРАБАТЫВАЮЩИЕ ПРОИЗВОДСТВА</c:v>
                </c:pt>
                <c:pt idx="12">
                  <c:v>ОБРАЗОВАНИЕ</c:v>
                </c:pt>
                <c:pt idx="13">
                  <c:v>ОПТОВАЯ И РОЗНИЧНАЯ ТОРГОВЛЯ; РЕМОНТ АВТОТРАНСПОРТНЫХ СРЕДСТВ, МОТОЦИКЛОВ, БЫТОВЫХ ИЗДЕЛИЙ И ПРЕДМЕТОВ ЛИЧНОГО ПОЛЬЗОВАНИЯ</c:v>
                </c:pt>
                <c:pt idx="14">
                  <c:v>ПРЕДОСТАВЛЕНИЕ ПРОЧИХ ВИДОВ УСЛУГ</c:v>
                </c:pt>
                <c:pt idx="15">
                  <c:v>СЕЛЬСКОЕ, ЛЕСНОЕ ХОЗЯЙСТВО, ОХОТА, РЫБОЛОВСТВО И РЫБОВОДСТВО</c:v>
                </c:pt>
                <c:pt idx="16">
                  <c:v>СТРОИТЕЛЬСТВО</c:v>
                </c:pt>
                <c:pt idx="17">
                  <c:v>ТОРГОВЛЯ ОПТОВАЯ И РОЗНИЧНАЯРЕМОНТ АВТОТРАНСПОРТНЫХ СРЕДСТВ И МОТОЦИКЛОВ</c:v>
                </c:pt>
                <c:pt idx="18">
                  <c:v>ТРАНСПОРТИРОВКА И ХРАНЕНИЕ</c:v>
                </c:pt>
              </c:strCache>
            </c:strRef>
          </c:cat>
          <c:val>
            <c:numRef>
              <c:f>Лист1!$B$2:$B$20</c:f>
              <c:numCache>
                <c:formatCode>General</c:formatCode>
                <c:ptCount val="19"/>
                <c:pt idx="0">
                  <c:v>6</c:v>
                </c:pt>
                <c:pt idx="1">
                  <c:v>23</c:v>
                </c:pt>
                <c:pt idx="2">
                  <c:v>21</c:v>
                </c:pt>
                <c:pt idx="3">
                  <c:v>204</c:v>
                </c:pt>
                <c:pt idx="4">
                  <c:v>29</c:v>
                </c:pt>
                <c:pt idx="5">
                  <c:v>23</c:v>
                </c:pt>
                <c:pt idx="6">
                  <c:v>12</c:v>
                </c:pt>
                <c:pt idx="7">
                  <c:v>52</c:v>
                </c:pt>
                <c:pt idx="8">
                  <c:v>80</c:v>
                </c:pt>
                <c:pt idx="9">
                  <c:v>24</c:v>
                </c:pt>
                <c:pt idx="10">
                  <c:v>30</c:v>
                </c:pt>
                <c:pt idx="11">
                  <c:v>1423</c:v>
                </c:pt>
                <c:pt idx="12">
                  <c:v>399</c:v>
                </c:pt>
                <c:pt idx="13">
                  <c:v>11</c:v>
                </c:pt>
                <c:pt idx="14">
                  <c:v>5</c:v>
                </c:pt>
                <c:pt idx="15">
                  <c:v>2</c:v>
                </c:pt>
                <c:pt idx="16">
                  <c:v>70</c:v>
                </c:pt>
                <c:pt idx="17">
                  <c:v>117</c:v>
                </c:pt>
                <c:pt idx="18">
                  <c:v>718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3629696"/>
        <c:axId val="73631232"/>
      </c:barChart>
      <c:catAx>
        <c:axId val="7362969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500">
                <a:solidFill>
                  <a:schemeClr val="tx2"/>
                </a:solidFill>
              </a:defRPr>
            </a:pPr>
            <a:endParaRPr lang="ru-RU"/>
          </a:p>
        </c:txPr>
        <c:crossAx val="73631232"/>
        <c:crosses val="autoZero"/>
        <c:auto val="1"/>
        <c:lblAlgn val="l"/>
        <c:lblOffset val="100"/>
        <c:noMultiLvlLbl val="0"/>
      </c:catAx>
      <c:valAx>
        <c:axId val="7363123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736296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октябрь</c:v>
                </c:pt>
                <c:pt idx="1">
                  <c:v>ноябрь</c:v>
                </c:pt>
                <c:pt idx="2">
                  <c:v>декабрь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334</c:v>
                </c:pt>
                <c:pt idx="1">
                  <c:v>372</c:v>
                </c:pt>
                <c:pt idx="2">
                  <c:v>283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74213248"/>
        <c:axId val="74214784"/>
      </c:lineChart>
      <c:catAx>
        <c:axId val="74213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4214784"/>
        <c:crosses val="autoZero"/>
        <c:auto val="1"/>
        <c:lblAlgn val="ctr"/>
        <c:lblOffset val="100"/>
        <c:noMultiLvlLbl val="0"/>
      </c:catAx>
      <c:valAx>
        <c:axId val="74214784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4213248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октябрь</c:v>
                </c:pt>
                <c:pt idx="1">
                  <c:v>ноябрь</c:v>
                </c:pt>
                <c:pt idx="2">
                  <c:v>декабрь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7541</c:v>
                </c:pt>
                <c:pt idx="1">
                  <c:v>2515</c:v>
                </c:pt>
                <c:pt idx="2">
                  <c:v>3249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74516736"/>
        <c:axId val="74523776"/>
      </c:lineChart>
      <c:catAx>
        <c:axId val="74516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4523776"/>
        <c:crosses val="autoZero"/>
        <c:auto val="1"/>
        <c:lblAlgn val="ctr"/>
        <c:lblOffset val="100"/>
        <c:noMultiLvlLbl val="0"/>
      </c:catAx>
      <c:valAx>
        <c:axId val="74523776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4516736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="" xmlns:a16="http://schemas.microsoft.com/office/drawing/2014/main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="" xmlns:a16="http://schemas.microsoft.com/office/drawing/2014/main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="" xmlns:a16="http://schemas.microsoft.com/office/drawing/2014/main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="" xmlns:a16="http://schemas.microsoft.com/office/drawing/2014/main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="" xmlns:a16="http://schemas.microsoft.com/office/drawing/2014/main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="" xmlns:a16="http://schemas.microsoft.com/office/drawing/2014/main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=""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>
                <a:solidFill>
                  <a:srgbClr val="69B3E7"/>
                </a:solidFill>
                <a:latin typeface="Montserrat Medium" pitchFamily="2" charset="-52"/>
              </a:rPr>
              <a:t>г.о</a:t>
            </a:r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Тольятти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1631518713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2854099822"/>
              </p:ext>
            </p:extLst>
          </p:nvPr>
        </p:nvGraphicFramePr>
        <p:xfrm>
          <a:off x="2610768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1139108912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3098281126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1614</TotalTime>
  <Words>27</Words>
  <Application>Microsoft Office PowerPoint</Application>
  <PresentationFormat>Экран (16:9)</PresentationFormat>
  <Paragraphs>15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Montserrat</vt:lpstr>
      <vt:lpstr>Montserrat Medium</vt:lpstr>
      <vt:lpstr>Calibri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157</cp:revision>
  <dcterms:created xsi:type="dcterms:W3CDTF">2023-05-18T06:46:50Z</dcterms:created>
  <dcterms:modified xsi:type="dcterms:W3CDTF">2024-01-11T04:56:57Z</dcterms:modified>
</cp:coreProperties>
</file>