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Montserrat Medium" panose="020B0604020202020204" charset="-52"/>
      <p:regular r:id="rId7"/>
    </p:embeddedFont>
    <p:embeddedFont>
      <p:font typeface="Montserrat" panose="020B0604020202020204" charset="-52"/>
      <p:regular r:id="rId8"/>
      <p:bold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005" autoAdjust="0"/>
  </p:normalViewPr>
  <p:slideViewPr>
    <p:cSldViewPr>
      <p:cViewPr>
        <p:scale>
          <a:sx n="150" d="100"/>
          <a:sy n="150" d="100"/>
        </p:scale>
        <p:origin x="576" y="1373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0.25</c:v>
                </c:pt>
                <c:pt idx="1">
                  <c:v>0.25</c:v>
                </c:pt>
                <c:pt idx="2">
                  <c:v>0.23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51088512"/>
        <c:axId val="151280256"/>
      </c:lineChart>
      <c:catAx>
        <c:axId val="151088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51280256"/>
        <c:crosses val="autoZero"/>
        <c:auto val="1"/>
        <c:lblAlgn val="ctr"/>
        <c:lblOffset val="100"/>
        <c:noMultiLvlLbl val="0"/>
      </c:catAx>
      <c:valAx>
        <c:axId val="15128025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51088512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Лист1!$A$2:$A$20</c:f>
              <c:strCache>
                <c:ptCount val="19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ИНФОРМАЦИИ И СВЯЗИ</c:v>
                </c:pt>
                <c:pt idx="5">
                  <c:v>ДЕЯТЕЛЬНОСТЬ В ОБЛАСТИ КУЛЬТУРЫ, СПОРТА, ОРГАНИЗАЦИИ ДОСУГА И РАЗВЛЕЧЕНИЙ</c:v>
                </c:pt>
                <c:pt idx="6">
                  <c:v>ДЕЯТЕЛЬНОСТЬ ГОСТИНИЦ И ПРЕДПРИЯТИЙ ОБЩЕСТВЕННОГО ПИТАНИЯ</c:v>
                </c:pt>
                <c:pt idx="7">
                  <c:v>ДЕЯТЕЛЬНОСТЬ ПО ОПЕРАЦИЯМ С НЕДВИЖИМЫМ ИМУЩЕСТВОМ</c:v>
                </c:pt>
                <c:pt idx="8">
                  <c:v>ДЕЯТЕЛЬНОСТЬ ПРОФЕССИОНАЛЬНАЯ, НАУЧНАЯ И ТЕХНИЧЕСКАЯ</c:v>
                </c:pt>
                <c:pt idx="9">
                  <c:v>ДЕЯТЕЛЬНОСТЬ ФИНАНСОВАЯ И СТРАХОВАЯ</c:v>
                </c:pt>
                <c:pt idx="10">
                  <c:v>ОБЕСПЕЧЕНИЕ ЭЛЕКТРИЧЕСКОЙ ЭНЕРГИЕЙ, ГАЗОМ И ПАРОМКОНДИЦИОНИРОВАНИЕ ВОЗДУХА</c:v>
                </c:pt>
                <c:pt idx="11">
                  <c:v>ОБРАБАТЫВАЮЩИЕ ПРОИЗВОДСТВА</c:v>
                </c:pt>
                <c:pt idx="12">
                  <c:v>ОБРАЗОВАНИЕ</c:v>
                </c:pt>
                <c:pt idx="13">
                  <c:v>ОПТОВАЯ И РОЗНИЧНАЯ ТОРГОВЛЯ; РЕМОНТ АВТОТРАНСПОРТНЫХ СРЕДСТВ, МОТОЦИКЛОВ, БЫТОВЫХ ИЗДЕЛИЙ И ПРЕДМЕТОВ ЛИЧНОГО ПОЛЬЗОВАНИЯ</c:v>
                </c:pt>
                <c:pt idx="14">
                  <c:v>ПРЕДОСТАВЛЕНИЕ ПРОЧИХ ВИДОВ УСЛУГ</c:v>
                </c:pt>
                <c:pt idx="15">
                  <c:v>СЕЛЬСКОЕ, ЛЕСНОЕ ХОЗЯЙСТВО, ОХОТА, РЫБОЛОВСТВО И РЫБОВОДСТВО</c:v>
                </c:pt>
                <c:pt idx="16">
                  <c:v>СТРОИТЕЛЬСТВО</c:v>
                </c:pt>
                <c:pt idx="17">
                  <c:v>ТОРГОВЛЯ ОПТОВАЯ И РОЗНИЧНАЯРЕМОНТ АВТОТРАНСПОРТНЫХ СРЕДСТВ И МОТОЦИКЛОВ</c:v>
                </c:pt>
                <c:pt idx="18">
                  <c:v>ТРАНСПОРТИРОВКА И ХРАНЕНИЕ</c:v>
                </c:pt>
              </c:strCache>
            </c:strRef>
          </c:cat>
          <c:val>
            <c:numRef>
              <c:f>Лист1!$B$2:$B$20</c:f>
              <c:numCache>
                <c:formatCode>General</c:formatCode>
                <c:ptCount val="19"/>
                <c:pt idx="0">
                  <c:v>38</c:v>
                </c:pt>
                <c:pt idx="1">
                  <c:v>225</c:v>
                </c:pt>
                <c:pt idx="2">
                  <c:v>121</c:v>
                </c:pt>
                <c:pt idx="3">
                  <c:v>256</c:v>
                </c:pt>
                <c:pt idx="4">
                  <c:v>22</c:v>
                </c:pt>
                <c:pt idx="5">
                  <c:v>46</c:v>
                </c:pt>
                <c:pt idx="6">
                  <c:v>40</c:v>
                </c:pt>
                <c:pt idx="7">
                  <c:v>39</c:v>
                </c:pt>
                <c:pt idx="8">
                  <c:v>29</c:v>
                </c:pt>
                <c:pt idx="9">
                  <c:v>20</c:v>
                </c:pt>
                <c:pt idx="10">
                  <c:v>38</c:v>
                </c:pt>
                <c:pt idx="11">
                  <c:v>1595</c:v>
                </c:pt>
                <c:pt idx="12">
                  <c:v>245</c:v>
                </c:pt>
                <c:pt idx="13">
                  <c:v>2</c:v>
                </c:pt>
                <c:pt idx="14">
                  <c:v>338</c:v>
                </c:pt>
                <c:pt idx="15">
                  <c:v>12</c:v>
                </c:pt>
                <c:pt idx="16">
                  <c:v>61</c:v>
                </c:pt>
                <c:pt idx="17">
                  <c:v>285</c:v>
                </c:pt>
                <c:pt idx="18">
                  <c:v>288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1308928"/>
        <c:axId val="151310720"/>
      </c:barChart>
      <c:catAx>
        <c:axId val="15130892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151310720"/>
        <c:crosses val="autoZero"/>
        <c:auto val="1"/>
        <c:lblAlgn val="l"/>
        <c:lblOffset val="100"/>
        <c:noMultiLvlLbl val="0"/>
      </c:catAx>
      <c:valAx>
        <c:axId val="15131072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513089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156</c:v>
                </c:pt>
                <c:pt idx="1">
                  <c:v>281</c:v>
                </c:pt>
                <c:pt idx="2">
                  <c:v>248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51167744"/>
        <c:axId val="151169280"/>
      </c:lineChart>
      <c:catAx>
        <c:axId val="151167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51169280"/>
        <c:crosses val="autoZero"/>
        <c:auto val="1"/>
        <c:lblAlgn val="ctr"/>
        <c:lblOffset val="100"/>
        <c:noMultiLvlLbl val="0"/>
      </c:catAx>
      <c:valAx>
        <c:axId val="15116928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51167744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3278</c:v>
                </c:pt>
                <c:pt idx="1">
                  <c:v>2781</c:v>
                </c:pt>
                <c:pt idx="2">
                  <c:v>3700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51180416"/>
        <c:axId val="151232512"/>
      </c:lineChart>
      <c:catAx>
        <c:axId val="151180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51232512"/>
        <c:crosses val="autoZero"/>
        <c:auto val="1"/>
        <c:lblAlgn val="ctr"/>
        <c:lblOffset val="100"/>
        <c:noMultiLvlLbl val="0"/>
      </c:catAx>
      <c:valAx>
        <c:axId val="15123251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51180416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2853933698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65594460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426411149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2049220299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1656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 Medium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161</cp:revision>
  <dcterms:created xsi:type="dcterms:W3CDTF">2023-05-18T06:46:50Z</dcterms:created>
  <dcterms:modified xsi:type="dcterms:W3CDTF">2024-04-03T07:31:03Z</dcterms:modified>
</cp:coreProperties>
</file>