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Montserrat Medium" panose="020B0604020202020204" charset="-52"/>
      <p:regular r:id="rId3"/>
    </p:embeddedFont>
    <p:embeddedFont>
      <p:font typeface="Montserrat" panose="020B0604020202020204" charset="-52"/>
      <p:regular r:id="rId4"/>
      <p:bold r:id="rId5"/>
    </p:embeddedFont>
    <p:embeddedFont>
      <p:font typeface="Calibri" panose="020F0502020204030204" pitchFamily="34" charset="0"/>
      <p:regular r:id="rId6"/>
      <p:bold r:id="rId7"/>
      <p:italic r:id="rId8"/>
      <p:bold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005" autoAdjust="0"/>
  </p:normalViewPr>
  <p:slideViewPr>
    <p:cSldViewPr>
      <p:cViewPr>
        <p:scale>
          <a:sx n="150" d="100"/>
          <a:sy n="150" d="100"/>
        </p:scale>
        <p:origin x="2486" y="13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апрель</c:v>
                </c:pt>
                <c:pt idx="1">
                  <c:v>май</c:v>
                </c:pt>
                <c:pt idx="2">
                  <c:v>июнь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0.23</c:v>
                </c:pt>
                <c:pt idx="1">
                  <c:v>0.23</c:v>
                </c:pt>
                <c:pt idx="2">
                  <c:v>0.22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61514112"/>
        <c:axId val="61515648"/>
      </c:lineChart>
      <c:catAx>
        <c:axId val="61514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61515648"/>
        <c:crosses val="autoZero"/>
        <c:auto val="1"/>
        <c:lblAlgn val="ctr"/>
        <c:lblOffset val="100"/>
        <c:noMultiLvlLbl val="0"/>
      </c:catAx>
      <c:valAx>
        <c:axId val="61515648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61514112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Лист1!$A$2:$A$18</c:f>
              <c:strCache>
                <c:ptCount val="17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ИНФОРМАЦИИ И СВЯЗИ</c:v>
                </c:pt>
                <c:pt idx="5">
                  <c:v>ДЕЯТЕЛЬНОСТЬ В ОБЛАСТИ КУЛЬТУРЫ, СПОРТА, ОРГАНИЗАЦИИ ДОСУГА И РАЗВЛЕЧЕНИЙ</c:v>
                </c:pt>
                <c:pt idx="6">
                  <c:v>ДЕЯТЕЛЬНОСТЬ ГОСТИНИЦ И ПРЕДПРИЯТИЙ ОБЩЕСТВЕННОГО ПИТАНИЯ</c:v>
                </c:pt>
                <c:pt idx="7">
                  <c:v>ДЕЯТЕЛЬНОСТЬ ПО ОПЕРАЦИЯМ С НЕДВИЖИМЫМ ИМУЩЕСТВОМ</c:v>
                </c:pt>
                <c:pt idx="8">
                  <c:v>ДЕЯТЕЛЬНОСТЬ ПРОФЕССИОНАЛЬНАЯ, НАУЧНАЯ И ТЕХНИЧЕСКАЯ</c:v>
                </c:pt>
                <c:pt idx="9">
                  <c:v>ДЕЯТЕЛЬНОСТЬ ФИНАНСОВАЯ И СТРАХОВАЯ</c:v>
                </c:pt>
                <c:pt idx="10">
                  <c:v>ОБЕСПЕЧЕНИЕ ЭЛЕКТРИЧЕСКОЙ ЭНЕРГИЕЙ, ГАЗОМ И ПАРОМКОНДИЦИОНИРОВАНИЕ ВОЗДУХА</c:v>
                </c:pt>
                <c:pt idx="11">
                  <c:v>ОБРАБАТЫВАЮЩИЕ ПРОИЗВОДСТВА</c:v>
                </c:pt>
                <c:pt idx="12">
                  <c:v>ОБРАЗОВАНИЕ</c:v>
                </c:pt>
                <c:pt idx="13">
                  <c:v>ПРЕДОСТАВЛЕНИЕ ПРОЧИХ ВИДОВ УСЛУГ</c:v>
                </c:pt>
                <c:pt idx="14">
                  <c:v>СТРОИТЕЛЬСТВО</c:v>
                </c:pt>
                <c:pt idx="15">
                  <c:v>ТОРГОВЛЯ ОПТОВАЯ И РОЗНИЧНАЯРЕМОНТ АВТОТРАНСПОРТНЫХ СРЕДСТВ И МОТОЦИКЛОВ</c:v>
                </c:pt>
                <c:pt idx="16">
                  <c:v>ТРАНСПОРТИРОВКА И ХРАНЕНИЕ</c:v>
                </c:pt>
              </c:strCache>
            </c:strRef>
          </c:cat>
          <c:val>
            <c:numRef>
              <c:f>Лист1!$B$2:$B$18</c:f>
              <c:numCache>
                <c:formatCode>General</c:formatCode>
                <c:ptCount val="17"/>
                <c:pt idx="0">
                  <c:v>20</c:v>
                </c:pt>
                <c:pt idx="1">
                  <c:v>535</c:v>
                </c:pt>
                <c:pt idx="2">
                  <c:v>56</c:v>
                </c:pt>
                <c:pt idx="3">
                  <c:v>280</c:v>
                </c:pt>
                <c:pt idx="4">
                  <c:v>13</c:v>
                </c:pt>
                <c:pt idx="5">
                  <c:v>40</c:v>
                </c:pt>
                <c:pt idx="6">
                  <c:v>18</c:v>
                </c:pt>
                <c:pt idx="7">
                  <c:v>46</c:v>
                </c:pt>
                <c:pt idx="8">
                  <c:v>30</c:v>
                </c:pt>
                <c:pt idx="9">
                  <c:v>13</c:v>
                </c:pt>
                <c:pt idx="10">
                  <c:v>21</c:v>
                </c:pt>
                <c:pt idx="11">
                  <c:v>1125</c:v>
                </c:pt>
                <c:pt idx="12">
                  <c:v>265</c:v>
                </c:pt>
                <c:pt idx="13">
                  <c:v>3</c:v>
                </c:pt>
                <c:pt idx="14">
                  <c:v>55</c:v>
                </c:pt>
                <c:pt idx="15">
                  <c:v>207</c:v>
                </c:pt>
                <c:pt idx="16">
                  <c:v>160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502592"/>
        <c:axId val="61504128"/>
      </c:barChart>
      <c:catAx>
        <c:axId val="6150259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61504128"/>
        <c:crosses val="autoZero"/>
        <c:auto val="1"/>
        <c:lblAlgn val="l"/>
        <c:lblOffset val="100"/>
        <c:noMultiLvlLbl val="0"/>
      </c:catAx>
      <c:valAx>
        <c:axId val="6150412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615025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апрель</c:v>
                </c:pt>
                <c:pt idx="1">
                  <c:v>май</c:v>
                </c:pt>
                <c:pt idx="2">
                  <c:v>июнь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263</c:v>
                </c:pt>
                <c:pt idx="1">
                  <c:v>244</c:v>
                </c:pt>
                <c:pt idx="2">
                  <c:v>195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80464896"/>
        <c:axId val="80474880"/>
      </c:lineChart>
      <c:catAx>
        <c:axId val="80464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80474880"/>
        <c:crosses val="autoZero"/>
        <c:auto val="1"/>
        <c:lblAlgn val="ctr"/>
        <c:lblOffset val="100"/>
        <c:noMultiLvlLbl val="0"/>
      </c:catAx>
      <c:valAx>
        <c:axId val="8047488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80464896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апрель</c:v>
                </c:pt>
                <c:pt idx="1">
                  <c:v>май</c:v>
                </c:pt>
                <c:pt idx="2">
                  <c:v>июнь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2533</c:v>
                </c:pt>
                <c:pt idx="1">
                  <c:v>3820</c:v>
                </c:pt>
                <c:pt idx="2">
                  <c:v>2887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80612736"/>
        <c:axId val="80615680"/>
      </c:lineChart>
      <c:catAx>
        <c:axId val="80612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80615680"/>
        <c:crosses val="autoZero"/>
        <c:auto val="1"/>
        <c:lblAlgn val="ctr"/>
        <c:lblOffset val="100"/>
        <c:noMultiLvlLbl val="0"/>
      </c:catAx>
      <c:valAx>
        <c:axId val="8061568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80612736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3658212042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90445050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3760535674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3648670304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1722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 Medium</vt:lpstr>
      <vt:lpstr>Montserrat</vt:lpstr>
      <vt:lpstr>Calibri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167</cp:revision>
  <dcterms:created xsi:type="dcterms:W3CDTF">2023-05-18T06:46:50Z</dcterms:created>
  <dcterms:modified xsi:type="dcterms:W3CDTF">2024-07-03T10:30:17Z</dcterms:modified>
</cp:coreProperties>
</file>