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Montserrat" panose="020B0604020202020204" charset="-52"/>
      <p:regular r:id="rId7"/>
      <p:bold r:id="rId8"/>
    </p:embeddedFont>
    <p:embeddedFont>
      <p:font typeface="Montserrat Medium" panose="020B0604020202020204" charset="-52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-91" y="13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0.15</c:v>
                </c:pt>
                <c:pt idx="1">
                  <c:v>0.15</c:v>
                </c:pt>
                <c:pt idx="2">
                  <c:v>0.14000000000000001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8455168"/>
        <c:axId val="78456704"/>
      </c:lineChart>
      <c:catAx>
        <c:axId val="78455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8456704"/>
        <c:crosses val="autoZero"/>
        <c:auto val="1"/>
        <c:lblAlgn val="ctr"/>
        <c:lblOffset val="100"/>
        <c:noMultiLvlLbl val="0"/>
      </c:catAx>
      <c:valAx>
        <c:axId val="7845670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845516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Лист1!$A$2:$A$19</c:f>
              <c:strCache>
                <c:ptCount val="18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ПРЕДОСТАВЛЕНИЕ ПРОЧИХ ВИДОВ УСЛУГ</c:v>
                </c:pt>
                <c:pt idx="14">
                  <c:v>СЕЛЬСКОЕ, ЛЕСНОЕ ХОЗЯЙСТВО, ОХОТА, РЫБОЛОВСТВО И РЫБОВОДСТВО</c:v>
                </c:pt>
                <c:pt idx="15">
                  <c:v>СТРОИТЕЛЬСТВО</c:v>
                </c:pt>
                <c:pt idx="16">
                  <c:v>ТОРГОВЛЯ ОПТОВАЯ И РОЗНИЧНАЯРЕМОНТ АВТОТРАНСПОРТНЫХ СРЕДСТВ И МОТОЦИКЛОВ</c:v>
                </c:pt>
                <c:pt idx="17">
                  <c:v>ТРАНСПОРТИРОВКА И ХРАНЕНИЕ</c:v>
                </c:pt>
              </c:strCache>
            </c:str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42</c:v>
                </c:pt>
                <c:pt idx="1">
                  <c:v>218</c:v>
                </c:pt>
                <c:pt idx="2">
                  <c:v>67</c:v>
                </c:pt>
                <c:pt idx="3">
                  <c:v>138</c:v>
                </c:pt>
                <c:pt idx="4">
                  <c:v>13</c:v>
                </c:pt>
                <c:pt idx="5">
                  <c:v>38</c:v>
                </c:pt>
                <c:pt idx="6">
                  <c:v>89</c:v>
                </c:pt>
                <c:pt idx="7">
                  <c:v>19</c:v>
                </c:pt>
                <c:pt idx="8">
                  <c:v>88</c:v>
                </c:pt>
                <c:pt idx="9">
                  <c:v>16</c:v>
                </c:pt>
                <c:pt idx="10">
                  <c:v>31</c:v>
                </c:pt>
                <c:pt idx="11">
                  <c:v>2235</c:v>
                </c:pt>
                <c:pt idx="12">
                  <c:v>191</c:v>
                </c:pt>
                <c:pt idx="13">
                  <c:v>2</c:v>
                </c:pt>
                <c:pt idx="14">
                  <c:v>21</c:v>
                </c:pt>
                <c:pt idx="15">
                  <c:v>68</c:v>
                </c:pt>
                <c:pt idx="16">
                  <c:v>318</c:v>
                </c:pt>
                <c:pt idx="17">
                  <c:v>258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497280"/>
        <c:axId val="78498816"/>
      </c:barChart>
      <c:catAx>
        <c:axId val="784972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78498816"/>
        <c:crosses val="autoZero"/>
        <c:auto val="1"/>
        <c:lblAlgn val="l"/>
        <c:lblOffset val="100"/>
        <c:noMultiLvlLbl val="0"/>
      </c:catAx>
      <c:valAx>
        <c:axId val="784988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84972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113</c:v>
                </c:pt>
                <c:pt idx="1">
                  <c:v>202</c:v>
                </c:pt>
                <c:pt idx="2">
                  <c:v>222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8658944"/>
        <c:axId val="78681216"/>
      </c:lineChart>
      <c:catAx>
        <c:axId val="78658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8681216"/>
        <c:crosses val="autoZero"/>
        <c:auto val="1"/>
        <c:lblAlgn val="ctr"/>
        <c:lblOffset val="100"/>
        <c:noMultiLvlLbl val="0"/>
      </c:catAx>
      <c:valAx>
        <c:axId val="7868121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865894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3013</c:v>
                </c:pt>
                <c:pt idx="1">
                  <c:v>3710</c:v>
                </c:pt>
                <c:pt idx="2">
                  <c:v>3852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8700544"/>
        <c:axId val="78703232"/>
      </c:lineChart>
      <c:catAx>
        <c:axId val="78700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8703232"/>
        <c:crosses val="autoZero"/>
        <c:auto val="1"/>
        <c:lblAlgn val="ctr"/>
        <c:lblOffset val="100"/>
        <c:noMultiLvlLbl val="0"/>
      </c:catAx>
      <c:valAx>
        <c:axId val="7870323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8700544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2192930689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1332500895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1683479017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3749977471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1798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180</cp:revision>
  <dcterms:created xsi:type="dcterms:W3CDTF">2023-05-18T06:46:50Z</dcterms:created>
  <dcterms:modified xsi:type="dcterms:W3CDTF">2025-04-04T07:23:13Z</dcterms:modified>
</cp:coreProperties>
</file>