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84" r:id="rId2"/>
    <p:sldId id="583" r:id="rId3"/>
    <p:sldId id="585" r:id="rId4"/>
    <p:sldId id="587" r:id="rId5"/>
    <p:sldId id="588" r:id="rId6"/>
    <p:sldId id="592" r:id="rId7"/>
    <p:sldId id="589" r:id="rId8"/>
    <p:sldId id="590" r:id="rId9"/>
    <p:sldId id="593" r:id="rId10"/>
    <p:sldId id="594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33FF"/>
    <a:srgbClr val="F7F9A7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8904" autoAdjust="0"/>
  </p:normalViewPr>
  <p:slideViewPr>
    <p:cSldViewPr>
      <p:cViewPr>
        <p:scale>
          <a:sx n="100" d="100"/>
          <a:sy n="100" d="100"/>
        </p:scale>
        <p:origin x="-39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CF4BE7-8A16-45A8-B8FD-65D07BE1D81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«Формирование беспрепятственного доступа инвалидов и других </a:t>
          </a:r>
          <a:r>
            <a:rPr lang="ru-RU" sz="1600" b="1" dirty="0" err="1" smtClean="0">
              <a:latin typeface="+mn-lt"/>
              <a:cs typeface="Times New Roman" pitchFamily="18" charset="0"/>
            </a:rPr>
            <a:t>маломобильных</a:t>
          </a:r>
          <a:r>
            <a:rPr lang="ru-RU" sz="1600" b="1" dirty="0" smtClean="0">
              <a:latin typeface="+mn-lt"/>
              <a:cs typeface="Times New Roman" pitchFamily="18" charset="0"/>
            </a:rPr>
            <a:t> групп населения к объектам социальной инфраструктуры на территории городского округа Тольятти на 2014-2020 годы»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FAD235-5B49-4832-88C7-67C5237B662F}" type="parTrans" cxnId="{A03BF45C-5448-426B-81DF-4E633901AD32}">
      <dgm:prSet/>
      <dgm:spPr/>
      <dgm:t>
        <a:bodyPr/>
        <a:lstStyle/>
        <a:p>
          <a:endParaRPr lang="ru-RU"/>
        </a:p>
      </dgm:t>
    </dgm:pt>
    <dgm:pt modelId="{3F36FF2B-7D59-4707-8E9B-E953DCE325C3}" type="sibTrans" cxnId="{A03BF45C-5448-426B-81DF-4E633901AD32}">
      <dgm:prSet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Муниципальная программа «Развитие физической культуры и спорта на территории городского округа Тольятти на 2014-2016 годы»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E4552460-5F3F-4E5B-8C0D-E245391CD5A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«Обеспечение пожарной безопасности объектов муниципальной собственности городского округа Тольятти на 2014-2016 годы» 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05418E63-18AC-403C-9787-8CCA2AE23299}" type="parTrans" cxnId="{E4B40D2C-509E-48EA-98D7-429B398F8133}">
      <dgm:prSet/>
      <dgm:spPr/>
      <dgm:t>
        <a:bodyPr/>
        <a:lstStyle/>
        <a:p>
          <a:endParaRPr lang="ru-RU"/>
        </a:p>
      </dgm:t>
    </dgm:pt>
    <dgm:pt modelId="{3F801B5E-57EE-4911-A51F-E0580B1C569A}" type="sibTrans" cxnId="{E4B40D2C-509E-48EA-98D7-429B398F8133}">
      <dgm:prSet/>
      <dgm:spPr/>
      <dgm:t>
        <a:bodyPr/>
        <a:lstStyle/>
        <a:p>
          <a:endParaRPr lang="ru-RU"/>
        </a:p>
      </dgm:t>
    </dgm:pt>
    <dgm:pt modelId="{6B4B05C7-12F0-4BF0-8CF7-122A7C41683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Муниципальная программа «Поддержка социально ориентированных некоммерческих общественных  организаций в городском округе Тольятти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n-lt"/>
              <a:cs typeface="Times New Roman" pitchFamily="18" charset="0"/>
            </a:rPr>
            <a:t>на 2015-2020 годы»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95CF211-8438-4281-AACD-B66B73A0E834}" type="sibTrans" cxnId="{CF4A5A5A-1E52-4638-B33F-FE231D9A6906}">
      <dgm:prSet/>
      <dgm:spPr/>
      <dgm:t>
        <a:bodyPr/>
        <a:lstStyle/>
        <a:p>
          <a:endParaRPr lang="ru-RU"/>
        </a:p>
      </dgm:t>
    </dgm:pt>
    <dgm:pt modelId="{C566ED60-009E-4E2E-B2CC-BC4CF709CEE3}" type="parTrans" cxnId="{CF4A5A5A-1E52-4638-B33F-FE231D9A6906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4" custScaleX="277778" custScaleY="24136" custLinFactNeighborX="-48806" custLinFactNeighborY="-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A1CDB-20ED-44E6-B28D-BBF85087D34F}" type="pres">
      <dgm:prSet presAssocID="{A300788B-2CE1-410B-9272-B1392517D5A4}" presName="sp" presStyleCnt="0"/>
      <dgm:spPr/>
    </dgm:pt>
    <dgm:pt modelId="{7B57E9E4-F270-463D-A577-B280129E1F8E}" type="pres">
      <dgm:prSet presAssocID="{F5CF4BE7-8A16-45A8-B8FD-65D07BE1D819}" presName="linNode" presStyleCnt="0"/>
      <dgm:spPr/>
    </dgm:pt>
    <dgm:pt modelId="{2D34181D-460B-40AC-8F61-AA701DA5A858}" type="pres">
      <dgm:prSet presAssocID="{F5CF4BE7-8A16-45A8-B8FD-65D07BE1D819}" presName="parentText" presStyleLbl="node1" presStyleIdx="1" presStyleCnt="4" custAng="0" custScaleX="277778" custScaleY="38648" custLinFactNeighborX="-136" custLinFactNeighborY="-1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BC2AE-1835-4D3B-90A2-E32CBBE410D7}" type="pres">
      <dgm:prSet presAssocID="{3F36FF2B-7D59-4707-8E9B-E953DCE325C3}" presName="sp" presStyleCnt="0"/>
      <dgm:spPr/>
    </dgm:pt>
    <dgm:pt modelId="{1C0D04B2-E7CE-4343-B6C2-AFB6E7C2514D}" type="pres">
      <dgm:prSet presAssocID="{E4552460-5F3F-4E5B-8C0D-E245391CD5AD}" presName="linNode" presStyleCnt="0"/>
      <dgm:spPr/>
    </dgm:pt>
    <dgm:pt modelId="{25149464-1799-405D-A00A-FC33A93C4E1A}" type="pres">
      <dgm:prSet presAssocID="{E4552460-5F3F-4E5B-8C0D-E245391CD5AD}" presName="parentText" presStyleLbl="node1" presStyleIdx="2" presStyleCnt="4" custScaleX="277778" custScaleY="26575" custLinFactNeighborX="-136" custLinFactNeighborY="-28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A1BBA-C7DA-45D3-B0F3-2BA6E2D5E595}" type="pres">
      <dgm:prSet presAssocID="{3F801B5E-57EE-4911-A51F-E0580B1C569A}" presName="sp" presStyleCnt="0"/>
      <dgm:spPr/>
    </dgm:pt>
    <dgm:pt modelId="{944E9226-6582-4ED5-83ED-EC043BF34B25}" type="pres">
      <dgm:prSet presAssocID="{6B4B05C7-12F0-4BF0-8CF7-122A7C416839}" presName="linNode" presStyleCnt="0"/>
      <dgm:spPr/>
    </dgm:pt>
    <dgm:pt modelId="{006043E5-D5F2-41F2-8E2B-654CA4D3AF8C}" type="pres">
      <dgm:prSet presAssocID="{6B4B05C7-12F0-4BF0-8CF7-122A7C416839}" presName="parentText" presStyleLbl="node1" presStyleIdx="3" presStyleCnt="4" custScaleX="277778" custScaleY="31444" custLinFactNeighborX="-136" custLinFactNeighborY="-35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AA179-EC59-4507-88D3-32754074C0B5}" type="presOf" srcId="{6B4B05C7-12F0-4BF0-8CF7-122A7C416839}" destId="{006043E5-D5F2-41F2-8E2B-654CA4D3AF8C}" srcOrd="0" destOrd="0" presId="urn:microsoft.com/office/officeart/2005/8/layout/vList5"/>
    <dgm:cxn modelId="{05FD8826-2434-4CE9-A89E-33F1C5536EE7}" type="presOf" srcId="{C4BA05AF-8AC6-4638-9455-13D1F8B559BA}" destId="{93AB9312-9AFF-4521-82FE-625EA255C48E}" srcOrd="0" destOrd="0" presId="urn:microsoft.com/office/officeart/2005/8/layout/vList5"/>
    <dgm:cxn modelId="{4F564F25-50E7-41A1-9143-9D3570E26212}" type="presOf" srcId="{E4552460-5F3F-4E5B-8C0D-E245391CD5AD}" destId="{25149464-1799-405D-A00A-FC33A93C4E1A}" srcOrd="0" destOrd="0" presId="urn:microsoft.com/office/officeart/2005/8/layout/vList5"/>
    <dgm:cxn modelId="{CF4A5A5A-1E52-4638-B33F-FE231D9A6906}" srcId="{004657E1-4970-4DC9-B144-313185B37872}" destId="{6B4B05C7-12F0-4BF0-8CF7-122A7C416839}" srcOrd="3" destOrd="0" parTransId="{C566ED60-009E-4E2E-B2CC-BC4CF709CEE3}" sibTransId="{195CF211-8438-4281-AACD-B66B73A0E834}"/>
    <dgm:cxn modelId="{69C5B28B-BA98-4C6C-A57D-DA10A1E8D403}" type="presOf" srcId="{004657E1-4970-4DC9-B144-313185B37872}" destId="{54BF63E2-63CA-44DB-9204-483BF33ABD16}" srcOrd="0" destOrd="0" presId="urn:microsoft.com/office/officeart/2005/8/layout/vList5"/>
    <dgm:cxn modelId="{E4B40D2C-509E-48EA-98D7-429B398F8133}" srcId="{004657E1-4970-4DC9-B144-313185B37872}" destId="{E4552460-5F3F-4E5B-8C0D-E245391CD5AD}" srcOrd="2" destOrd="0" parTransId="{05418E63-18AC-403C-9787-8CCA2AE23299}" sibTransId="{3F801B5E-57EE-4911-A51F-E0580B1C569A}"/>
    <dgm:cxn modelId="{A03BF45C-5448-426B-81DF-4E633901AD32}" srcId="{004657E1-4970-4DC9-B144-313185B37872}" destId="{F5CF4BE7-8A16-45A8-B8FD-65D07BE1D819}" srcOrd="1" destOrd="0" parTransId="{EEFAD235-5B49-4832-88C7-67C5237B662F}" sibTransId="{3F36FF2B-7D59-4707-8E9B-E953DCE325C3}"/>
    <dgm:cxn modelId="{9C16606A-61F8-4E19-940C-C4F118D8ACCC}" type="presOf" srcId="{F5CF4BE7-8A16-45A8-B8FD-65D07BE1D819}" destId="{2D34181D-460B-40AC-8F61-AA701DA5A858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A99CE86B-FC5F-4129-91E1-79D061560772}" type="presParOf" srcId="{54BF63E2-63CA-44DB-9204-483BF33ABD16}" destId="{F743FC7D-EFCC-4312-A6FA-31FE20B1B934}" srcOrd="0" destOrd="0" presId="urn:microsoft.com/office/officeart/2005/8/layout/vList5"/>
    <dgm:cxn modelId="{0D7C9FFC-AE94-4595-BAF6-194C39628EC4}" type="presParOf" srcId="{F743FC7D-EFCC-4312-A6FA-31FE20B1B934}" destId="{93AB9312-9AFF-4521-82FE-625EA255C48E}" srcOrd="0" destOrd="0" presId="urn:microsoft.com/office/officeart/2005/8/layout/vList5"/>
    <dgm:cxn modelId="{9B4EA6B2-D6EC-4E10-A920-EC4A65FB48FD}" type="presParOf" srcId="{54BF63E2-63CA-44DB-9204-483BF33ABD16}" destId="{EE5A1CDB-20ED-44E6-B28D-BBF85087D34F}" srcOrd="1" destOrd="0" presId="urn:microsoft.com/office/officeart/2005/8/layout/vList5"/>
    <dgm:cxn modelId="{AE7B5365-229E-45E2-87E5-3DFD3462F48D}" type="presParOf" srcId="{54BF63E2-63CA-44DB-9204-483BF33ABD16}" destId="{7B57E9E4-F270-463D-A577-B280129E1F8E}" srcOrd="2" destOrd="0" presId="urn:microsoft.com/office/officeart/2005/8/layout/vList5"/>
    <dgm:cxn modelId="{13F8F56E-6283-4F0A-BD03-25B2AEA12C1C}" type="presParOf" srcId="{7B57E9E4-F270-463D-A577-B280129E1F8E}" destId="{2D34181D-460B-40AC-8F61-AA701DA5A858}" srcOrd="0" destOrd="0" presId="urn:microsoft.com/office/officeart/2005/8/layout/vList5"/>
    <dgm:cxn modelId="{9A11719B-5704-43B8-A54D-8F4D54EC2C5E}" type="presParOf" srcId="{54BF63E2-63CA-44DB-9204-483BF33ABD16}" destId="{896BC2AE-1835-4D3B-90A2-E32CBBE410D7}" srcOrd="3" destOrd="0" presId="urn:microsoft.com/office/officeart/2005/8/layout/vList5"/>
    <dgm:cxn modelId="{B8943A14-66AB-4127-B362-2B213756E183}" type="presParOf" srcId="{54BF63E2-63CA-44DB-9204-483BF33ABD16}" destId="{1C0D04B2-E7CE-4343-B6C2-AFB6E7C2514D}" srcOrd="4" destOrd="0" presId="urn:microsoft.com/office/officeart/2005/8/layout/vList5"/>
    <dgm:cxn modelId="{BF9F500B-ECB1-467B-9366-51C71BD7CC3D}" type="presParOf" srcId="{1C0D04B2-E7CE-4343-B6C2-AFB6E7C2514D}" destId="{25149464-1799-405D-A00A-FC33A93C4E1A}" srcOrd="0" destOrd="0" presId="urn:microsoft.com/office/officeart/2005/8/layout/vList5"/>
    <dgm:cxn modelId="{6B6D1EA8-CA41-48E2-8314-EF4A35420CAB}" type="presParOf" srcId="{54BF63E2-63CA-44DB-9204-483BF33ABD16}" destId="{D49A1BBA-C7DA-45D3-B0F3-2BA6E2D5E595}" srcOrd="5" destOrd="0" presId="urn:microsoft.com/office/officeart/2005/8/layout/vList5"/>
    <dgm:cxn modelId="{19D9EB10-DFF7-4C40-8962-933BFD3DB226}" type="presParOf" srcId="{54BF63E2-63CA-44DB-9204-483BF33ABD16}" destId="{944E9226-6582-4ED5-83ED-EC043BF34B25}" srcOrd="6" destOrd="0" presId="urn:microsoft.com/office/officeart/2005/8/layout/vList5"/>
    <dgm:cxn modelId="{5E90330B-070E-41F6-95CC-D99A261CBDB9}" type="presParOf" srcId="{944E9226-6582-4ED5-83ED-EC043BF34B25}" destId="{006043E5-D5F2-41F2-8E2B-654CA4D3AF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08D4BC-AA56-4DF1-8E19-6F82AC3DAE85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97CFA7-1A33-446B-B6C8-233980DD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53F9F-C8FC-486D-BFC1-D7A4FA8D52CA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9BCAE8-B3F4-4871-9113-E61E78C62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3AF5-EF1D-4C25-8CAF-C8A16D31DD3C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A8A0-E07F-4CB2-AA5F-C2A461E7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5978-ABCA-499D-9729-2AF7E14033AC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9E4E-BE6C-4755-A43B-370F82DE5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C76E-D928-402B-A3DB-3C0D8ABDA03E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1239-B52E-4E36-91FE-23BC081A2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539750" y="115888"/>
            <a:ext cx="813593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70C0"/>
                </a:solidFill>
                <a:latin typeface="+mn-lt"/>
              </a:rPr>
              <a:t>Проект городского бюджета 2015 года. Социальная политика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Рисунок 7" descr="togliati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159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9"/>
          <p:cNvCxnSpPr/>
          <p:nvPr userDrawn="1"/>
        </p:nvCxnSpPr>
        <p:spPr>
          <a:xfrm>
            <a:off x="684213" y="549275"/>
            <a:ext cx="7848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9361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33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82453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0778-6B0C-409D-A557-C02F1E60BDD3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54DC-1514-4E69-8EF2-BA4674C3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7F4C-E917-49AD-859C-6F62B21E3F2A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91CB-076A-41B1-A50A-9DE665C86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7F6EB-6E16-421A-B8C4-AE6FE6E59492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7A46-3001-4B30-A996-5F15BD70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6113-D77B-4402-8A73-0B0E08FC9E50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C853-49AD-4998-9DC3-0FE03EC97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6CBC-0539-42D5-8DF6-FAB8EFE182D2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CF17-2AB2-4870-8273-DEC8B43B3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21B80-67A6-4515-9842-59102F5B8107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BF73-D161-4826-8D69-A9B8813D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5572-56C2-4844-A094-9C63CEB457A6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6F4B-60E8-4CCA-AA1A-6FFA7CF09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7718-A99B-46AA-8E9E-0D730EBEECE3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5416-419E-4AA1-A3E3-4F8E20452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AEFCC-4520-467D-9AC7-3877A4C6BC96}" type="datetimeFigureOut">
              <a:rPr lang="ru-RU"/>
              <a:pPr>
                <a:defRPr/>
              </a:pPr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82FAF-182D-4C13-9607-16E54C8B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0" y="256540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Общественные обсуждения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предельных объёмов бюджетных ассигнований </a:t>
            </a:r>
          </a:p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планового периода 2016 года. </a:t>
            </a:r>
          </a:p>
          <a:p>
            <a:pPr algn="ctr" eaLnBrk="0" hangingPunct="0"/>
            <a:endParaRPr lang="ru-RU" altLang="ru-RU" sz="2000" b="1" u="sng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– </a:t>
            </a:r>
          </a:p>
          <a:p>
            <a:pPr algn="ctr" eaLnBrk="0" hangingPunct="0"/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Управление физической культуры и спорта </a:t>
            </a:r>
          </a:p>
          <a:p>
            <a:pPr algn="ctr" eaLnBrk="0" hangingPunct="0"/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мэрии городского округа Тольятти.</a:t>
            </a:r>
            <a:endParaRPr lang="ru-RU" altLang="ru-RU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42988" y="1773238"/>
            <a:ext cx="70580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Мэрия городского округа Тольятти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5" y="5470525"/>
            <a:ext cx="8856663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-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Герунов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 Евгеньевич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 физической культуры и спорта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мэрии городского округа Тольятти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175" y="115888"/>
            <a:ext cx="12287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Box 2"/>
          <p:cNvSpPr txBox="1">
            <a:spLocks noChangeArrowheads="1"/>
          </p:cNvSpPr>
          <p:nvPr/>
        </p:nvSpPr>
        <p:spPr bwMode="auto">
          <a:xfrm>
            <a:off x="0" y="256540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Общественные обсуждения 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предельных объёмов бюджетных ассигнований </a:t>
            </a:r>
          </a:p>
          <a:p>
            <a:pPr algn="ctr" eaLnBrk="0" hangingPunct="0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планового периода 2016 года. </a:t>
            </a:r>
          </a:p>
          <a:p>
            <a:pPr algn="ctr" eaLnBrk="0" hangingPunct="0"/>
            <a:endParaRPr lang="ru-RU" altLang="ru-RU" sz="800" b="1" u="sng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altLang="ru-RU" sz="800" b="1" u="sng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u="sng">
                <a:latin typeface="Times New Roman" pitchFamily="18" charset="0"/>
                <a:cs typeface="Times New Roman" pitchFamily="18" charset="0"/>
              </a:rPr>
              <a:t>ГРБС – Управление физической культуры и спорта мэрии г.о.Тольятти</a:t>
            </a:r>
            <a:endParaRPr lang="ru-RU" altLang="ru-RU" sz="2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42988" y="1773238"/>
            <a:ext cx="70580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Мэрия городского округа Тольятти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9620" name="Прямоугольник 1"/>
          <p:cNvSpPr>
            <a:spLocks noChangeArrowheads="1"/>
          </p:cNvSpPr>
          <p:nvPr/>
        </p:nvSpPr>
        <p:spPr bwMode="auto">
          <a:xfrm>
            <a:off x="206375" y="5072063"/>
            <a:ext cx="88566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9621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175" y="115888"/>
            <a:ext cx="12287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graphicFrame>
        <p:nvGraphicFramePr>
          <p:cNvPr id="189442" name="Объект 8"/>
          <p:cNvGraphicFramePr>
            <a:graphicFrameLocks noGrp="1"/>
          </p:cNvGraphicFramePr>
          <p:nvPr/>
        </p:nvGraphicFramePr>
        <p:xfrm>
          <a:off x="-1071563" y="1814513"/>
          <a:ext cx="9302751" cy="6400800"/>
        </p:xfrm>
        <a:graphic>
          <a:graphicData uri="http://schemas.openxmlformats.org/presentationml/2006/ole">
            <p:oleObj spid="_x0000_s189442" name="Worksheet" r:id="rId4" imgW="7543800" imgH="5191125" progId="Excel.Sheet.8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79388" y="620713"/>
            <a:ext cx="8785225" cy="9509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Плановые объемы финансирования </a:t>
            </a:r>
            <a:b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отрасли «Физическая культура и спорт» на 2016 год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1976438"/>
          <a:ext cx="4143375" cy="423862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3375"/>
              </a:tblGrid>
              <a:tr h="142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Доведённые предельные объёмы бюджетных ассигнований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2016 год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14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отрасли «Физическая культура и спорт» за счет средств городского бюджета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95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459 544,0 тысяч рублей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solidFill>
                      <a:srgbClr val="F7F9A7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43000" y="5072063"/>
            <a:ext cx="1401763" cy="4286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458 459,0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313" y="2214563"/>
            <a:ext cx="785812" cy="357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417,0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00125" y="2000250"/>
            <a:ext cx="785813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343,0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85938" y="2071688"/>
            <a:ext cx="785812" cy="357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325,0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803275" y="2374900"/>
            <a:ext cx="142875" cy="536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7375" y="2428875"/>
            <a:ext cx="214313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321594" y="2464594"/>
            <a:ext cx="285750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8" idx="0"/>
          </p:cNvCxnSpPr>
          <p:nvPr/>
        </p:nvCxnSpPr>
        <p:spPr>
          <a:xfrm rot="5400000">
            <a:off x="1457325" y="4529138"/>
            <a:ext cx="928688" cy="157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388" y="620713"/>
            <a:ext cx="8785225" cy="13081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Бюджетные ассигнования 2016 года </a:t>
            </a:r>
            <a:br>
              <a:rPr lang="ru-RU" alt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459 544,0 тыс. руб.</a:t>
            </a:r>
            <a:endParaRPr lang="ru-RU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35488" y="2628900"/>
            <a:ext cx="36512" cy="389731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35" y="3429000"/>
            <a:ext cx="3890713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endParaRPr lang="ru-RU" sz="2000" b="1">
              <a:solidFill>
                <a:srgbClr val="984807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000" b="1">
                <a:solidFill>
                  <a:srgbClr val="0D0D0D"/>
                </a:solidFill>
                <a:latin typeface="Arial" charset="0"/>
                <a:cs typeface="Arial" charset="0"/>
              </a:rPr>
              <a:t>Программные</a:t>
            </a:r>
          </a:p>
          <a:p>
            <a:pPr algn="ctr"/>
            <a:r>
              <a:rPr lang="ru-RU" sz="2000" b="1">
                <a:solidFill>
                  <a:srgbClr val="0D0D0D"/>
                </a:solidFill>
                <a:latin typeface="Arial" charset="0"/>
                <a:cs typeface="Arial" charset="0"/>
              </a:rPr>
              <a:t>направления расходов </a:t>
            </a:r>
          </a:p>
          <a:p>
            <a:pPr algn="ctr"/>
            <a:r>
              <a:rPr lang="ru-RU" sz="2000" b="1">
                <a:solidFill>
                  <a:srgbClr val="0D0D0D"/>
                </a:solidFill>
                <a:latin typeface="Arial" charset="0"/>
                <a:cs typeface="Arial" charset="0"/>
              </a:rPr>
              <a:t> </a:t>
            </a:r>
          </a:p>
          <a:p>
            <a:pPr algn="ctr"/>
            <a:r>
              <a:rPr lang="ru-RU" sz="3200" b="1">
                <a:solidFill>
                  <a:srgbClr val="0D0D0D"/>
                </a:solidFill>
                <a:latin typeface="Arial" charset="0"/>
                <a:cs typeface="Arial" charset="0"/>
              </a:rPr>
              <a:t>459 544,0 тыс. руб</a:t>
            </a:r>
            <a:r>
              <a:rPr lang="ru-RU" sz="2000" b="1">
                <a:solidFill>
                  <a:srgbClr val="0D0D0D"/>
                </a:solidFill>
                <a:latin typeface="Arial" charset="0"/>
                <a:cs typeface="Arial" charset="0"/>
              </a:rPr>
              <a:t>. </a:t>
            </a:r>
            <a:r>
              <a:rPr lang="ru-RU" sz="3200" b="1">
                <a:solidFill>
                  <a:srgbClr val="0D0D0D"/>
                </a:solidFill>
                <a:latin typeface="Arial" charset="0"/>
                <a:cs typeface="Arial" charset="0"/>
              </a:rPr>
              <a:t>(100 %)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2538" y="2701925"/>
            <a:ext cx="3743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8000" indent="-108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  <a:p>
            <a:pPr marL="108000" indent="-108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3429000"/>
            <a:ext cx="386715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Непрограммные направления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тыс. руб.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(0%)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604963" y="2124075"/>
            <a:ext cx="1352550" cy="1017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156325" y="2133600"/>
            <a:ext cx="1352550" cy="10175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4"/>
          <p:cNvGrpSpPr>
            <a:grpSpLocks/>
          </p:cNvGrpSpPr>
          <p:nvPr/>
        </p:nvGrpSpPr>
        <p:grpSpPr bwMode="auto">
          <a:xfrm>
            <a:off x="6000760" y="4298755"/>
            <a:ext cx="2928937" cy="1059071"/>
            <a:chOff x="5834471" y="1858347"/>
            <a:chExt cx="2593313" cy="1158695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</a:gradFill>
        </p:grpSpPr>
        <p:sp>
          <p:nvSpPr>
            <p:cNvPr id="34" name="Овальная выноска 33"/>
            <p:cNvSpPr/>
            <p:nvPr/>
          </p:nvSpPr>
          <p:spPr>
            <a:xfrm rot="5400000">
              <a:off x="6551780" y="1141038"/>
              <a:ext cx="1158695" cy="2593313"/>
            </a:xfrm>
            <a:prstGeom prst="wedgeEllipseCallou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5" name="Овальная выноска 4"/>
            <p:cNvSpPr/>
            <p:nvPr/>
          </p:nvSpPr>
          <p:spPr>
            <a:xfrm>
              <a:off x="6214353" y="2027323"/>
              <a:ext cx="1833548" cy="820742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24"/>
          <p:cNvGrpSpPr>
            <a:grpSpLocks/>
          </p:cNvGrpSpPr>
          <p:nvPr/>
        </p:nvGrpSpPr>
        <p:grpSpPr bwMode="auto">
          <a:xfrm>
            <a:off x="6000760" y="1500174"/>
            <a:ext cx="2928926" cy="1130509"/>
            <a:chOff x="5771219" y="1858346"/>
            <a:chExt cx="2593313" cy="1158695"/>
          </a:xfrm>
          <a:solidFill>
            <a:schemeClr val="accent3"/>
          </a:solidFill>
        </p:grpSpPr>
        <p:sp>
          <p:nvSpPr>
            <p:cNvPr id="20" name="Овальная выноска 19"/>
            <p:cNvSpPr/>
            <p:nvPr/>
          </p:nvSpPr>
          <p:spPr>
            <a:xfrm rot="5400000">
              <a:off x="6488528" y="1141037"/>
              <a:ext cx="1158695" cy="2593313"/>
            </a:xfrm>
            <a:prstGeom prst="wedgeEllipseCallou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1" name="Овальная выноска 4"/>
            <p:cNvSpPr/>
            <p:nvPr/>
          </p:nvSpPr>
          <p:spPr>
            <a:xfrm>
              <a:off x="6150732" y="2027323"/>
              <a:ext cx="1833548" cy="8207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24"/>
          <p:cNvGrpSpPr>
            <a:grpSpLocks/>
          </p:cNvGrpSpPr>
          <p:nvPr/>
        </p:nvGrpSpPr>
        <p:grpSpPr bwMode="auto">
          <a:xfrm>
            <a:off x="6000760" y="2857496"/>
            <a:ext cx="2928937" cy="1130509"/>
            <a:chOff x="5834471" y="1858347"/>
            <a:chExt cx="2593313" cy="1158695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grpSpPr>
        <p:sp>
          <p:nvSpPr>
            <p:cNvPr id="23" name="Овальная выноска 22"/>
            <p:cNvSpPr/>
            <p:nvPr/>
          </p:nvSpPr>
          <p:spPr>
            <a:xfrm rot="5400000">
              <a:off x="6551780" y="1141038"/>
              <a:ext cx="1158695" cy="2593313"/>
            </a:xfrm>
            <a:prstGeom prst="wedgeEllipseCallou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4" name="Овальная выноска 4"/>
            <p:cNvSpPr/>
            <p:nvPr/>
          </p:nvSpPr>
          <p:spPr>
            <a:xfrm>
              <a:off x="6214353" y="2027323"/>
              <a:ext cx="1833548" cy="82074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32"/>
          <p:cNvGrpSpPr>
            <a:grpSpLocks/>
          </p:cNvGrpSpPr>
          <p:nvPr/>
        </p:nvGrpSpPr>
        <p:grpSpPr bwMode="auto">
          <a:xfrm>
            <a:off x="6143655" y="5584639"/>
            <a:ext cx="2714625" cy="1059071"/>
            <a:chOff x="5834471" y="1858347"/>
            <a:chExt cx="2593313" cy="115869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" name="Овальная выноска 30"/>
            <p:cNvSpPr/>
            <p:nvPr/>
          </p:nvSpPr>
          <p:spPr>
            <a:xfrm rot="5400000">
              <a:off x="6551780" y="1141037"/>
              <a:ext cx="1158695" cy="2593313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Овальная выноска 4"/>
            <p:cNvSpPr/>
            <p:nvPr/>
          </p:nvSpPr>
          <p:spPr>
            <a:xfrm>
              <a:off x="6214353" y="2027323"/>
              <a:ext cx="1833549" cy="82074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82880" tIns="91440" rIns="182880" bIns="91440" spcCol="1270" anchor="ctr"/>
            <a:lstStyle/>
            <a:p>
              <a:pPr marL="285750" lvl="1" indent="-285750" defTabSz="21336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FontTx/>
                <a:buChar char="••"/>
                <a:defRPr/>
              </a:pPr>
              <a:endParaRPr lang="ru-RU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1493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388" y="620713"/>
            <a:ext cx="8785225" cy="665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600" b="1" dirty="0">
                <a:solidFill>
                  <a:srgbClr val="3333FF"/>
                </a:solidFill>
                <a:latin typeface="+mn-lt"/>
              </a:rPr>
              <a:t>Программные направления расходов</a:t>
            </a:r>
            <a:endParaRPr lang="ru-RU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285720" y="1428736"/>
          <a:ext cx="528641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1498" name="Прямоугольник 10"/>
          <p:cNvSpPr>
            <a:spLocks noChangeArrowheads="1"/>
          </p:cNvSpPr>
          <p:nvPr/>
        </p:nvSpPr>
        <p:spPr bwMode="auto">
          <a:xfrm>
            <a:off x="6286500" y="3214688"/>
            <a:ext cx="232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cs typeface="Arial" charset="0"/>
              </a:rPr>
              <a:t>417,0 тыс.руб.</a:t>
            </a:r>
          </a:p>
        </p:txBody>
      </p:sp>
      <p:sp>
        <p:nvSpPr>
          <p:cNvPr id="191499" name="TextBox 35"/>
          <p:cNvSpPr txBox="1">
            <a:spLocks noChangeArrowheads="1"/>
          </p:cNvSpPr>
          <p:nvPr/>
        </p:nvSpPr>
        <p:spPr bwMode="auto">
          <a:xfrm>
            <a:off x="6572250" y="5929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cs typeface="Arial" charset="0"/>
              </a:rPr>
              <a:t>325,0 тыс.руб.</a:t>
            </a:r>
          </a:p>
        </p:txBody>
      </p:sp>
      <p:sp>
        <p:nvSpPr>
          <p:cNvPr id="191500" name="TextBox 35"/>
          <p:cNvSpPr txBox="1">
            <a:spLocks noChangeArrowheads="1"/>
          </p:cNvSpPr>
          <p:nvPr/>
        </p:nvSpPr>
        <p:spPr bwMode="auto">
          <a:xfrm>
            <a:off x="6357938" y="1885950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cs typeface="Arial" charset="0"/>
              </a:rPr>
              <a:t>458 459 тыс. руб.</a:t>
            </a:r>
          </a:p>
        </p:txBody>
      </p:sp>
      <p:sp>
        <p:nvSpPr>
          <p:cNvPr id="191501" name="Прямоугольник 10"/>
          <p:cNvSpPr>
            <a:spLocks noChangeArrowheads="1"/>
          </p:cNvSpPr>
          <p:nvPr/>
        </p:nvSpPr>
        <p:spPr bwMode="auto">
          <a:xfrm>
            <a:off x="6286500" y="4630738"/>
            <a:ext cx="232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>
                <a:cs typeface="Arial" charset="0"/>
              </a:rPr>
              <a:t>343,0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388" y="620713"/>
            <a:ext cx="8785225" cy="10223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Расходы отрасли «Физическая культура и спорт»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в рамках отраслевой муниципальной программы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4498" name="Объект 8"/>
          <p:cNvGraphicFramePr>
            <a:graphicFrameLocks noGrp="1"/>
          </p:cNvGraphicFramePr>
          <p:nvPr/>
        </p:nvGraphicFramePr>
        <p:xfrm>
          <a:off x="127000" y="1676400"/>
          <a:ext cx="9017000" cy="5181600"/>
        </p:xfrm>
        <a:graphic>
          <a:graphicData uri="http://schemas.openxmlformats.org/presentationml/2006/ole">
            <p:oleObj spid="_x0000_s234498" name="Worksheet" r:id="rId4" imgW="8753475" imgH="4914900" progId="Excel.Sheet.8">
              <p:embed/>
            </p:oleObj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1785938" y="1571625"/>
            <a:ext cx="857250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+mn-lt"/>
              </a:rPr>
              <a:t>173,0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43000" y="1857375"/>
            <a:ext cx="642938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+mn-lt"/>
              </a:rPr>
              <a:t>55,0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071688" y="4714875"/>
            <a:ext cx="1428750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latin typeface="+mn-lt"/>
              </a:rPr>
              <a:t>458 231,0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0" y="6215063"/>
            <a:ext cx="6000750" cy="35718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Всего на 2016 год - 458 459 тыс.руб.</a:t>
            </a:r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3" descr="C:\Users\user\Desktop\city_gerb_light.pn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388" y="620713"/>
            <a:ext cx="8785225" cy="10223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Расходы отрасли «Физическая культура и спорт»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latin typeface="+mn-lt"/>
              </a:rPr>
              <a:t>в рамках </a:t>
            </a:r>
            <a:r>
              <a:rPr lang="ru-RU" sz="2800" b="1" dirty="0">
                <a:solidFill>
                  <a:srgbClr val="3333FF"/>
                </a:solidFill>
                <a:latin typeface="+mn-lt"/>
              </a:rPr>
              <a:t>муниципального задания</a:t>
            </a:r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000375" y="2000250"/>
            <a:ext cx="928688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5 900,0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00063" y="6286500"/>
            <a:ext cx="8858250" cy="3571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3333FF"/>
                </a:solidFill>
                <a:latin typeface="+mn-lt"/>
              </a:rPr>
              <a:t>458 231,0</a:t>
            </a:r>
            <a:r>
              <a:rPr lang="ru-RU" alt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тыс.руб. - </a:t>
            </a:r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 спортивных школ и МБУС Центр </a:t>
            </a:r>
            <a:r>
              <a:rPr lang="ru-RU" sz="24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ФКиС</a:t>
            </a:r>
            <a:endParaRPr lang="ru-RU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929188" y="1714500"/>
          <a:ext cx="4071937" cy="4398963"/>
        </p:xfrm>
        <a:graphic>
          <a:graphicData uri="http://schemas.openxmlformats.org/drawingml/2006/table">
            <a:tbl>
              <a:tblPr/>
              <a:tblGrid>
                <a:gridCol w="4071966"/>
              </a:tblGrid>
              <a:tr h="500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Муниципальные услуги в сфере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дополнительного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образования (2 ед.)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– </a:t>
                      </a:r>
                      <a:r>
                        <a:rPr lang="ru-RU" sz="1200" b="1" i="0" u="sng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370 970,4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5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работа: "Организация и проведение зрелищных спортивных мероприятий"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- 2 500,0 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3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работа: "Обеспечение питанием и проживанием, организация и проведение тренировочных занятий, </a:t>
                      </a:r>
                      <a:r>
                        <a:rPr lang="ru-RU" sz="12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досуговых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мероприятий"  -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4 162,1 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83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работа: "Проведение физкультурных мероприятий по месту жительства для всех категорий граждан"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</a:t>
                      </a:r>
                      <a:r>
                        <a:rPr lang="ru-RU" sz="1200" b="1" i="0" u="sng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9 888,0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Муниципальная работа: "Проведение физкультурных мероприятий с участием лиц с ограниченными возможностями здоровья и инвалидов в соответствии с группами заболеваний"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 </a:t>
                      </a:r>
                      <a:r>
                        <a:rPr lang="ru-RU" sz="1200" b="1" i="0" u="sng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175,0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Нормативные затраты на содержание муниципального имущества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– </a:t>
                      </a:r>
                      <a:r>
                        <a:rPr lang="ru-RU" sz="1200" b="1" i="0" u="sng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63 635,5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71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Организация и проведение физкультурных и спортивных мероприятий - </a:t>
                      </a:r>
                      <a:r>
                        <a:rPr lang="ru-RU" sz="1200" b="1" i="0" u="sng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5 900,0 тыс.руб.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5535" name="Объект 8"/>
          <p:cNvGraphicFramePr>
            <a:graphicFrameLocks noGrp="1"/>
          </p:cNvGraphicFramePr>
          <p:nvPr/>
        </p:nvGraphicFramePr>
        <p:xfrm>
          <a:off x="-50800" y="1592263"/>
          <a:ext cx="5030788" cy="5030787"/>
        </p:xfrm>
        <a:graphic>
          <a:graphicData uri="http://schemas.openxmlformats.org/presentationml/2006/ole">
            <p:oleObj spid="_x0000_s235535" r:id="rId4" imgW="5029636" imgH="5029636" progId="Excel.Chart.8">
              <p:embed/>
            </p:oleObj>
          </a:graphicData>
        </a:graphic>
      </p:graphicFrame>
      <p:sp>
        <p:nvSpPr>
          <p:cNvPr id="39" name="Заголовок 1"/>
          <p:cNvSpPr txBox="1">
            <a:spLocks/>
          </p:cNvSpPr>
          <p:nvPr/>
        </p:nvSpPr>
        <p:spPr>
          <a:xfrm>
            <a:off x="2643188" y="4500563"/>
            <a:ext cx="1143000" cy="28575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700" b="1" dirty="0">
                <a:latin typeface="Times New Roman" pitchFamily="18" charset="0"/>
                <a:cs typeface="Times New Roman" pitchFamily="18" charset="0"/>
              </a:rPr>
              <a:t>370 970,4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642938" y="5000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1428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pic>
        <p:nvPicPr>
          <p:cNvPr id="11" name="Picture 2" descr="Международный фестиваль гандб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57413"/>
            <a:ext cx="1154113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Тольяттинский лыжный мараф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385888"/>
            <a:ext cx="1000125" cy="1144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6" descr="Фестиваль баскетбола Жигули-Баск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077913"/>
            <a:ext cx="1144588" cy="112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0" descr="Фестиваль футбол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9088" y="671513"/>
            <a:ext cx="800100" cy="1389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6552" name="Прямоугольник 9"/>
          <p:cNvSpPr>
            <a:spLocks noChangeArrowheads="1"/>
          </p:cNvSpPr>
          <p:nvPr/>
        </p:nvSpPr>
        <p:spPr bwMode="auto">
          <a:xfrm>
            <a:off x="1382713" y="2214563"/>
            <a:ext cx="6389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cs typeface="Arial" charset="0"/>
              </a:rPr>
              <a:t>в 2016 году </a:t>
            </a:r>
          </a:p>
          <a:p>
            <a:pPr algn="ctr"/>
            <a:r>
              <a:rPr lang="ru-RU" b="1">
                <a:solidFill>
                  <a:srgbClr val="3333FF"/>
                </a:solidFill>
                <a:cs typeface="Arial" charset="0"/>
              </a:rPr>
              <a:t>Управлением физической культуры и спорта запланировано проведение на территории г.о.Тольятти более </a:t>
            </a:r>
            <a:r>
              <a:rPr lang="ru-RU" b="1">
                <a:solidFill>
                  <a:srgbClr val="FF0000"/>
                </a:solidFill>
                <a:cs typeface="Arial" charset="0"/>
              </a:rPr>
              <a:t>300</a:t>
            </a:r>
            <a:r>
              <a:rPr lang="ru-RU" b="1">
                <a:solidFill>
                  <a:srgbClr val="3333FF"/>
                </a:solidFill>
                <a:cs typeface="Arial" charset="0"/>
              </a:rPr>
              <a:t> официальных физкультурных и спортивных мероприятий более </a:t>
            </a:r>
            <a:r>
              <a:rPr lang="ru-RU" b="1">
                <a:solidFill>
                  <a:srgbClr val="FF0000"/>
                </a:solidFill>
                <a:cs typeface="Arial" charset="0"/>
              </a:rPr>
              <a:t>50</a:t>
            </a:r>
            <a:r>
              <a:rPr lang="ru-RU" b="1">
                <a:solidFill>
                  <a:srgbClr val="3333FF"/>
                </a:solidFill>
                <a:cs typeface="Arial" charset="0"/>
              </a:rPr>
              <a:t> видов спорта</a:t>
            </a:r>
          </a:p>
        </p:txBody>
      </p:sp>
      <p:pic>
        <p:nvPicPr>
          <p:cNvPr id="19" name="Picture 2" descr="C:\Documents and Settings\Шутов\Рабочий стол\P4140207.JPG"/>
          <p:cNvPicPr>
            <a:picLocks noChangeAspect="1" noChangeArrowheads="1"/>
          </p:cNvPicPr>
          <p:nvPr/>
        </p:nvPicPr>
        <p:blipFill>
          <a:blip r:embed="rId7" cstate="print">
            <a:lum contrast="24000"/>
          </a:blip>
          <a:srcRect/>
          <a:stretch>
            <a:fillRect/>
          </a:stretch>
        </p:blipFill>
        <p:spPr bwMode="auto">
          <a:xfrm>
            <a:off x="1600200" y="3833191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" descr="C:\Documents and Settings\Admin\Рабочий стол\Презентация\Фото\Фестиваль стритбола\Фото130.jpg"/>
          <p:cNvPicPr>
            <a:picLocks noChangeAspect="1" noChangeArrowheads="1"/>
          </p:cNvPicPr>
          <p:nvPr/>
        </p:nvPicPr>
        <p:blipFill>
          <a:blip r:embed="rId8" cstate="print">
            <a:lum contrast="27000"/>
          </a:blip>
          <a:srcRect/>
          <a:stretch>
            <a:fillRect/>
          </a:stretch>
        </p:blipFill>
        <p:spPr bwMode="auto">
          <a:xfrm>
            <a:off x="5715000" y="3857628"/>
            <a:ext cx="1785950" cy="135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 descr="C:\Documents and Settings\Шутов\Рабочий стол\1 (2).jpg"/>
          <p:cNvPicPr>
            <a:picLocks noChangeAspect="1" noChangeArrowheads="1"/>
          </p:cNvPicPr>
          <p:nvPr/>
        </p:nvPicPr>
        <p:blipFill>
          <a:blip r:embed="rId9" cstate="print">
            <a:lum bright="9000" contrast="37000"/>
          </a:blip>
          <a:srcRect/>
          <a:stretch>
            <a:fillRect/>
          </a:stretch>
        </p:blipFill>
        <p:spPr bwMode="auto">
          <a:xfrm>
            <a:off x="4343400" y="5357191"/>
            <a:ext cx="2286000" cy="1443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 descr="C:\Documents and Settings\Шутов\Рабочий стол\3.JPG"/>
          <p:cNvPicPr>
            <a:picLocks noChangeAspect="1" noChangeArrowheads="1"/>
          </p:cNvPicPr>
          <p:nvPr/>
        </p:nvPicPr>
        <p:blipFill>
          <a:blip r:embed="rId10" cstate="print">
            <a:lum bright="1000" contrast="30000"/>
          </a:blip>
          <a:srcRect/>
          <a:stretch>
            <a:fillRect/>
          </a:stretch>
        </p:blipFill>
        <p:spPr bwMode="auto">
          <a:xfrm>
            <a:off x="2286000" y="5333505"/>
            <a:ext cx="2133600" cy="149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9" descr="C:\Users\Shutov Dima\Desktop\Гандбол\14.JPG"/>
          <p:cNvPicPr>
            <a:picLocks noChangeAspect="1" noChangeArrowheads="1"/>
          </p:cNvPicPr>
          <p:nvPr/>
        </p:nvPicPr>
        <p:blipFill>
          <a:blip r:embed="rId11" cstate="print">
            <a:lum contrast="19000"/>
          </a:blip>
          <a:srcRect/>
          <a:stretch>
            <a:fillRect/>
          </a:stretch>
        </p:blipFill>
        <p:spPr bwMode="auto">
          <a:xfrm>
            <a:off x="3200400" y="3735437"/>
            <a:ext cx="2647144" cy="169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6" descr="C:\Documents and Settings\Шутов\Рабочий стол\1 (1).JPG"/>
          <p:cNvPicPr>
            <a:picLocks noChangeAspect="1" noChangeArrowheads="1"/>
          </p:cNvPicPr>
          <p:nvPr/>
        </p:nvPicPr>
        <p:blipFill>
          <a:blip r:embed="rId12" cstate="print">
            <a:lum bright="3000" contrast="44000"/>
          </a:blip>
          <a:srcRect/>
          <a:stretch>
            <a:fillRect/>
          </a:stretch>
        </p:blipFill>
        <p:spPr bwMode="auto">
          <a:xfrm>
            <a:off x="6483256" y="5143512"/>
            <a:ext cx="2660744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7" descr="C:\Documents and Settings\Шутов\Рабочий стол\img-7.jpg"/>
          <p:cNvPicPr>
            <a:picLocks noChangeAspect="1" noChangeArrowheads="1"/>
          </p:cNvPicPr>
          <p:nvPr/>
        </p:nvPicPr>
        <p:blipFill>
          <a:blip r:embed="rId13" cstate="print">
            <a:lum contrast="19000"/>
          </a:blip>
          <a:srcRect/>
          <a:stretch>
            <a:fillRect/>
          </a:stretch>
        </p:blipFill>
        <p:spPr bwMode="auto">
          <a:xfrm>
            <a:off x="7372610" y="3714752"/>
            <a:ext cx="1771390" cy="134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 descr="C:\Documents and Settings\Шутов\Рабочий стол\25012013_ARB (1).jpg"/>
          <p:cNvPicPr>
            <a:picLocks noChangeAspect="1" noChangeArrowheads="1"/>
          </p:cNvPicPr>
          <p:nvPr/>
        </p:nvPicPr>
        <p:blipFill>
          <a:blip r:embed="rId14" cstate="print">
            <a:lum contrast="23000"/>
          </a:blip>
          <a:srcRect/>
          <a:stretch>
            <a:fillRect/>
          </a:stretch>
        </p:blipFill>
        <p:spPr bwMode="auto">
          <a:xfrm>
            <a:off x="142844" y="3571876"/>
            <a:ext cx="1564795" cy="149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Anand\Desktop\для презентации\Фото\DSC_6316.JPG"/>
          <p:cNvPicPr>
            <a:picLocks noChangeAspect="1" noChangeArrowheads="1"/>
          </p:cNvPicPr>
          <p:nvPr/>
        </p:nvPicPr>
        <p:blipFill>
          <a:blip r:embed="rId15" cstate="print">
            <a:lum contrast="29000"/>
          </a:blip>
          <a:srcRect/>
          <a:stretch>
            <a:fillRect/>
          </a:stretch>
        </p:blipFill>
        <p:spPr bwMode="auto">
          <a:xfrm>
            <a:off x="0" y="5072074"/>
            <a:ext cx="2323214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4938" y="1000125"/>
            <a:ext cx="1376362" cy="12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3333">
                <a:alpha val="70000"/>
              </a:srgbClr>
            </a:outerShdw>
          </a:effectLst>
        </p:spPr>
      </p:pic>
      <p:pic>
        <p:nvPicPr>
          <p:cNvPr id="33" name="Picture 33" descr="D:\Мои документы\Программы, стратегии и Календарный план\ДЦП отраслевая ФКиС\Муниципальная программа 2014-2016\8 Отчеты (годовые)\ФОТО отчет по МП 2014\Центр ФКиС место жительства\ЭМБЛЕМА Семстарты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86563" y="1214438"/>
            <a:ext cx="1357312" cy="107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28" descr="Турнир по волейболу «Мяч над сеткой»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86688" y="2428875"/>
            <a:ext cx="1206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ctr" rotWithShape="0">
              <a:srgbClr val="000000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714375" y="5254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1301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5" y="1628775"/>
            <a:ext cx="4000500" cy="1981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2-х </a:t>
            </a: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многофункциональных физкультурно-спортивных комплексов «тройки» - бассейн, игровой зал, лёд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5" y="4038600"/>
            <a:ext cx="40005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легкоатлетического манежа на стадионе «Торпедо»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88" y="5610225"/>
            <a:ext cx="4071937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 универсальных спортивных площадок</a:t>
            </a:r>
            <a:endParaRPr lang="ru-RU" sz="2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7575" name="Picture 9" descr="https://encrypted-tbn1.gstatic.com/images?q=tbn:ANd9GcSx6ju921bNS8IQKgKFLbQ0QWB0tPvLFhPS-QHJiC76CnICPnQ7qg"/>
          <p:cNvPicPr>
            <a:picLocks noChangeAspect="1" noChangeArrowheads="1"/>
          </p:cNvPicPr>
          <p:nvPr/>
        </p:nvPicPr>
        <p:blipFill>
          <a:blip r:embed="rId3">
            <a:lum bright="-8000"/>
          </a:blip>
          <a:srcRect/>
          <a:stretch>
            <a:fillRect/>
          </a:stretch>
        </p:blipFill>
        <p:spPr bwMode="auto">
          <a:xfrm>
            <a:off x="1828800" y="2847975"/>
            <a:ext cx="1322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6" name="Picture 11" descr="https://encrypted-tbn2.gstatic.com/images?q=tbn:ANd9GcQmn599-zh5taNx6ItJcFZf200f6Aml6HKtMeShBW6ZSrVqzgL4aA"/>
          <p:cNvPicPr>
            <a:picLocks noChangeAspect="1" noChangeArrowheads="1"/>
          </p:cNvPicPr>
          <p:nvPr/>
        </p:nvPicPr>
        <p:blipFill>
          <a:blip r:embed="rId4">
            <a:lum bright="-8000"/>
          </a:blip>
          <a:srcRect/>
          <a:stretch>
            <a:fillRect/>
          </a:stretch>
        </p:blipFill>
        <p:spPr bwMode="auto">
          <a:xfrm>
            <a:off x="304800" y="2847975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7" name="Picture 13" descr="http://sdelanounas.ru/i/c/2/c2RlbGFub3VuYXMucnUvdXBsb2Fkcy81LzAvNTA3MTM2MzAyNzM5MS5qcGVnP19faWQ9MjcxNzA=.jpg"/>
          <p:cNvPicPr>
            <a:picLocks noChangeAspect="1" noChangeArrowheads="1"/>
          </p:cNvPicPr>
          <p:nvPr/>
        </p:nvPicPr>
        <p:blipFill>
          <a:blip r:embed="rId5">
            <a:lum bright="-8000"/>
          </a:blip>
          <a:srcRect/>
          <a:stretch>
            <a:fillRect/>
          </a:stretch>
        </p:blipFill>
        <p:spPr bwMode="auto">
          <a:xfrm>
            <a:off x="3276600" y="2847975"/>
            <a:ext cx="1579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8" name="Picture 19" descr="http://school58.tgl.net.ru/files/image/P1050337.JPG"/>
          <p:cNvPicPr>
            <a:picLocks noChangeAspect="1" noChangeArrowheads="1"/>
          </p:cNvPicPr>
          <p:nvPr/>
        </p:nvPicPr>
        <p:blipFill>
          <a:blip r:embed="rId6">
            <a:lum bright="-24000"/>
          </a:blip>
          <a:srcRect/>
          <a:stretch>
            <a:fillRect/>
          </a:stretch>
        </p:blipFill>
        <p:spPr bwMode="auto">
          <a:xfrm>
            <a:off x="214313" y="5549900"/>
            <a:ext cx="21336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9" name="Picture 21" descr="http://school58.tgl.net.ru/files/doc58/P1050883.JPG"/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2571750" y="5572125"/>
            <a:ext cx="22447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0" name="Picture 35" descr="http://uor-penza.ru/wp-content/gallery/2010/dsc011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043363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1" name="Picture 43" descr="http://www.oblsport-penza.ru/files/rubin4.jpg"/>
          <p:cNvPicPr>
            <a:picLocks noChangeAspect="1" noChangeArrowheads="1"/>
          </p:cNvPicPr>
          <p:nvPr/>
        </p:nvPicPr>
        <p:blipFill>
          <a:blip r:embed="rId9">
            <a:lum bright="-18000"/>
          </a:blip>
          <a:srcRect/>
          <a:stretch>
            <a:fillRect/>
          </a:stretch>
        </p:blipFill>
        <p:spPr bwMode="auto">
          <a:xfrm>
            <a:off x="2643188" y="4043363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82" name="Picture 44"/>
          <p:cNvPicPr>
            <a:picLocks noChangeAspect="1" noChangeArrowheads="1"/>
          </p:cNvPicPr>
          <p:nvPr/>
        </p:nvPicPr>
        <p:blipFill>
          <a:blip r:embed="rId10">
            <a:lum bright="-8000" contrast="14000"/>
          </a:blip>
          <a:srcRect/>
          <a:stretch>
            <a:fillRect/>
          </a:stretch>
        </p:blipFill>
        <p:spPr bwMode="auto">
          <a:xfrm>
            <a:off x="304800" y="1685925"/>
            <a:ext cx="457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79388" y="620713"/>
            <a:ext cx="8785225" cy="9366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Средства из вышестоящих бюджетов </a:t>
            </a:r>
            <a:b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развитие спортивной инфраструктуры в г.о.Тольятти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142875" y="142875"/>
            <a:ext cx="3571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714375" y="525463"/>
            <a:ext cx="8286750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130175"/>
            <a:ext cx="8429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городского бюджета 2016 года. Отрасль «Физическая культура и спорт».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5750" y="620713"/>
            <a:ext cx="8785225" cy="11652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Средства из вышестоящих бюджетов для создания доступной среды на приоритетных муниципальных объектах спорта для инвалидов и </a:t>
            </a:r>
            <a:r>
              <a:rPr lang="ru-RU" altLang="ru-RU" sz="2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маломобильных</a:t>
            </a:r>
            <a:r>
              <a:rPr lang="ru-RU" altLang="ru-RU" sz="2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групп населения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38" y="3863975"/>
            <a:ext cx="3429000" cy="357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спорта «Волгарь»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0" y="3863975"/>
            <a:ext cx="3786188" cy="3571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Спорткомплекс «Акробат»</a:t>
            </a:r>
          </a:p>
        </p:txBody>
      </p:sp>
      <p:pic>
        <p:nvPicPr>
          <p:cNvPr id="22" name="Picture 2" descr="Дворец спорта Волгарь"/>
          <p:cNvPicPr>
            <a:picLocks noChangeAspect="1" noChangeArrowheads="1"/>
          </p:cNvPicPr>
          <p:nvPr/>
        </p:nvPicPr>
        <p:blipFill>
          <a:blip r:embed="rId3" cstate="print">
            <a:lum bright="1000" contrast="24000"/>
          </a:blip>
          <a:srcRect/>
          <a:stretch>
            <a:fillRect/>
          </a:stretch>
        </p:blipFill>
        <p:spPr bwMode="auto">
          <a:xfrm>
            <a:off x="714371" y="1871910"/>
            <a:ext cx="3357563" cy="198913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3" name="Picture 4" descr="УСК Олимп"/>
          <p:cNvPicPr>
            <a:picLocks noChangeAspect="1" noChangeArrowheads="1"/>
          </p:cNvPicPr>
          <p:nvPr/>
        </p:nvPicPr>
        <p:blipFill>
          <a:blip r:embed="rId4" cstate="print">
            <a:lum bright="4000" contrast="28000"/>
          </a:blip>
          <a:srcRect/>
          <a:stretch>
            <a:fillRect/>
          </a:stretch>
        </p:blipFill>
        <p:spPr bwMode="auto">
          <a:xfrm>
            <a:off x="4857752" y="4308486"/>
            <a:ext cx="3786187" cy="192882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4" name="Picture 6" descr="http://www.ladachess.ru/userfiles/image/gallery/gallery0098/DSC01317.JPG"/>
          <p:cNvPicPr>
            <a:picLocks noChangeAspect="1" noChangeArrowheads="1"/>
          </p:cNvPicPr>
          <p:nvPr/>
        </p:nvPicPr>
        <p:blipFill>
          <a:blip r:embed="rId5" cstate="print">
            <a:lum contrast="38000"/>
          </a:blip>
          <a:srcRect/>
          <a:stretch>
            <a:fillRect/>
          </a:stretch>
        </p:blipFill>
        <p:spPr bwMode="auto">
          <a:xfrm>
            <a:off x="714371" y="4309070"/>
            <a:ext cx="3357563" cy="200025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25" name="Picture 10" descr="http://www.tltbasket.ru/images/upload/22092012_SK-Akrobat.jpg"/>
          <p:cNvPicPr>
            <a:picLocks noChangeAspect="1" noChangeArrowheads="1"/>
          </p:cNvPicPr>
          <p:nvPr/>
        </p:nvPicPr>
        <p:blipFill>
          <a:blip r:embed="rId6" cstate="print">
            <a:lum bright="-9000" contrast="27000"/>
          </a:blip>
          <a:srcRect/>
          <a:stretch>
            <a:fillRect/>
          </a:stretch>
        </p:blipFill>
        <p:spPr bwMode="auto">
          <a:xfrm>
            <a:off x="4857750" y="1827461"/>
            <a:ext cx="3786188" cy="203358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6" name="Скругленный прямоугольник 25"/>
          <p:cNvSpPr/>
          <p:nvPr/>
        </p:nvSpPr>
        <p:spPr>
          <a:xfrm>
            <a:off x="714375" y="6313488"/>
            <a:ext cx="3357563" cy="4286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СДЮСШОР № 4 «Шахматы»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86313" y="6242050"/>
            <a:ext cx="3857625" cy="571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Универсальный спортивный комплекс «Олимп»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2774</TotalTime>
  <Words>447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Arial</vt:lpstr>
      <vt:lpstr>Times New Roman</vt:lpstr>
      <vt:lpstr>Тема Office</vt:lpstr>
      <vt:lpstr>Тема Office</vt:lpstr>
      <vt:lpstr>Worksheet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Cityhall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мэра  городского округа Тольятти  за 2013 год</dc:title>
  <dc:creator>pinskaya</dc:creator>
  <cp:lastModifiedBy>user</cp:lastModifiedBy>
  <cp:revision>373</cp:revision>
  <cp:lastPrinted>2014-06-04T14:45:14Z</cp:lastPrinted>
  <dcterms:created xsi:type="dcterms:W3CDTF">2014-04-12T09:26:15Z</dcterms:created>
  <dcterms:modified xsi:type="dcterms:W3CDTF">2015-09-21T06:44:01Z</dcterms:modified>
</cp:coreProperties>
</file>