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er\&#1056;&#1072;&#1073;&#1086;&#1095;&#1080;&#1081;%20&#1089;&#1090;&#1086;&#1083;\&#1051;&#1080;&#1089;&#1090;%20Microsoft%20Office%20Excel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user\&#1056;&#1072;&#1073;&#1086;&#1095;&#1080;&#1081;%20&#1089;&#1090;&#1086;&#1083;\&#1051;&#1080;&#1089;&#1090;%20Microsoft%20Office%20Exce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pieChart>
        <c:varyColors val="1"/>
        <c:firstSliceAng val="0"/>
      </c:pieChart>
      <c:spPr>
        <a:noFill/>
        <a:ln w="25400">
          <a:noFill/>
        </a:ln>
      </c:spPr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75"/>
      <c:perspective val="30"/>
    </c:view3D>
    <c:sideWall>
      <c:spPr>
        <a:effectLst>
          <a:outerShdw blurRad="152400" dist="317500" dir="5400000" sx="90000" sy="-19000" rotWithShape="0">
            <a:prstClr val="black">
              <a:alpha val="15000"/>
            </a:prstClr>
          </a:outerShdw>
        </a:effectLst>
      </c:spPr>
    </c:sideWall>
    <c:backWall>
      <c:spPr>
        <a:effectLst>
          <a:outerShdw blurRad="152400" dist="317500" dir="5400000" sx="90000" sy="-19000" rotWithShape="0">
            <a:prstClr val="black">
              <a:alpha val="15000"/>
            </a:prstClr>
          </a:outerShdw>
        </a:effectLst>
      </c:spPr>
    </c:backWall>
    <c:plotArea>
      <c:layout>
        <c:manualLayout>
          <c:layoutTarget val="inner"/>
          <c:xMode val="edge"/>
          <c:yMode val="edge"/>
          <c:x val="0.11806625745949394"/>
          <c:y val="0.23779458118906116"/>
          <c:w val="0.50708278503494886"/>
          <c:h val="0.65218863403158855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0.13276229806775625"/>
                  <c:y val="-4.9866003188393584E-2"/>
                </c:manualLayout>
              </c:layout>
              <c:spPr/>
              <c:txPr>
                <a:bodyPr/>
                <a:lstStyle/>
                <a:p>
                  <a:pPr>
                    <a:defRPr sz="1400" b="1"/>
                  </a:pPr>
                  <a:endParaRPr lang="ru-RU"/>
                </a:p>
              </c:txPr>
              <c:showLegendKey val="1"/>
              <c:showVal val="1"/>
            </c:dLbl>
            <c:dLbl>
              <c:idx val="1"/>
              <c:layout>
                <c:manualLayout>
                  <c:x val="-7.0551787994087845E-2"/>
                  <c:y val="-1.2962964853159063E-2"/>
                </c:manualLayout>
              </c:layout>
              <c:spPr/>
              <c:txPr>
                <a:bodyPr/>
                <a:lstStyle/>
                <a:p>
                  <a:pPr>
                    <a:defRPr sz="1400" b="1"/>
                  </a:pPr>
                  <a:endParaRPr lang="ru-RU"/>
                </a:p>
              </c:txPr>
              <c:showLegendKey val="1"/>
              <c:showVal val="1"/>
            </c:dLbl>
            <c:dLbl>
              <c:idx val="2"/>
              <c:layout>
                <c:manualLayout>
                  <c:x val="-2.7356815752809571E-2"/>
                  <c:y val="-2.5925929706318126E-2"/>
                </c:manualLayout>
              </c:layout>
              <c:spPr/>
              <c:txPr>
                <a:bodyPr/>
                <a:lstStyle/>
                <a:p>
                  <a:pPr>
                    <a:defRPr sz="1400" b="1"/>
                  </a:pPr>
                  <a:endParaRPr lang="ru-RU"/>
                </a:p>
              </c:txPr>
              <c:showLegendKey val="1"/>
              <c:showVal val="1"/>
            </c:dLbl>
            <c:dLbl>
              <c:idx val="3"/>
              <c:layout>
                <c:manualLayout>
                  <c:x val="5.4713631505619142E-2"/>
                  <c:y val="-4.0740892496484764E-2"/>
                </c:manualLayout>
              </c:layout>
              <c:spPr/>
              <c:txPr>
                <a:bodyPr/>
                <a:lstStyle/>
                <a:p>
                  <a:pPr>
                    <a:defRPr sz="1400" b="1"/>
                  </a:pPr>
                  <a:endParaRPr lang="ru-RU"/>
                </a:p>
              </c:txPr>
              <c:showLegendKey val="1"/>
              <c:showVal val="1"/>
            </c:dLbl>
            <c:dLbl>
              <c:idx val="4"/>
              <c:layout>
                <c:manualLayout>
                  <c:x val="5.3273685724945931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400" b="1"/>
                  </a:pPr>
                  <a:endParaRPr lang="ru-RU"/>
                </a:p>
              </c:txPr>
              <c:showLegendKey val="1"/>
              <c:showVal val="1"/>
            </c:dLbl>
            <c:showLegendKey val="1"/>
            <c:showVal val="1"/>
            <c:showLeaderLines val="1"/>
          </c:dLbls>
          <c:cat>
            <c:strRef>
              <c:f>Лист1!$E$5:$E$9</c:f>
              <c:strCache>
                <c:ptCount val="5"/>
                <c:pt idx="0">
                  <c:v>Финансовое обеспечение деятельности подведомственных учреждений</c:v>
                </c:pt>
                <c:pt idx="1">
                  <c:v>Муниципальная программа "Обеспечение пожарной безопасности на объектах муниципальной собственности городского округа Тольятти на 2014-2016 годы"</c:v>
                </c:pt>
                <c:pt idx="2">
                  <c:v>Муниципальная программа мер по профилактике наркомании населения городского округа Тольятти на 2013-2015 годы"</c:v>
                </c:pt>
                <c:pt idx="3">
                  <c:v>Муниципальная программа "Профилактика терроризма и экстремизма на территории городского округа Тольятти на 2014-2016 годы"</c:v>
                </c:pt>
                <c:pt idx="4">
                  <c:v>Муниципальная программа "Противодействие коррупции в городском округе Тольятти на 2014-2016 годы"</c:v>
                </c:pt>
              </c:strCache>
            </c:strRef>
          </c:cat>
          <c:val>
            <c:numRef>
              <c:f>Лист1!$F$5:$F$9</c:f>
              <c:numCache>
                <c:formatCode>General</c:formatCode>
                <c:ptCount val="5"/>
                <c:pt idx="0">
                  <c:v>111172</c:v>
                </c:pt>
                <c:pt idx="1">
                  <c:v>2467</c:v>
                </c:pt>
                <c:pt idx="2">
                  <c:v>260</c:v>
                </c:pt>
                <c:pt idx="3">
                  <c:v>1500</c:v>
                </c:pt>
                <c:pt idx="4">
                  <c:v>200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5380091380607674"/>
          <c:y val="0.17508882693042094"/>
          <c:w val="0.33756009174566753"/>
          <c:h val="0.723896285199225"/>
        </c:manualLayout>
      </c:layout>
      <c:txPr>
        <a:bodyPr/>
        <a:lstStyle/>
        <a:p>
          <a:pPr>
            <a:defRPr sz="1200" baseline="0"/>
          </a:pPr>
          <a:endParaRPr lang="ru-RU"/>
        </a:p>
      </c:txPr>
    </c:legend>
    <c:plotVisOnly val="1"/>
  </c:chart>
  <c:externalData r:id="rId1"/>
  <c:userShapes r:id="rId2"/>
</c:chartSpace>
</file>

<file path=ppt/drawing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0.27343</cdr:x>
      <cdr:y>0</cdr:y>
    </cdr:from>
    <cdr:to>
      <cdr:x>0.82153</cdr:x>
      <cdr:y>0.11023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411760" y="0"/>
          <a:ext cx="4834547" cy="75597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0.02035</cdr:x>
      <cdr:y>0.02751</cdr:y>
    </cdr:from>
    <cdr:to>
      <cdr:x>0.11015</cdr:x>
      <cdr:y>0.16836</cdr:y>
    </cdr:to>
    <cdr:pic>
      <cdr:nvPicPr>
        <cdr:cNvPr id="3" name="Рисунок 2" descr="i.jpeg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 cstate="print"/>
        <a:stretch xmlns:a="http://schemas.openxmlformats.org/drawingml/2006/main">
          <a:fillRect/>
        </a:stretch>
      </cdr:blipFill>
      <cdr:spPr>
        <a:xfrm xmlns:a="http://schemas.openxmlformats.org/drawingml/2006/main">
          <a:off x="179512" y="188639"/>
          <a:ext cx="792089" cy="965962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617C383-69D5-45DF-92AB-4887651EE49E}" type="datetimeFigureOut">
              <a:rPr lang="ru-RU" smtClean="0"/>
              <a:pPr/>
              <a:t>10.06.2014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7288FE7-3ED1-4ADB-8009-EFE3C58664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C383-69D5-45DF-92AB-4887651EE49E}" type="datetimeFigureOut">
              <a:rPr lang="ru-RU" smtClean="0"/>
              <a:pPr/>
              <a:t>10.06.2014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88FE7-3ED1-4ADB-8009-EFE3C58664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C383-69D5-45DF-92AB-4887651EE49E}" type="datetimeFigureOut">
              <a:rPr lang="ru-RU" smtClean="0"/>
              <a:pPr/>
              <a:t>10.06.2014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88FE7-3ED1-4ADB-8009-EFE3C58664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617C383-69D5-45DF-92AB-4887651EE49E}" type="datetimeFigureOut">
              <a:rPr lang="ru-RU" smtClean="0"/>
              <a:pPr/>
              <a:t>10.06.2014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7288FE7-3ED1-4ADB-8009-EFE3C58664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617C383-69D5-45DF-92AB-4887651EE49E}" type="datetimeFigureOut">
              <a:rPr lang="ru-RU" smtClean="0"/>
              <a:pPr/>
              <a:t>10.06.2014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7288FE7-3ED1-4ADB-8009-EFE3C58664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C383-69D5-45DF-92AB-4887651EE49E}" type="datetimeFigureOut">
              <a:rPr lang="ru-RU" smtClean="0"/>
              <a:pPr/>
              <a:t>10.06.2014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88FE7-3ED1-4ADB-8009-EFE3C58664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C383-69D5-45DF-92AB-4887651EE49E}" type="datetimeFigureOut">
              <a:rPr lang="ru-RU" smtClean="0"/>
              <a:pPr/>
              <a:t>10.06.2014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88FE7-3ED1-4ADB-8009-EFE3C58664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617C383-69D5-45DF-92AB-4887651EE49E}" type="datetimeFigureOut">
              <a:rPr lang="ru-RU" smtClean="0"/>
              <a:pPr/>
              <a:t>10.06.2014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7288FE7-3ED1-4ADB-8009-EFE3C58664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C383-69D5-45DF-92AB-4887651EE49E}" type="datetimeFigureOut">
              <a:rPr lang="ru-RU" smtClean="0"/>
              <a:pPr/>
              <a:t>10.06.2014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88FE7-3ED1-4ADB-8009-EFE3C58664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617C383-69D5-45DF-92AB-4887651EE49E}" type="datetimeFigureOut">
              <a:rPr lang="ru-RU" smtClean="0"/>
              <a:pPr/>
              <a:t>10.06.2014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7288FE7-3ED1-4ADB-8009-EFE3C58664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617C383-69D5-45DF-92AB-4887651EE49E}" type="datetimeFigureOut">
              <a:rPr lang="ru-RU" smtClean="0"/>
              <a:pPr/>
              <a:t>10.06.2014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7288FE7-3ED1-4ADB-8009-EFE3C58664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617C383-69D5-45DF-92AB-4887651EE49E}" type="datetimeFigureOut">
              <a:rPr lang="ru-RU" smtClean="0"/>
              <a:pPr/>
              <a:t>10.06.2014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7288FE7-3ED1-4ADB-8009-EFE3C586648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0"/>
          <a:ext cx="8892479" cy="66693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0" y="1"/>
          <a:ext cx="8820471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70</TotalTime>
  <Words>5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Эркер</vt:lpstr>
      <vt:lpstr>Слайд 1</vt:lpstr>
    </vt:vector>
  </TitlesOfParts>
  <Company>Мэрия городского округа Тольятти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7</cp:revision>
  <dcterms:created xsi:type="dcterms:W3CDTF">2014-06-10T05:30:25Z</dcterms:created>
  <dcterms:modified xsi:type="dcterms:W3CDTF">2014-06-10T07:13:10Z</dcterms:modified>
</cp:coreProperties>
</file>